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9" r:id="rId4"/>
    <p:sldId id="258" r:id="rId5"/>
    <p:sldId id="260" r:id="rId6"/>
    <p:sldId id="261" r:id="rId7"/>
    <p:sldId id="262" r:id="rId8"/>
    <p:sldId id="263" r:id="rId9"/>
    <p:sldId id="265" r:id="rId10"/>
    <p:sldId id="266" r:id="rId11"/>
    <p:sldId id="269" r:id="rId12"/>
    <p:sldId id="270" r:id="rId13"/>
    <p:sldId id="271" r:id="rId14"/>
    <p:sldId id="273" r:id="rId15"/>
    <p:sldId id="272" r:id="rId16"/>
    <p:sldId id="274" r:id="rId17"/>
    <p:sldId id="275" r:id="rId18"/>
    <p:sldId id="276" r:id="rId19"/>
    <p:sldId id="277" r:id="rId20"/>
    <p:sldId id="278" r:id="rId21"/>
    <p:sldId id="279" r:id="rId22"/>
    <p:sldId id="280" r:id="rId23"/>
    <p:sldId id="283" r:id="rId24"/>
    <p:sldId id="281" r:id="rId25"/>
    <p:sldId id="284" r:id="rId26"/>
    <p:sldId id="285" r:id="rId27"/>
    <p:sldId id="282" r:id="rId28"/>
    <p:sldId id="286" r:id="rId29"/>
    <p:sldId id="287" r:id="rId30"/>
    <p:sldId id="268" r:id="rId31"/>
    <p:sldId id="26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BEE"/>
    <a:srgbClr val="367689"/>
    <a:srgbClr val="54A49D"/>
    <a:srgbClr val="98CDCD"/>
    <a:srgbClr val="A1FFA1"/>
    <a:srgbClr val="9F7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75000" autoAdjust="0"/>
  </p:normalViewPr>
  <p:slideViewPr>
    <p:cSldViewPr snapToGrid="0">
      <p:cViewPr varScale="1">
        <p:scale>
          <a:sx n="51" d="100"/>
          <a:sy n="51" d="100"/>
        </p:scale>
        <p:origin x="4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t> </a:t>
          </a:r>
          <a:r>
            <a:rPr lang="en-US" sz="1700" dirty="0" smtClean="0">
              <a:solidFill>
                <a:schemeClr val="tx1"/>
              </a:solidFill>
            </a:rPr>
            <a:t>Latex sheath that covers the penis. </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8241F69E-7835-465C-B024-373C8583FE12}">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bg1"/>
              </a:solidFill>
            </a:rPr>
            <a:t> </a:t>
          </a:r>
          <a:r>
            <a:rPr lang="en-US" sz="1700" b="1" dirty="0" smtClean="0">
              <a:solidFill>
                <a:schemeClr val="bg1"/>
              </a:solidFill>
            </a:rPr>
            <a:t>Perfect</a:t>
          </a:r>
          <a:r>
            <a:rPr lang="en-US" sz="1700" dirty="0" smtClean="0">
              <a:solidFill>
                <a:schemeClr val="bg1"/>
              </a:solidFill>
            </a:rPr>
            <a:t> </a:t>
          </a:r>
          <a:r>
            <a:rPr lang="en-US" sz="1700" dirty="0" smtClean="0">
              <a:solidFill>
                <a:schemeClr val="tx1"/>
              </a:solidFill>
            </a:rPr>
            <a:t>use: 98% </a:t>
          </a:r>
          <a:r>
            <a:rPr lang="en-US" sz="1700" dirty="0" smtClean="0">
              <a:solidFill>
                <a:srgbClr val="00BCB8"/>
              </a:solidFill>
            </a:rPr>
            <a:t> </a:t>
          </a:r>
          <a:r>
            <a:rPr lang="en-US" sz="1700" b="1" dirty="0" smtClean="0">
              <a:solidFill>
                <a:schemeClr val="bg1"/>
              </a:solidFill>
            </a:rPr>
            <a:t>Typical</a:t>
          </a:r>
          <a:r>
            <a:rPr lang="en-US" sz="1700" dirty="0" smtClean="0">
              <a:solidFill>
                <a:schemeClr val="bg1"/>
              </a:solidFill>
            </a:rPr>
            <a:t> </a:t>
          </a:r>
          <a:r>
            <a:rPr lang="en-US" sz="1700" dirty="0" smtClean="0">
              <a:solidFill>
                <a:schemeClr val="tx1"/>
              </a:solidFill>
            </a:rPr>
            <a:t>use: 82%</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When used consistently and correctly every time, condoms can reduce the risk of STIs including HIV.</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 No prescription or provider appointment necessary.</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Can be difficult to remember, require commitment (must be used consistently and correctly every time to be effective).</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 prescription necessary, can reduce the risk of pregnancy </a:t>
          </a:r>
          <a:r>
            <a:rPr lang="en-US" sz="1700" b="1" u="sng" dirty="0" smtClean="0">
              <a:solidFill>
                <a:schemeClr val="tx1"/>
              </a:solidFill>
            </a:rPr>
            <a:t>and</a:t>
          </a:r>
          <a:r>
            <a:rPr lang="en-US" sz="1700" dirty="0" smtClean="0">
              <a:solidFill>
                <a:schemeClr val="tx1"/>
              </a:solidFill>
            </a:rPr>
            <a:t> STIs, cheap (or free) and easy to find.</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6F49AEF6-D0CC-42E2-BC07-E100150F6C23}">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Each individual condom is a one time use only (no rinsing/washing, flipping inside out, re-using)</a:t>
          </a:r>
          <a:endParaRPr lang="en-US" sz="1700" dirty="0">
            <a:solidFill>
              <a:schemeClr val="tx1"/>
            </a:solidFill>
          </a:endParaRPr>
        </a:p>
      </dgm:t>
    </dgm:pt>
    <dgm:pt modelId="{5C976C1D-E752-44E7-B9FC-9546D22C85B7}" type="sibTrans" cxnId="{99AA1655-30C1-487E-9F91-AA5E2485F74A}">
      <dgm:prSet/>
      <dgm:spPr/>
      <dgm:t>
        <a:bodyPr/>
        <a:lstStyle/>
        <a:p>
          <a:endParaRPr lang="en-US"/>
        </a:p>
      </dgm:t>
    </dgm:pt>
    <dgm:pt modelId="{ED655FDB-4A9F-415E-86C6-290521E41671}" type="parTrans" cxnId="{99AA1655-30C1-487E-9F91-AA5E2485F74A}">
      <dgm:prSet/>
      <dgm:spPr/>
      <dgm:t>
        <a:bodyPr/>
        <a:lstStyle/>
        <a:p>
          <a:endParaRPr lang="en-US"/>
        </a:p>
      </dgm:t>
    </dgm:pt>
    <dgm:pt modelId="{AF20EFFE-445C-428F-B449-D7B41EC1299B}">
      <dgm:prSet phldrT="[Text]" custT="1"/>
      <dgm:spPr>
        <a:solidFill>
          <a:schemeClr val="accent1">
            <a:hueOff val="0"/>
            <a:satOff val="0"/>
            <a:lumOff val="0"/>
            <a:alpha val="0"/>
          </a:schemeClr>
        </a:solidFill>
        <a:ln w="25400">
          <a:solidFill>
            <a:schemeClr val="accent1">
              <a:alpha val="0"/>
            </a:schemeClr>
          </a:solidFill>
        </a:ln>
      </dgm:spPr>
      <dgm:t>
        <a:bodyPr/>
        <a:lstStyle/>
        <a:p>
          <a:pPr algn="l"/>
          <a:r>
            <a:rPr lang="en-US" sz="1700" dirty="0" smtClean="0">
              <a:solidFill>
                <a:schemeClr val="tx1"/>
              </a:solidFill>
            </a:rPr>
            <a:t>Place condom on penis as soon as it is erect and remove after ejaculation (away from partner).</a:t>
          </a:r>
          <a:endParaRPr lang="en-US" sz="1700" dirty="0">
            <a:solidFill>
              <a:schemeClr val="tx1"/>
            </a:solidFill>
          </a:endParaRPr>
        </a:p>
      </dgm:t>
    </dgm:pt>
    <dgm:pt modelId="{0F30969C-181D-4622-916C-B9E17A26392F}" type="sibTrans" cxnId="{AA2FB612-CCAE-470D-9FB9-A6496FA6DB76}">
      <dgm:prSet/>
      <dgm:spPr/>
      <dgm:t>
        <a:bodyPr/>
        <a:lstStyle/>
        <a:p>
          <a:endParaRPr lang="en-US"/>
        </a:p>
      </dgm:t>
    </dgm:pt>
    <dgm:pt modelId="{63E1ED83-0BEA-4614-AA34-B585E99C6F9A}" type="parTrans" cxnId="{AA2FB612-CCAE-470D-9FB9-A6496FA6DB76}">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t>
        <a:bodyPr/>
        <a:lstStyle/>
        <a:p>
          <a:endParaRPr lang="en-US"/>
        </a:p>
      </dgm:t>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68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t>
        <a:bodyPr/>
        <a:lstStyle/>
        <a:p>
          <a:endParaRPr lang="en-US"/>
        </a:p>
      </dgm:t>
    </dgm:pt>
    <dgm:pt modelId="{9A191988-3FCD-4DE2-B09C-621FDF63E728}" type="pres">
      <dgm:prSet presAssocID="{AF20EFFE-445C-428F-B449-D7B41EC1299B}" presName="composite" presStyleCnt="0"/>
      <dgm:spPr/>
      <dgm:t>
        <a:bodyPr/>
        <a:lstStyle/>
        <a:p>
          <a:endParaRPr lang="en-US"/>
        </a:p>
      </dgm:t>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LinFactNeighborX="168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t>
        <a:bodyPr/>
        <a:lstStyle/>
        <a:p>
          <a:endParaRPr lang="en-US"/>
        </a:p>
      </dgm:t>
    </dgm:pt>
    <dgm:pt modelId="{009F7A2F-7F26-48B3-9310-06C5B2468756}" type="pres">
      <dgm:prSet presAssocID="{6F49AEF6-D0CC-42E2-BC07-E100150F6C23}" presName="composite" presStyleCnt="0"/>
      <dgm:spPr/>
      <dgm:t>
        <a:bodyPr/>
        <a:lstStyle/>
        <a:p>
          <a:endParaRPr lang="en-US"/>
        </a:p>
      </dgm:t>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68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t>
        <a:bodyPr/>
        <a:lstStyle/>
        <a:p>
          <a:endParaRPr lang="en-US"/>
        </a:p>
      </dgm:t>
    </dgm:pt>
    <dgm:pt modelId="{79F2C7C9-E06B-4DFA-811F-6E72BE5B5AA6}" type="pres">
      <dgm:prSet presAssocID="{8241F69E-7835-465C-B024-373C8583FE12}" presName="composite" presStyleCnt="0"/>
      <dgm:spPr/>
      <dgm:t>
        <a:bodyPr/>
        <a:lstStyle/>
        <a:p>
          <a:endParaRPr lang="en-US"/>
        </a:p>
      </dgm:t>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684">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t>
        <a:bodyPr/>
        <a:lstStyle/>
        <a:p>
          <a:endParaRPr lang="en-US"/>
        </a:p>
      </dgm:t>
    </dgm:pt>
    <dgm:pt modelId="{0948F653-E20E-4D27-8405-E9875D20C59B}" type="pres">
      <dgm:prSet presAssocID="{B6DED415-E5FD-4895-A113-3714F28A4649}" presName="composite" presStyleCnt="0"/>
      <dgm:spPr/>
      <dgm:t>
        <a:bodyPr/>
        <a:lstStyle/>
        <a:p>
          <a:endParaRPr lang="en-US"/>
        </a:p>
      </dgm:t>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LinFactNeighborX="168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t>
        <a:bodyPr/>
        <a:lstStyle/>
        <a:p>
          <a:endParaRPr lang="en-US"/>
        </a:p>
      </dgm:t>
    </dgm:pt>
    <dgm:pt modelId="{A1DCFF97-63F1-4033-8FAE-7B582038788B}" type="pres">
      <dgm:prSet presAssocID="{DFD77F95-D415-4DD3-A816-830D03E70A4F}" presName="composite" presStyleCnt="0"/>
      <dgm:spPr/>
      <dgm:t>
        <a:bodyPr/>
        <a:lstStyle/>
        <a:p>
          <a:endParaRPr lang="en-US"/>
        </a:p>
      </dgm:t>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68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t>
        <a:bodyPr/>
        <a:lstStyle/>
        <a:p>
          <a:endParaRPr lang="en-US"/>
        </a:p>
      </dgm:t>
    </dgm:pt>
    <dgm:pt modelId="{30F918F4-B8C2-405D-9106-A0422C70C0F9}" type="pres">
      <dgm:prSet presAssocID="{5FACC5EB-C675-4416-B6E6-DE4F69BC96FB}" presName="composite" presStyleCnt="0"/>
      <dgm:spPr/>
      <dgm:t>
        <a:bodyPr/>
        <a:lstStyle/>
        <a:p>
          <a:endParaRPr lang="en-US"/>
        </a:p>
      </dgm:t>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09513" custLinFactNeighborX="8821">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t>
        <a:bodyPr/>
        <a:lstStyle/>
        <a:p>
          <a:endParaRPr lang="en-US"/>
        </a:p>
      </dgm:t>
    </dgm:pt>
    <dgm:pt modelId="{1FB72EA8-4486-4BD3-B44D-E1188C114C24}" type="pres">
      <dgm:prSet presAssocID="{F78AD5CA-660E-4789-B6A4-E8A78A769125}" presName="composite" presStyleCnt="0"/>
      <dgm:spPr/>
      <dgm:t>
        <a:bodyPr/>
        <a:lstStyle/>
        <a:p>
          <a:endParaRPr lang="en-US"/>
        </a:p>
      </dgm:t>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5260" custLinFactNeighborX="11863">
        <dgm:presLayoutVars>
          <dgm:bulletEnabled val="1"/>
        </dgm:presLayoutVars>
      </dgm:prSet>
      <dgm:spPr/>
      <dgm:t>
        <a:bodyPr/>
        <a:lstStyle/>
        <a:p>
          <a:endParaRPr lang="en-US"/>
        </a:p>
      </dgm:t>
    </dgm:pt>
  </dgm:ptLst>
  <dgm:cxnLst>
    <dgm:cxn modelId="{428A798E-01D7-4CFF-97FA-D3322F2DAD43}" type="presOf" srcId="{886F449F-217B-4A3F-9062-072FB3A23066}" destId="{9C01D6A7-CE00-4418-A9F4-1AC8CBCE954A}" srcOrd="0" destOrd="0" presId="urn:microsoft.com/office/officeart/2005/8/layout/vList3"/>
    <dgm:cxn modelId="{6C3BAD73-C345-463D-90AA-7C5F9AC3CC17}" type="presOf" srcId="{F78AD5CA-660E-4789-B6A4-E8A78A769125}" destId="{75D42CC0-1B4A-429A-AF88-11B50F35973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C0176554-280B-4370-881E-20A5BC2387F8}" type="presOf" srcId="{AF20EFFE-445C-428F-B449-D7B41EC1299B}" destId="{42DFDC70-F08F-43E8-9CA1-10A93B7CC4DE}" srcOrd="0" destOrd="0" presId="urn:microsoft.com/office/officeart/2005/8/layout/vList3"/>
    <dgm:cxn modelId="{609EE680-2F46-46E6-8719-6860AF59E88D}" type="presOf" srcId="{8241F69E-7835-465C-B024-373C8583FE12}" destId="{017DDB07-4881-4A41-97BD-FAD060F86CA5}"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27B23153-E25F-44E4-83F4-38BE6ED7C5DB}"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DF4ED28-06B5-4259-B916-E834DB8E7035}" type="presOf" srcId="{5FACC5EB-C675-4416-B6E6-DE4F69BC96FB}" destId="{145BBB3C-972C-4764-AEA2-EE62DB2ABD37}" srcOrd="0" destOrd="0" presId="urn:microsoft.com/office/officeart/2005/8/layout/vList3"/>
    <dgm:cxn modelId="{E110712B-1787-49C9-911F-3CBA65A8E5CD}"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09CFBAD0-CE2C-4B11-B5B5-C291A508FED5}" type="presOf" srcId="{2D9DA8D7-B736-4343-A41B-74E2786FBE17}" destId="{ACBB44CB-A93E-4EA4-ACD9-F4B0DC6D907D}"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BA27BD4-FFFA-4B3B-A673-4A18E60EDB77}"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08F97835-7C2E-4EE8-BE0B-F8ABFAA6AE34}" type="presParOf" srcId="{9C01D6A7-CE00-4418-A9F4-1AC8CBCE954A}" destId="{D1E93AFD-354F-44ED-B977-29E872B54D0A}" srcOrd="0" destOrd="0" presId="urn:microsoft.com/office/officeart/2005/8/layout/vList3"/>
    <dgm:cxn modelId="{9530214E-9118-4E18-8D2F-6676244B04CE}" type="presParOf" srcId="{D1E93AFD-354F-44ED-B977-29E872B54D0A}" destId="{CB2EE65F-0024-47BE-9AB1-851C13B87868}" srcOrd="0" destOrd="0" presId="urn:microsoft.com/office/officeart/2005/8/layout/vList3"/>
    <dgm:cxn modelId="{6FD23674-D6E7-456B-9F94-FA892F9E7789}" type="presParOf" srcId="{D1E93AFD-354F-44ED-B977-29E872B54D0A}" destId="{ACBB44CB-A93E-4EA4-ACD9-F4B0DC6D907D}" srcOrd="1" destOrd="0" presId="urn:microsoft.com/office/officeart/2005/8/layout/vList3"/>
    <dgm:cxn modelId="{5F9F85F2-1495-4D96-8583-FC16455008A5}" type="presParOf" srcId="{9C01D6A7-CE00-4418-A9F4-1AC8CBCE954A}" destId="{5ACC7942-1DF6-450A-BBA6-FD8EA461F808}" srcOrd="1" destOrd="0" presId="urn:microsoft.com/office/officeart/2005/8/layout/vList3"/>
    <dgm:cxn modelId="{F0E93992-3C7E-4BBC-BEB3-4B44412EBE48}" type="presParOf" srcId="{9C01D6A7-CE00-4418-A9F4-1AC8CBCE954A}" destId="{9A191988-3FCD-4DE2-B09C-621FDF63E728}" srcOrd="2" destOrd="0" presId="urn:microsoft.com/office/officeart/2005/8/layout/vList3"/>
    <dgm:cxn modelId="{104D674D-645C-469A-855C-2EEA165470ED}" type="presParOf" srcId="{9A191988-3FCD-4DE2-B09C-621FDF63E728}" destId="{25AB33B1-1614-4F8C-9037-B9CB1A2949F4}" srcOrd="0" destOrd="0" presId="urn:microsoft.com/office/officeart/2005/8/layout/vList3"/>
    <dgm:cxn modelId="{06109EF3-0769-4ED4-86BA-6EE6ADD3B440}" type="presParOf" srcId="{9A191988-3FCD-4DE2-B09C-621FDF63E728}" destId="{42DFDC70-F08F-43E8-9CA1-10A93B7CC4DE}" srcOrd="1" destOrd="0" presId="urn:microsoft.com/office/officeart/2005/8/layout/vList3"/>
    <dgm:cxn modelId="{46558BD3-501B-43F6-B6F5-F16B90171693}" type="presParOf" srcId="{9C01D6A7-CE00-4418-A9F4-1AC8CBCE954A}" destId="{46DC89DE-2963-4116-9F84-E75EEA99A433}" srcOrd="3" destOrd="0" presId="urn:microsoft.com/office/officeart/2005/8/layout/vList3"/>
    <dgm:cxn modelId="{AC88D34A-604F-40C0-8A46-FB77C6025714}" type="presParOf" srcId="{9C01D6A7-CE00-4418-A9F4-1AC8CBCE954A}" destId="{009F7A2F-7F26-48B3-9310-06C5B2468756}" srcOrd="4" destOrd="0" presId="urn:microsoft.com/office/officeart/2005/8/layout/vList3"/>
    <dgm:cxn modelId="{3FDB490D-B1AA-403B-AD68-5FFC71C10AF4}" type="presParOf" srcId="{009F7A2F-7F26-48B3-9310-06C5B2468756}" destId="{434FE990-0A16-49E8-8023-2975EFE528FC}" srcOrd="0" destOrd="0" presId="urn:microsoft.com/office/officeart/2005/8/layout/vList3"/>
    <dgm:cxn modelId="{A09E3FAC-0290-45D5-854F-4727CFDBA4C2}" type="presParOf" srcId="{009F7A2F-7F26-48B3-9310-06C5B2468756}" destId="{D31B7AE4-E9FC-4455-B6F0-B014332D5D4C}" srcOrd="1" destOrd="0" presId="urn:microsoft.com/office/officeart/2005/8/layout/vList3"/>
    <dgm:cxn modelId="{9A9963D7-E0E9-4285-9738-A2BE96D1A140}" type="presParOf" srcId="{9C01D6A7-CE00-4418-A9F4-1AC8CBCE954A}" destId="{18ED2C8D-8DBE-45B0-B0B3-BC92477E173B}" srcOrd="5" destOrd="0" presId="urn:microsoft.com/office/officeart/2005/8/layout/vList3"/>
    <dgm:cxn modelId="{3243745D-7D1F-4D15-B15B-EE1B5C893708}" type="presParOf" srcId="{9C01D6A7-CE00-4418-A9F4-1AC8CBCE954A}" destId="{79F2C7C9-E06B-4DFA-811F-6E72BE5B5AA6}" srcOrd="6" destOrd="0" presId="urn:microsoft.com/office/officeart/2005/8/layout/vList3"/>
    <dgm:cxn modelId="{F190D02C-EAF8-4443-B8AB-50E079F6D935}" type="presParOf" srcId="{79F2C7C9-E06B-4DFA-811F-6E72BE5B5AA6}" destId="{74E1564D-B27A-4F63-ACC3-A9DD349C5611}" srcOrd="0" destOrd="0" presId="urn:microsoft.com/office/officeart/2005/8/layout/vList3"/>
    <dgm:cxn modelId="{CDA45B0C-418C-4439-AB9C-1852FF2E798F}" type="presParOf" srcId="{79F2C7C9-E06B-4DFA-811F-6E72BE5B5AA6}" destId="{017DDB07-4881-4A41-97BD-FAD060F86CA5}" srcOrd="1" destOrd="0" presId="urn:microsoft.com/office/officeart/2005/8/layout/vList3"/>
    <dgm:cxn modelId="{EC8D6230-5586-4B16-A73A-E39B35C18B71}" type="presParOf" srcId="{9C01D6A7-CE00-4418-A9F4-1AC8CBCE954A}" destId="{D6A1E102-997F-4E34-B2A6-0B3F312CB543}" srcOrd="7" destOrd="0" presId="urn:microsoft.com/office/officeart/2005/8/layout/vList3"/>
    <dgm:cxn modelId="{2D2C5821-8D73-45CA-B853-12CE810369A5}" type="presParOf" srcId="{9C01D6A7-CE00-4418-A9F4-1AC8CBCE954A}" destId="{0948F653-E20E-4D27-8405-E9875D20C59B}" srcOrd="8" destOrd="0" presId="urn:microsoft.com/office/officeart/2005/8/layout/vList3"/>
    <dgm:cxn modelId="{43EBCA81-8898-4E08-A492-2B5055C279E5}" type="presParOf" srcId="{0948F653-E20E-4D27-8405-E9875D20C59B}" destId="{22D97BAC-A44E-47A9-BCF0-97A55BE82B99}" srcOrd="0" destOrd="0" presId="urn:microsoft.com/office/officeart/2005/8/layout/vList3"/>
    <dgm:cxn modelId="{EAD9844A-2CA8-4F90-8D0F-6B905CF319E4}" type="presParOf" srcId="{0948F653-E20E-4D27-8405-E9875D20C59B}" destId="{06C4A962-9604-48B8-A1FE-9CA4A4C959AB}" srcOrd="1" destOrd="0" presId="urn:microsoft.com/office/officeart/2005/8/layout/vList3"/>
    <dgm:cxn modelId="{B52347BA-3092-453E-952A-292578F70742}" type="presParOf" srcId="{9C01D6A7-CE00-4418-A9F4-1AC8CBCE954A}" destId="{FD3D4964-07C7-468A-B807-02EE0F77582C}" srcOrd="9" destOrd="0" presId="urn:microsoft.com/office/officeart/2005/8/layout/vList3"/>
    <dgm:cxn modelId="{55931A42-9231-4E71-9790-AD05BC62336D}" type="presParOf" srcId="{9C01D6A7-CE00-4418-A9F4-1AC8CBCE954A}" destId="{A1DCFF97-63F1-4033-8FAE-7B582038788B}" srcOrd="10" destOrd="0" presId="urn:microsoft.com/office/officeart/2005/8/layout/vList3"/>
    <dgm:cxn modelId="{BDA6EA99-0699-411C-90FA-5F7E8800CC16}" type="presParOf" srcId="{A1DCFF97-63F1-4033-8FAE-7B582038788B}" destId="{FD04EB34-E904-4DCA-8511-C2EC1E5DFBF6}" srcOrd="0" destOrd="0" presId="urn:microsoft.com/office/officeart/2005/8/layout/vList3"/>
    <dgm:cxn modelId="{42A00CA3-B1C8-4A3B-B335-FD630132701B}" type="presParOf" srcId="{A1DCFF97-63F1-4033-8FAE-7B582038788B}" destId="{752985B6-E599-42C4-9B16-C3F7B2ACACBD}" srcOrd="1" destOrd="0" presId="urn:microsoft.com/office/officeart/2005/8/layout/vList3"/>
    <dgm:cxn modelId="{0C1317FF-71E4-4598-9ADD-3A805E1E5083}" type="presParOf" srcId="{9C01D6A7-CE00-4418-A9F4-1AC8CBCE954A}" destId="{750B53C2-ED1A-4476-9FEE-386248B8EB4E}" srcOrd="11" destOrd="0" presId="urn:microsoft.com/office/officeart/2005/8/layout/vList3"/>
    <dgm:cxn modelId="{F1B33DD2-D776-4AC9-8B3E-1637029A5ECA}" type="presParOf" srcId="{9C01D6A7-CE00-4418-A9F4-1AC8CBCE954A}" destId="{30F918F4-B8C2-405D-9106-A0422C70C0F9}" srcOrd="12" destOrd="0" presId="urn:microsoft.com/office/officeart/2005/8/layout/vList3"/>
    <dgm:cxn modelId="{18FE69FF-4822-403C-967A-C789ADEB77B5}" type="presParOf" srcId="{30F918F4-B8C2-405D-9106-A0422C70C0F9}" destId="{D18CED95-280D-425F-85BB-7547FCD52856}" srcOrd="0" destOrd="0" presId="urn:microsoft.com/office/officeart/2005/8/layout/vList3"/>
    <dgm:cxn modelId="{81CEEB2C-1A82-4A56-8513-FE16BAC67B0F}" type="presParOf" srcId="{30F918F4-B8C2-405D-9106-A0422C70C0F9}" destId="{145BBB3C-972C-4764-AEA2-EE62DB2ABD37}" srcOrd="1" destOrd="0" presId="urn:microsoft.com/office/officeart/2005/8/layout/vList3"/>
    <dgm:cxn modelId="{B82F3E68-7EBE-4F79-B215-3CBF595CDED3}" type="presParOf" srcId="{9C01D6A7-CE00-4418-A9F4-1AC8CBCE954A}" destId="{5BA53C46-ACAC-449B-A1E6-7C4E777B01DC}" srcOrd="13" destOrd="0" presId="urn:microsoft.com/office/officeart/2005/8/layout/vList3"/>
    <dgm:cxn modelId="{F85E7852-82AE-448F-A0F4-86FD636F1D46}" type="presParOf" srcId="{9C01D6A7-CE00-4418-A9F4-1AC8CBCE954A}" destId="{1FB72EA8-4486-4BD3-B44D-E1188C114C24}" srcOrd="14" destOrd="0" presId="urn:microsoft.com/office/officeart/2005/8/layout/vList3"/>
    <dgm:cxn modelId="{4FEB796D-A90F-46A4-8133-1ACE81883AB6}" type="presParOf" srcId="{1FB72EA8-4486-4BD3-B44D-E1188C114C24}" destId="{0B075EEF-050D-4A5F-83D7-7A592D420732}" srcOrd="0" destOrd="0" presId="urn:microsoft.com/office/officeart/2005/8/layout/vList3"/>
    <dgm:cxn modelId="{D79AB34E-98DE-48A5-9D64-D3312F4298DC}"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A shot containing progestin that is given every 3 months. </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Progestin works to prevent ovulation and thicken cervical mucus to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Must receive shot every 3 months.</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bg1"/>
              </a:solidFill>
            </a:rPr>
            <a:t>Perfect</a:t>
          </a:r>
          <a:r>
            <a:rPr lang="en-US" sz="1700" b="1" dirty="0" smtClean="0">
              <a:solidFill>
                <a:schemeClr val="accent2"/>
              </a:solidFill>
            </a:rPr>
            <a:t> </a:t>
          </a:r>
          <a:r>
            <a:rPr lang="en-US" sz="1700" dirty="0" smtClean="0">
              <a:solidFill>
                <a:schemeClr val="tx1"/>
              </a:solidFill>
            </a:rPr>
            <a:t>use: greater than 99%</a:t>
          </a:r>
          <a:r>
            <a:rPr lang="en-US" sz="1700" b="1" dirty="0" smtClean="0">
              <a:solidFill>
                <a:schemeClr val="bg1"/>
              </a:solidFill>
            </a:rPr>
            <a:t> Typical </a:t>
          </a:r>
          <a:r>
            <a:rPr lang="en-US" sz="1700" dirty="0" smtClean="0">
              <a:solidFill>
                <a:schemeClr val="tx1"/>
              </a:solidFill>
            </a:rPr>
            <a:t>use: 94%</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Medical provider or clinic visit is necessary to get the shot.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irregular bleeding (esp. for first 6-12 months), change in appetite or weight gain; less common side effects are hair loss, dizziness, headache, nausea.</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Easy to conceal, may cause shorter/lighter periods or no period at all, long-term protection with little effort,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0618" custLinFactNeighborX="6320">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25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806" custLinFactNeighborX="1141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2262" custLinFactNeighborX="12142">
        <dgm:presLayoutVars>
          <dgm:bulletEnabled val="1"/>
        </dgm:presLayoutVars>
      </dgm:prSet>
      <dgm:spPr/>
      <dgm:t>
        <a:bodyPr/>
        <a:lstStyle/>
        <a:p>
          <a:endParaRPr lang="en-US"/>
        </a:p>
      </dgm:t>
    </dgm:pt>
  </dgm:ptLst>
  <dgm:cxnLst>
    <dgm:cxn modelId="{54949856-8F9B-4E9F-BD31-28FC259B83CA}" srcId="{886F449F-217B-4A3F-9062-072FB3A23066}" destId="{8241F69E-7835-465C-B024-373C8583FE12}" srcOrd="3" destOrd="0" parTransId="{6DFF90B2-892B-48A3-8FB6-5FEC5A887A39}" sibTransId="{6AE16D9E-4076-4890-9544-0E6B8762AE88}"/>
    <dgm:cxn modelId="{B9F31BE9-E055-45D4-9D40-80DAE3BE9C21}"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71C81FDA-2B9F-4994-B724-A614D31AD550}" type="presOf" srcId="{5FACC5EB-C675-4416-B6E6-DE4F69BC96FB}" destId="{145BBB3C-972C-4764-AEA2-EE62DB2ABD37}"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E623D371-6E9C-46D6-8095-DE04FF501D1B}" type="presOf" srcId="{886F449F-217B-4A3F-9062-072FB3A23066}" destId="{9C01D6A7-CE00-4418-A9F4-1AC8CBCE954A}" srcOrd="0" destOrd="0" presId="urn:microsoft.com/office/officeart/2005/8/layout/vList3"/>
    <dgm:cxn modelId="{C3AA7952-FFD8-484E-A671-986A40B534C7}" type="presOf" srcId="{6F49AEF6-D0CC-42E2-BC07-E100150F6C23}" destId="{D31B7AE4-E9FC-4455-B6F0-B014332D5D4C}"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BBFA5CF3-7C22-4A72-88A9-13D55585CFB7}" type="presOf" srcId="{DFD77F95-D415-4DD3-A816-830D03E70A4F}" destId="{752985B6-E599-42C4-9B16-C3F7B2ACACB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D0B05A7A-1D73-43AB-A43C-09795FB6AA85}" type="presOf" srcId="{F78AD5CA-660E-4789-B6A4-E8A78A769125}" destId="{75D42CC0-1B4A-429A-AF88-11B50F35973A}"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A9CEAF63-A5D8-41DA-8BA5-46282DB54CD0}" type="presOf" srcId="{8241F69E-7835-465C-B024-373C8583FE12}" destId="{017DDB07-4881-4A41-97BD-FAD060F86CA5}" srcOrd="0" destOrd="0" presId="urn:microsoft.com/office/officeart/2005/8/layout/vList3"/>
    <dgm:cxn modelId="{71008C0E-6DAA-4A13-9FF5-3A7A70D3BCB4}" type="presOf" srcId="{B6DED415-E5FD-4895-A113-3714F28A4649}" destId="{06C4A962-9604-48B8-A1FE-9CA4A4C959AB}" srcOrd="0" destOrd="0" presId="urn:microsoft.com/office/officeart/2005/8/layout/vList3"/>
    <dgm:cxn modelId="{BBE84023-DE53-4B67-81D6-3241C4573972}" type="presOf" srcId="{2D9DA8D7-B736-4343-A41B-74E2786FBE17}" destId="{ACBB44CB-A93E-4EA4-ACD9-F4B0DC6D907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94797D23-E148-4ADF-BA88-95D041477B43}" type="presParOf" srcId="{9C01D6A7-CE00-4418-A9F4-1AC8CBCE954A}" destId="{D1E93AFD-354F-44ED-B977-29E872B54D0A}" srcOrd="0" destOrd="0" presId="urn:microsoft.com/office/officeart/2005/8/layout/vList3"/>
    <dgm:cxn modelId="{F7D6BAE7-975A-4B2F-9B0F-2C8401E63F13}" type="presParOf" srcId="{D1E93AFD-354F-44ED-B977-29E872B54D0A}" destId="{CB2EE65F-0024-47BE-9AB1-851C13B87868}" srcOrd="0" destOrd="0" presId="urn:microsoft.com/office/officeart/2005/8/layout/vList3"/>
    <dgm:cxn modelId="{23F9CE83-841B-4B0D-89D0-38AD4A1532DE}" type="presParOf" srcId="{D1E93AFD-354F-44ED-B977-29E872B54D0A}" destId="{ACBB44CB-A93E-4EA4-ACD9-F4B0DC6D907D}" srcOrd="1" destOrd="0" presId="urn:microsoft.com/office/officeart/2005/8/layout/vList3"/>
    <dgm:cxn modelId="{159D6551-AB38-4292-928F-106862690D7C}" type="presParOf" srcId="{9C01D6A7-CE00-4418-A9F4-1AC8CBCE954A}" destId="{5ACC7942-1DF6-450A-BBA6-FD8EA461F808}" srcOrd="1" destOrd="0" presId="urn:microsoft.com/office/officeart/2005/8/layout/vList3"/>
    <dgm:cxn modelId="{99A1F007-60C5-4F28-86BC-F6AB55FE2600}" type="presParOf" srcId="{9C01D6A7-CE00-4418-A9F4-1AC8CBCE954A}" destId="{9A191988-3FCD-4DE2-B09C-621FDF63E728}" srcOrd="2" destOrd="0" presId="urn:microsoft.com/office/officeart/2005/8/layout/vList3"/>
    <dgm:cxn modelId="{678B1505-50EF-4B20-A1C9-7CCAEF725E97}" type="presParOf" srcId="{9A191988-3FCD-4DE2-B09C-621FDF63E728}" destId="{25AB33B1-1614-4F8C-9037-B9CB1A2949F4}" srcOrd="0" destOrd="0" presId="urn:microsoft.com/office/officeart/2005/8/layout/vList3"/>
    <dgm:cxn modelId="{7C5867CC-DE15-48CF-A73B-6FF5E691443A}" type="presParOf" srcId="{9A191988-3FCD-4DE2-B09C-621FDF63E728}" destId="{42DFDC70-F08F-43E8-9CA1-10A93B7CC4DE}" srcOrd="1" destOrd="0" presId="urn:microsoft.com/office/officeart/2005/8/layout/vList3"/>
    <dgm:cxn modelId="{502BDBB8-E849-47F7-8E90-5269F5E7DF6D}" type="presParOf" srcId="{9C01D6A7-CE00-4418-A9F4-1AC8CBCE954A}" destId="{46DC89DE-2963-4116-9F84-E75EEA99A433}" srcOrd="3" destOrd="0" presId="urn:microsoft.com/office/officeart/2005/8/layout/vList3"/>
    <dgm:cxn modelId="{CFCA4777-11AE-45C3-92E8-8B4B62603CA6}" type="presParOf" srcId="{9C01D6A7-CE00-4418-A9F4-1AC8CBCE954A}" destId="{009F7A2F-7F26-48B3-9310-06C5B2468756}" srcOrd="4" destOrd="0" presId="urn:microsoft.com/office/officeart/2005/8/layout/vList3"/>
    <dgm:cxn modelId="{8725BF71-B675-462F-A256-D31FD9A09935}" type="presParOf" srcId="{009F7A2F-7F26-48B3-9310-06C5B2468756}" destId="{434FE990-0A16-49E8-8023-2975EFE528FC}" srcOrd="0" destOrd="0" presId="urn:microsoft.com/office/officeart/2005/8/layout/vList3"/>
    <dgm:cxn modelId="{0AF5A4FB-43FA-422C-95FD-C3F06E35BADC}" type="presParOf" srcId="{009F7A2F-7F26-48B3-9310-06C5B2468756}" destId="{D31B7AE4-E9FC-4455-B6F0-B014332D5D4C}" srcOrd="1" destOrd="0" presId="urn:microsoft.com/office/officeart/2005/8/layout/vList3"/>
    <dgm:cxn modelId="{600A4E19-4A05-497A-85A1-470091947857}" type="presParOf" srcId="{9C01D6A7-CE00-4418-A9F4-1AC8CBCE954A}" destId="{18ED2C8D-8DBE-45B0-B0B3-BC92477E173B}" srcOrd="5" destOrd="0" presId="urn:microsoft.com/office/officeart/2005/8/layout/vList3"/>
    <dgm:cxn modelId="{32DBA08B-E4BB-474C-9871-7E5A7423CCE0}" type="presParOf" srcId="{9C01D6A7-CE00-4418-A9F4-1AC8CBCE954A}" destId="{79F2C7C9-E06B-4DFA-811F-6E72BE5B5AA6}" srcOrd="6" destOrd="0" presId="urn:microsoft.com/office/officeart/2005/8/layout/vList3"/>
    <dgm:cxn modelId="{F087AE62-64A5-41D0-AF14-96B13F79D240}" type="presParOf" srcId="{79F2C7C9-E06B-4DFA-811F-6E72BE5B5AA6}" destId="{74E1564D-B27A-4F63-ACC3-A9DD349C5611}" srcOrd="0" destOrd="0" presId="urn:microsoft.com/office/officeart/2005/8/layout/vList3"/>
    <dgm:cxn modelId="{7071604D-DE84-4EE6-995D-9DB92E117D8F}" type="presParOf" srcId="{79F2C7C9-E06B-4DFA-811F-6E72BE5B5AA6}" destId="{017DDB07-4881-4A41-97BD-FAD060F86CA5}" srcOrd="1" destOrd="0" presId="urn:microsoft.com/office/officeart/2005/8/layout/vList3"/>
    <dgm:cxn modelId="{BB9C8BBF-2FA7-4458-8FA2-47E6869669EF}" type="presParOf" srcId="{9C01D6A7-CE00-4418-A9F4-1AC8CBCE954A}" destId="{D6A1E102-997F-4E34-B2A6-0B3F312CB543}" srcOrd="7" destOrd="0" presId="urn:microsoft.com/office/officeart/2005/8/layout/vList3"/>
    <dgm:cxn modelId="{3FC1CD50-5538-4F0E-B866-1CAE869A01D9}" type="presParOf" srcId="{9C01D6A7-CE00-4418-A9F4-1AC8CBCE954A}" destId="{0948F653-E20E-4D27-8405-E9875D20C59B}" srcOrd="8" destOrd="0" presId="urn:microsoft.com/office/officeart/2005/8/layout/vList3"/>
    <dgm:cxn modelId="{5A2FC516-5E66-42C8-AACD-2BB9C2C319BA}" type="presParOf" srcId="{0948F653-E20E-4D27-8405-E9875D20C59B}" destId="{22D97BAC-A44E-47A9-BCF0-97A55BE82B99}" srcOrd="0" destOrd="0" presId="urn:microsoft.com/office/officeart/2005/8/layout/vList3"/>
    <dgm:cxn modelId="{E4242445-48F5-4D17-AF8D-149FC01A9505}" type="presParOf" srcId="{0948F653-E20E-4D27-8405-E9875D20C59B}" destId="{06C4A962-9604-48B8-A1FE-9CA4A4C959AB}" srcOrd="1" destOrd="0" presId="urn:microsoft.com/office/officeart/2005/8/layout/vList3"/>
    <dgm:cxn modelId="{8A15F2B4-5619-4546-923D-D403B57C3870}" type="presParOf" srcId="{9C01D6A7-CE00-4418-A9F4-1AC8CBCE954A}" destId="{FD3D4964-07C7-468A-B807-02EE0F77582C}" srcOrd="9" destOrd="0" presId="urn:microsoft.com/office/officeart/2005/8/layout/vList3"/>
    <dgm:cxn modelId="{C11915D0-FDD2-4395-ABCF-D9599D8FC410}" type="presParOf" srcId="{9C01D6A7-CE00-4418-A9F4-1AC8CBCE954A}" destId="{A1DCFF97-63F1-4033-8FAE-7B582038788B}" srcOrd="10" destOrd="0" presId="urn:microsoft.com/office/officeart/2005/8/layout/vList3"/>
    <dgm:cxn modelId="{9BBE5893-E684-4F90-9A81-F2B739E20264}" type="presParOf" srcId="{A1DCFF97-63F1-4033-8FAE-7B582038788B}" destId="{FD04EB34-E904-4DCA-8511-C2EC1E5DFBF6}" srcOrd="0" destOrd="0" presId="urn:microsoft.com/office/officeart/2005/8/layout/vList3"/>
    <dgm:cxn modelId="{9870BACD-7576-43BC-AF02-66693E74AD66}" type="presParOf" srcId="{A1DCFF97-63F1-4033-8FAE-7B582038788B}" destId="{752985B6-E599-42C4-9B16-C3F7B2ACACBD}" srcOrd="1" destOrd="0" presId="urn:microsoft.com/office/officeart/2005/8/layout/vList3"/>
    <dgm:cxn modelId="{97C1F359-0064-4FAD-AF62-F06F4459DAB8}" type="presParOf" srcId="{9C01D6A7-CE00-4418-A9F4-1AC8CBCE954A}" destId="{750B53C2-ED1A-4476-9FEE-386248B8EB4E}" srcOrd="11" destOrd="0" presId="urn:microsoft.com/office/officeart/2005/8/layout/vList3"/>
    <dgm:cxn modelId="{F5CFEA0D-864D-4C77-B5ED-EFE4588E4DAF}" type="presParOf" srcId="{9C01D6A7-CE00-4418-A9F4-1AC8CBCE954A}" destId="{30F918F4-B8C2-405D-9106-A0422C70C0F9}" srcOrd="12" destOrd="0" presId="urn:microsoft.com/office/officeart/2005/8/layout/vList3"/>
    <dgm:cxn modelId="{BDF698F7-AA0F-485E-825A-83B437939D04}" type="presParOf" srcId="{30F918F4-B8C2-405D-9106-A0422C70C0F9}" destId="{D18CED95-280D-425F-85BB-7547FCD52856}" srcOrd="0" destOrd="0" presId="urn:microsoft.com/office/officeart/2005/8/layout/vList3"/>
    <dgm:cxn modelId="{7ADECCCE-C459-4FCA-98CD-1A5D970B1060}" type="presParOf" srcId="{30F918F4-B8C2-405D-9106-A0422C70C0F9}" destId="{145BBB3C-972C-4764-AEA2-EE62DB2ABD37}" srcOrd="1" destOrd="0" presId="urn:microsoft.com/office/officeart/2005/8/layout/vList3"/>
    <dgm:cxn modelId="{4ACA0D52-3240-49FA-971E-6C177210F101}" type="presParOf" srcId="{9C01D6A7-CE00-4418-A9F4-1AC8CBCE954A}" destId="{5BA53C46-ACAC-449B-A1E6-7C4E777B01DC}" srcOrd="13" destOrd="0" presId="urn:microsoft.com/office/officeart/2005/8/layout/vList3"/>
    <dgm:cxn modelId="{4663B05C-6B79-48C6-B45C-85724AC69067}" type="presParOf" srcId="{9C01D6A7-CE00-4418-A9F4-1AC8CBCE954A}" destId="{1FB72EA8-4486-4BD3-B44D-E1188C114C24}" srcOrd="14" destOrd="0" presId="urn:microsoft.com/office/officeart/2005/8/layout/vList3"/>
    <dgm:cxn modelId="{81F99EB3-CAF0-4E6F-BAF6-A2CE7F5D9251}" type="presParOf" srcId="{1FB72EA8-4486-4BD3-B44D-E1188C114C24}" destId="{0B075EEF-050D-4A5F-83D7-7A592D420732}" srcOrd="0" destOrd="0" presId="urn:microsoft.com/office/officeart/2005/8/layout/vList3"/>
    <dgm:cxn modelId="{89A4A191-08E1-4615-A759-B1F6387BB45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Thin stick about the size of a match that is inserted under the skin of the upper arm by a medical professional.</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The implant releases progestin, which prevents ovulation and thickens cervical mucus to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Once inserted, the implant is effective for up to 5 years. </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bg1"/>
              </a:solidFill>
            </a:rPr>
            <a:t>Perfect</a:t>
          </a:r>
          <a:r>
            <a:rPr lang="en-US" sz="1700" dirty="0" smtClean="0"/>
            <a:t> </a:t>
          </a:r>
          <a:r>
            <a:rPr lang="en-US" sz="1700" dirty="0" smtClean="0">
              <a:solidFill>
                <a:schemeClr val="tx1"/>
              </a:solidFill>
            </a:rPr>
            <a:t>use: greater than 99% </a:t>
          </a:r>
          <a:r>
            <a:rPr lang="en-US" sz="1700" b="1" dirty="0" smtClean="0">
              <a:solidFill>
                <a:schemeClr val="bg1"/>
              </a:solidFill>
            </a:rPr>
            <a:t>Typical</a:t>
          </a:r>
          <a:r>
            <a:rPr lang="en-US" sz="1700" dirty="0" smtClean="0"/>
            <a:t> </a:t>
          </a:r>
          <a:r>
            <a:rPr lang="en-US" sz="1700" dirty="0" smtClean="0">
              <a:solidFill>
                <a:schemeClr val="tx1"/>
              </a:solidFill>
            </a:rPr>
            <a:t>use: greater than 99%</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An appointment with a medical provider is necessary for insertion and removal.</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irregular bleeding (esp. in first 6-12 mo.); less common side effects: acne, headaches, discoloring or scarring of skin over implant, pain at implant site.</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Long-term protection, very little effort, easy to conceal, fewer/lighter periods,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LinFactNeighborX="12142">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n-U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Releases </a:t>
          </a:r>
          <a:r>
            <a:rPr lang="en-US" sz="1700" dirty="0" err="1" smtClean="0">
              <a:solidFill>
                <a:schemeClr val="tx1"/>
              </a:solidFill>
            </a:rPr>
            <a:t>levonorgestrel</a:t>
          </a:r>
          <a:r>
            <a:rPr lang="en-US" sz="1700" dirty="0" smtClean="0">
              <a:solidFill>
                <a:schemeClr val="tx1"/>
              </a:solidFill>
            </a:rPr>
            <a:t> (Plan B) or </a:t>
          </a:r>
          <a:r>
            <a:rPr lang="en-US" sz="1700" dirty="0" err="1" smtClean="0">
              <a:solidFill>
                <a:schemeClr val="tx1"/>
              </a:solidFill>
            </a:rPr>
            <a:t>ulipristal</a:t>
          </a:r>
          <a:r>
            <a:rPr lang="en-US" sz="1700" dirty="0" smtClean="0">
              <a:solidFill>
                <a:schemeClr val="tx1"/>
              </a:solidFill>
            </a:rPr>
            <a:t> acetate (Ella),which prevents ovulation by slowing down LH hormones. The copper in the IUD makes it hard for sperm to swim well enough to get to the egg.</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bg1"/>
              </a:solidFill>
            </a:rPr>
            <a:t>*Perfect</a:t>
          </a:r>
          <a:r>
            <a:rPr lang="en-US" sz="1700" dirty="0" smtClean="0">
              <a:solidFill>
                <a:schemeClr val="bg1"/>
              </a:solidFill>
            </a:rPr>
            <a:t> </a:t>
          </a:r>
          <a:r>
            <a:rPr lang="en-US" sz="1700" dirty="0" smtClean="0">
              <a:solidFill>
                <a:schemeClr val="tx1"/>
              </a:solidFill>
            </a:rPr>
            <a:t>use: IUD over 99%, Plan B 85%, Ella 95%  </a:t>
          </a:r>
          <a:r>
            <a:rPr lang="en-US" sz="1700" dirty="0" smtClean="0">
              <a:solidFill>
                <a:schemeClr val="bg1"/>
              </a:solidFill>
            </a:rPr>
            <a:t>*</a:t>
          </a:r>
          <a:r>
            <a:rPr lang="en-US" sz="1700" b="1" dirty="0" smtClean="0">
              <a:solidFill>
                <a:schemeClr val="bg1"/>
              </a:solidFill>
            </a:rPr>
            <a:t>Typical</a:t>
          </a:r>
          <a:r>
            <a:rPr lang="en-US" sz="1700" dirty="0" smtClean="0">
              <a:solidFill>
                <a:schemeClr val="bg1"/>
              </a:solidFill>
            </a:rPr>
            <a:t> </a:t>
          </a:r>
          <a:r>
            <a:rPr lang="en-US" sz="1700" dirty="0" smtClean="0">
              <a:solidFill>
                <a:schemeClr val="tx1"/>
              </a:solidFill>
            </a:rPr>
            <a:t>use: IUD over 99%, Plan B 75%, Ella 85%</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Possible mild side effects: Nausea, vomiting, fatigue, breast tenderness, slight irregular bleeding. Can be expensive (EC pills $50-$70). </a:t>
          </a:r>
          <a:r>
            <a:rPr lang="en-US" sz="1700" dirty="0" err="1" smtClean="0">
              <a:solidFill>
                <a:schemeClr val="tx1"/>
              </a:solidFill>
            </a:rPr>
            <a:t>Levonorgestrel</a:t>
          </a:r>
          <a:r>
            <a:rPr lang="en-US" sz="1700" dirty="0" smtClean="0">
              <a:solidFill>
                <a:schemeClr val="tx1"/>
              </a:solidFill>
            </a:rPr>
            <a:t> pills may be less effective for those over 165 lbs.</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51" custLinFactNeighborX="1068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ScaleY="111156" custLinFactNeighborX="12078" custLinFactNeighborY="5250">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16057" custLinFactNeighborX="8947" custLinFactNeighborY="1046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6440" custLinFactNeighborX="9231">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6440" custLinFactNeighborX="9231">
        <dgm:presLayoutVars>
          <dgm:bulletEnabled val="1"/>
        </dgm:presLayoutVars>
      </dgm:prSet>
      <dgm:spPr/>
      <dgm:t>
        <a:bodyPr/>
        <a:lstStyle/>
        <a:p>
          <a:endParaRPr lang="en-US"/>
        </a:p>
      </dgm:t>
    </dgm:pt>
  </dgm:ptLst>
  <dgm:cxnLst>
    <dgm:cxn modelId="{DC746147-6255-45F8-A140-777FF62DAF71}" type="presOf" srcId="{F78AD5CA-660E-4789-B6A4-E8A78A769125}" destId="{75D42CC0-1B4A-429A-AF88-11B50F35973A}" srcOrd="0" destOrd="0" presId="urn:microsoft.com/office/officeart/2005/8/layout/vList3"/>
    <dgm:cxn modelId="{47278145-6511-48CD-B8A2-8675CFBB732A}"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482E91B1-F404-4A50-B094-A3EAEFA5B9EE}" type="presOf" srcId="{886F449F-217B-4A3F-9062-072FB3A23066}" destId="{9C01D6A7-CE00-4418-A9F4-1AC8CBCE954A}"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D2C91DAF-509F-409E-B9C4-90BB5C20DFA9}"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29709847-5EDC-46BE-AA50-50C6FA6FCCF3}" type="presOf" srcId="{5FACC5EB-C675-4416-B6E6-DE4F69BC96FB}" destId="{145BBB3C-972C-4764-AEA2-EE62DB2ABD37}" srcOrd="0" destOrd="0" presId="urn:microsoft.com/office/officeart/2005/8/layout/vList3"/>
    <dgm:cxn modelId="{65ED043B-917B-4525-8938-CA9E1596D63F}"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337FFEE2-EF7E-4DB5-912A-EE60EA860FFC}" type="presOf" srcId="{2D9DA8D7-B736-4343-A41B-74E2786FBE17}" destId="{ACBB44CB-A93E-4EA4-ACD9-F4B0DC6D907D}"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2EEEC55-D371-491A-825B-93998768BB4E}" type="presOf" srcId="{B6DED415-E5FD-4895-A113-3714F28A4649}" destId="{06C4A962-9604-48B8-A1FE-9CA4A4C959AB}"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E35F50D7-050D-4F24-886A-BE1E7488D323}" srcId="{886F449F-217B-4A3F-9062-072FB3A23066}" destId="{DFD77F95-D415-4DD3-A816-830D03E70A4F}" srcOrd="5" destOrd="0" parTransId="{BBAAB952-9D81-442A-BCEA-09423CFED675}" sibTransId="{72F0C2EB-F358-475D-B00A-D992FF54C5A3}"/>
    <dgm:cxn modelId="{23901D93-DC87-4BC9-B2F6-6D1C22C845EE}" type="presOf" srcId="{8241F69E-7835-465C-B024-373C8583FE12}" destId="{017DDB07-4881-4A41-97BD-FAD060F86CA5}" srcOrd="0" destOrd="0" presId="urn:microsoft.com/office/officeart/2005/8/layout/vList3"/>
    <dgm:cxn modelId="{7DF4E1D2-2C09-45C9-8CCC-7937AB51FC5C}" type="presParOf" srcId="{9C01D6A7-CE00-4418-A9F4-1AC8CBCE954A}" destId="{D1E93AFD-354F-44ED-B977-29E872B54D0A}" srcOrd="0" destOrd="0" presId="urn:microsoft.com/office/officeart/2005/8/layout/vList3"/>
    <dgm:cxn modelId="{320A2C60-7FA3-4423-A808-32ABDBB12717}" type="presParOf" srcId="{D1E93AFD-354F-44ED-B977-29E872B54D0A}" destId="{CB2EE65F-0024-47BE-9AB1-851C13B87868}" srcOrd="0" destOrd="0" presId="urn:microsoft.com/office/officeart/2005/8/layout/vList3"/>
    <dgm:cxn modelId="{09A79C87-439B-41C4-A0FA-D4AB43449049}" type="presParOf" srcId="{D1E93AFD-354F-44ED-B977-29E872B54D0A}" destId="{ACBB44CB-A93E-4EA4-ACD9-F4B0DC6D907D}" srcOrd="1" destOrd="0" presId="urn:microsoft.com/office/officeart/2005/8/layout/vList3"/>
    <dgm:cxn modelId="{1E529779-9E52-4D91-ACE7-D680F036B3F0}" type="presParOf" srcId="{9C01D6A7-CE00-4418-A9F4-1AC8CBCE954A}" destId="{5ACC7942-1DF6-450A-BBA6-FD8EA461F808}" srcOrd="1" destOrd="0" presId="urn:microsoft.com/office/officeart/2005/8/layout/vList3"/>
    <dgm:cxn modelId="{C92A2A7D-B39A-4EF5-856E-9F3591F2A9F4}" type="presParOf" srcId="{9C01D6A7-CE00-4418-A9F4-1AC8CBCE954A}" destId="{9A191988-3FCD-4DE2-B09C-621FDF63E728}" srcOrd="2" destOrd="0" presId="urn:microsoft.com/office/officeart/2005/8/layout/vList3"/>
    <dgm:cxn modelId="{9B0B2F1C-3BF0-49AC-A146-FE8327ACFFBC}" type="presParOf" srcId="{9A191988-3FCD-4DE2-B09C-621FDF63E728}" destId="{25AB33B1-1614-4F8C-9037-B9CB1A2949F4}" srcOrd="0" destOrd="0" presId="urn:microsoft.com/office/officeart/2005/8/layout/vList3"/>
    <dgm:cxn modelId="{6FA80316-FB2B-4521-84E8-E89F56751B58}" type="presParOf" srcId="{9A191988-3FCD-4DE2-B09C-621FDF63E728}" destId="{42DFDC70-F08F-43E8-9CA1-10A93B7CC4DE}" srcOrd="1" destOrd="0" presId="urn:microsoft.com/office/officeart/2005/8/layout/vList3"/>
    <dgm:cxn modelId="{F99976F3-43AA-4A6D-84AB-F663528FFE06}" type="presParOf" srcId="{9C01D6A7-CE00-4418-A9F4-1AC8CBCE954A}" destId="{46DC89DE-2963-4116-9F84-E75EEA99A433}" srcOrd="3" destOrd="0" presId="urn:microsoft.com/office/officeart/2005/8/layout/vList3"/>
    <dgm:cxn modelId="{AD0146EF-2D45-4FA1-95CE-DE07C0366612}" type="presParOf" srcId="{9C01D6A7-CE00-4418-A9F4-1AC8CBCE954A}" destId="{009F7A2F-7F26-48B3-9310-06C5B2468756}" srcOrd="4" destOrd="0" presId="urn:microsoft.com/office/officeart/2005/8/layout/vList3"/>
    <dgm:cxn modelId="{DA1278F9-8131-41B3-8A00-BB8C8A390433}" type="presParOf" srcId="{009F7A2F-7F26-48B3-9310-06C5B2468756}" destId="{434FE990-0A16-49E8-8023-2975EFE528FC}" srcOrd="0" destOrd="0" presId="urn:microsoft.com/office/officeart/2005/8/layout/vList3"/>
    <dgm:cxn modelId="{DCCE8C23-86F5-4C73-988F-525AAAD6C774}" type="presParOf" srcId="{009F7A2F-7F26-48B3-9310-06C5B2468756}" destId="{D31B7AE4-E9FC-4455-B6F0-B014332D5D4C}" srcOrd="1" destOrd="0" presId="urn:microsoft.com/office/officeart/2005/8/layout/vList3"/>
    <dgm:cxn modelId="{1C73E0FD-0457-42A9-B349-BFAC9ADD2A0D}" type="presParOf" srcId="{9C01D6A7-CE00-4418-A9F4-1AC8CBCE954A}" destId="{18ED2C8D-8DBE-45B0-B0B3-BC92477E173B}" srcOrd="5" destOrd="0" presId="urn:microsoft.com/office/officeart/2005/8/layout/vList3"/>
    <dgm:cxn modelId="{1EF174E5-CB5C-4A5B-A208-C034312F3247}" type="presParOf" srcId="{9C01D6A7-CE00-4418-A9F4-1AC8CBCE954A}" destId="{79F2C7C9-E06B-4DFA-811F-6E72BE5B5AA6}" srcOrd="6" destOrd="0" presId="urn:microsoft.com/office/officeart/2005/8/layout/vList3"/>
    <dgm:cxn modelId="{EED6A8F0-2E11-4B96-B78F-46AEDB67E74A}" type="presParOf" srcId="{79F2C7C9-E06B-4DFA-811F-6E72BE5B5AA6}" destId="{74E1564D-B27A-4F63-ACC3-A9DD349C5611}" srcOrd="0" destOrd="0" presId="urn:microsoft.com/office/officeart/2005/8/layout/vList3"/>
    <dgm:cxn modelId="{7B7E434E-C0B7-4851-BEBE-6905EDDB1AE9}" type="presParOf" srcId="{79F2C7C9-E06B-4DFA-811F-6E72BE5B5AA6}" destId="{017DDB07-4881-4A41-97BD-FAD060F86CA5}" srcOrd="1" destOrd="0" presId="urn:microsoft.com/office/officeart/2005/8/layout/vList3"/>
    <dgm:cxn modelId="{0BEBB7DB-7398-4403-A170-DCCF71333F49}" type="presParOf" srcId="{9C01D6A7-CE00-4418-A9F4-1AC8CBCE954A}" destId="{D6A1E102-997F-4E34-B2A6-0B3F312CB543}" srcOrd="7" destOrd="0" presId="urn:microsoft.com/office/officeart/2005/8/layout/vList3"/>
    <dgm:cxn modelId="{3D1234AF-2735-4711-99E5-D3E04BFF6725}" type="presParOf" srcId="{9C01D6A7-CE00-4418-A9F4-1AC8CBCE954A}" destId="{0948F653-E20E-4D27-8405-E9875D20C59B}" srcOrd="8" destOrd="0" presId="urn:microsoft.com/office/officeart/2005/8/layout/vList3"/>
    <dgm:cxn modelId="{1A80BACA-1AC2-4289-88F6-71E5E74DF7A0}" type="presParOf" srcId="{0948F653-E20E-4D27-8405-E9875D20C59B}" destId="{22D97BAC-A44E-47A9-BCF0-97A55BE82B99}" srcOrd="0" destOrd="0" presId="urn:microsoft.com/office/officeart/2005/8/layout/vList3"/>
    <dgm:cxn modelId="{DABAC679-395D-47C8-83B6-D8A9E79DB88C}" type="presParOf" srcId="{0948F653-E20E-4D27-8405-E9875D20C59B}" destId="{06C4A962-9604-48B8-A1FE-9CA4A4C959AB}" srcOrd="1" destOrd="0" presId="urn:microsoft.com/office/officeart/2005/8/layout/vList3"/>
    <dgm:cxn modelId="{44B3CFA3-803B-459E-8C34-7BAC5BB5E221}" type="presParOf" srcId="{9C01D6A7-CE00-4418-A9F4-1AC8CBCE954A}" destId="{FD3D4964-07C7-468A-B807-02EE0F77582C}" srcOrd="9" destOrd="0" presId="urn:microsoft.com/office/officeart/2005/8/layout/vList3"/>
    <dgm:cxn modelId="{26A44CB5-0A90-4174-940D-FD4883ACB46D}" type="presParOf" srcId="{9C01D6A7-CE00-4418-A9F4-1AC8CBCE954A}" destId="{A1DCFF97-63F1-4033-8FAE-7B582038788B}" srcOrd="10" destOrd="0" presId="urn:microsoft.com/office/officeart/2005/8/layout/vList3"/>
    <dgm:cxn modelId="{92D7AA48-0D06-493F-BE01-512F8FDB9CCB}" type="presParOf" srcId="{A1DCFF97-63F1-4033-8FAE-7B582038788B}" destId="{FD04EB34-E904-4DCA-8511-C2EC1E5DFBF6}" srcOrd="0" destOrd="0" presId="urn:microsoft.com/office/officeart/2005/8/layout/vList3"/>
    <dgm:cxn modelId="{E17F804A-49C8-4FBF-8520-8653AA1DC091}" type="presParOf" srcId="{A1DCFF97-63F1-4033-8FAE-7B582038788B}" destId="{752985B6-E599-42C4-9B16-C3F7B2ACACBD}" srcOrd="1" destOrd="0" presId="urn:microsoft.com/office/officeart/2005/8/layout/vList3"/>
    <dgm:cxn modelId="{12CCBB01-2B32-4D3A-A4DF-39F725645976}" type="presParOf" srcId="{9C01D6A7-CE00-4418-A9F4-1AC8CBCE954A}" destId="{750B53C2-ED1A-4476-9FEE-386248B8EB4E}" srcOrd="11" destOrd="0" presId="urn:microsoft.com/office/officeart/2005/8/layout/vList3"/>
    <dgm:cxn modelId="{1D1E6103-E3CA-4E35-A930-B9A92DA380E4}" type="presParOf" srcId="{9C01D6A7-CE00-4418-A9F4-1AC8CBCE954A}" destId="{30F918F4-B8C2-405D-9106-A0422C70C0F9}" srcOrd="12" destOrd="0" presId="urn:microsoft.com/office/officeart/2005/8/layout/vList3"/>
    <dgm:cxn modelId="{9BE0E22E-7B74-445C-8ADC-65D9BCFDCDF1}" type="presParOf" srcId="{30F918F4-B8C2-405D-9106-A0422C70C0F9}" destId="{D18CED95-280D-425F-85BB-7547FCD52856}" srcOrd="0" destOrd="0" presId="urn:microsoft.com/office/officeart/2005/8/layout/vList3"/>
    <dgm:cxn modelId="{8F48B434-5E31-49E2-8A8F-B7AABFF34BCD}" type="presParOf" srcId="{30F918F4-B8C2-405D-9106-A0422C70C0F9}" destId="{145BBB3C-972C-4764-AEA2-EE62DB2ABD37}" srcOrd="1" destOrd="0" presId="urn:microsoft.com/office/officeart/2005/8/layout/vList3"/>
    <dgm:cxn modelId="{7164F4B1-68BA-4BC3-83D4-0B40099DB72E}" type="presParOf" srcId="{9C01D6A7-CE00-4418-A9F4-1AC8CBCE954A}" destId="{5BA53C46-ACAC-449B-A1E6-7C4E777B01DC}" srcOrd="13" destOrd="0" presId="urn:microsoft.com/office/officeart/2005/8/layout/vList3"/>
    <dgm:cxn modelId="{4A06B484-25CE-40DF-9536-A6FFD4B5B75D}" type="presParOf" srcId="{9C01D6A7-CE00-4418-A9F4-1AC8CBCE954A}" destId="{1FB72EA8-4486-4BD3-B44D-E1188C114C24}" srcOrd="14" destOrd="0" presId="urn:microsoft.com/office/officeart/2005/8/layout/vList3"/>
    <dgm:cxn modelId="{24F5ACC3-1E28-4F54-85D0-8474C775B88B}" type="presParOf" srcId="{1FB72EA8-4486-4BD3-B44D-E1188C114C24}" destId="{0B075EEF-050D-4A5F-83D7-7A592D420732}" srcOrd="0" destOrd="0" presId="urn:microsoft.com/office/officeart/2005/8/layout/vList3"/>
    <dgm:cxn modelId="{1F4FF8F6-EDBD-4E0E-8585-E921E2C3479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dgm:spPr>
        <a:noFill/>
        <a:ln>
          <a:noFill/>
        </a:ln>
      </dgm:spPr>
      <dgm:t>
        <a:bodyPr/>
        <a:lstStyle/>
        <a:p>
          <a:pPr algn="l"/>
          <a:r>
            <a:rPr lang="en-US" dirty="0" smtClean="0">
              <a:solidFill>
                <a:schemeClr val="tx1"/>
              </a:solidFill>
            </a:rPr>
            <a:t>Not engaging in oral, anal, or vaginal sex.</a:t>
          </a:r>
          <a:endParaRPr lang="en-US"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dgm:spPr>
        <a:noFill/>
        <a:ln>
          <a:noFill/>
        </a:ln>
      </dgm:spPr>
      <dgm:t>
        <a:bodyPr/>
        <a:lstStyle/>
        <a:p>
          <a:pPr algn="l"/>
          <a:r>
            <a:rPr lang="en-US" dirty="0" smtClean="0">
              <a:solidFill>
                <a:schemeClr val="tx1"/>
              </a:solidFill>
            </a:rPr>
            <a:t>If sperm does not come into contact with a vagina, there is no risk for pregnancy. </a:t>
          </a:r>
          <a:endParaRPr lang="en-US"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dgm:spPr>
        <a:noFill/>
        <a:ln>
          <a:noFill/>
        </a:ln>
      </dgm:spPr>
      <dgm:t>
        <a:bodyPr/>
        <a:lstStyle/>
        <a:p>
          <a:pPr algn="l"/>
          <a:r>
            <a:rPr lang="en-US" dirty="0" smtClean="0">
              <a:solidFill>
                <a:schemeClr val="tx1"/>
              </a:solidFill>
            </a:rPr>
            <a:t>As long as someone is abstinent, they are 100% protected from the risk of pregnancy. </a:t>
          </a:r>
          <a:endParaRPr lang="en-US" dirty="0">
            <a:solidFill>
              <a:schemeClr val="tx1"/>
            </a:solidFill>
          </a:endParaRP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dgm:spPr>
        <a:noFill/>
        <a:ln>
          <a:noFill/>
        </a:ln>
      </dgm:spPr>
      <dgm:t>
        <a:bodyPr/>
        <a:lstStyle/>
        <a:p>
          <a:pPr algn="l"/>
          <a:endParaRPr lang="en-US" dirty="0"/>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dgm:spPr>
        <a:noFill/>
        <a:ln>
          <a:noFill/>
        </a:ln>
      </dgm:spPr>
      <dgm:t>
        <a:bodyPr/>
        <a:lstStyle/>
        <a:p>
          <a:pPr algn="l"/>
          <a:r>
            <a:rPr lang="en-US" dirty="0" smtClean="0">
              <a:solidFill>
                <a:schemeClr val="tx1"/>
              </a:solidFill>
            </a:rPr>
            <a:t>The only 100% effective way to avoid the risk of STIs. </a:t>
          </a:r>
          <a:endParaRPr lang="en-US"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dgm:spPr>
        <a:noFill/>
        <a:ln>
          <a:noFill/>
        </a:ln>
      </dgm:spPr>
      <dgm:t>
        <a:bodyPr/>
        <a:lstStyle/>
        <a:p>
          <a:pPr algn="l"/>
          <a:r>
            <a:rPr lang="en-US" dirty="0" smtClean="0">
              <a:solidFill>
                <a:schemeClr val="tx1"/>
              </a:solidFill>
            </a:rPr>
            <a:t>No provider appointment or prescription necessary.</a:t>
          </a:r>
          <a:endParaRPr lang="en-US"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dgm:spPr>
        <a:noFill/>
        <a:ln>
          <a:noFill/>
        </a:ln>
      </dgm:spPr>
      <dgm:t>
        <a:bodyPr/>
        <a:lstStyle/>
        <a:p>
          <a:pPr algn="l"/>
          <a:r>
            <a:rPr lang="en-US" dirty="0" smtClean="0">
              <a:solidFill>
                <a:schemeClr val="tx1"/>
              </a:solidFill>
            </a:rPr>
            <a:t>Can be difficult to maintain (peer/partner pressure, media pressure, etc.).</a:t>
          </a:r>
          <a:endParaRPr lang="en-US"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dgm:spPr>
        <a:noFill/>
        <a:ln>
          <a:noFill/>
        </a:ln>
      </dgm:spPr>
      <dgm:t>
        <a:bodyPr/>
        <a:lstStyle/>
        <a:p>
          <a:pPr algn="l"/>
          <a:r>
            <a:rPr lang="en-US" dirty="0" smtClean="0">
              <a:solidFill>
                <a:schemeClr val="tx1"/>
              </a:solidFill>
            </a:rPr>
            <a:t>No risk of pregnancy or STIs, no side effects, free.</a:t>
          </a:r>
          <a:endParaRPr lang="en-US"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LinFactNeighborX="-125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6440" custLinFactNeighborX="9231">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2262" custLinFactNeighborX="12142">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05838" custLinFactNeighborX="3120">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dgm:presLayoutVars>
          <dgm:bulletEnabled val="1"/>
        </dgm:presLayoutVars>
      </dgm:prSet>
      <dgm:spPr/>
      <dgm:t>
        <a:bodyPr/>
        <a:lstStyle/>
        <a:p>
          <a:endParaRPr lang="en-US"/>
        </a:p>
      </dgm:t>
    </dgm:pt>
  </dgm:ptLst>
  <dgm:cxnLst>
    <dgm:cxn modelId="{54949856-8F9B-4E9F-BD31-28FC259B83CA}" srcId="{886F449F-217B-4A3F-9062-072FB3A23066}" destId="{8241F69E-7835-465C-B024-373C8583FE12}" srcOrd="3" destOrd="0" parTransId="{6DFF90B2-892B-48A3-8FB6-5FEC5A887A39}" sibTransId="{6AE16D9E-4076-4890-9544-0E6B8762AE88}"/>
    <dgm:cxn modelId="{E40B602B-CE9C-4447-9AAF-A9207C5ABC6E}" type="presOf" srcId="{B6DED415-E5FD-4895-A113-3714F28A4649}" destId="{06C4A962-9604-48B8-A1FE-9CA4A4C959AB}" srcOrd="0" destOrd="0" presId="urn:microsoft.com/office/officeart/2005/8/layout/vList3"/>
    <dgm:cxn modelId="{9B9C61AC-CF60-4BD9-B42C-F775527ADED4}" type="presOf" srcId="{2D9DA8D7-B736-4343-A41B-74E2786FBE17}" destId="{ACBB44CB-A93E-4EA4-ACD9-F4B0DC6D907D}"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99AA1655-30C1-487E-9F91-AA5E2485F74A}" srcId="{886F449F-217B-4A3F-9062-072FB3A23066}" destId="{6F49AEF6-D0CC-42E2-BC07-E100150F6C23}" srcOrd="2" destOrd="0" parTransId="{ED655FDB-4A9F-415E-86C6-290521E41671}" sibTransId="{5C976C1D-E752-44E7-B9FC-9546D22C85B7}"/>
    <dgm:cxn modelId="{1EFC6CEC-BCEE-47DA-A439-ABD53D04DFB6}"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844934C9-162C-4D13-B595-536F03711A86}" type="presOf" srcId="{6F49AEF6-D0CC-42E2-BC07-E100150F6C23}" destId="{D31B7AE4-E9FC-4455-B6F0-B014332D5D4C}" srcOrd="0" destOrd="0" presId="urn:microsoft.com/office/officeart/2005/8/layout/vList3"/>
    <dgm:cxn modelId="{D5673530-B1EC-4911-AA38-E28EB52A7D41}" type="presOf" srcId="{F78AD5CA-660E-4789-B6A4-E8A78A769125}" destId="{75D42CC0-1B4A-429A-AF88-11B50F35973A}" srcOrd="0" destOrd="0" presId="urn:microsoft.com/office/officeart/2005/8/layout/vList3"/>
    <dgm:cxn modelId="{A8624934-78CD-4CD8-B6F7-F5C779712B2E}"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5C7490CE-F0BB-428B-B521-A7F0FF1D2C0B}" type="presOf" srcId="{5FACC5EB-C675-4416-B6E6-DE4F69BC96FB}" destId="{145BBB3C-972C-4764-AEA2-EE62DB2ABD37}" srcOrd="0" destOrd="0" presId="urn:microsoft.com/office/officeart/2005/8/layout/vList3"/>
    <dgm:cxn modelId="{12E28BC5-034E-4A57-9FA7-414A20387E48}" srcId="{886F449F-217B-4A3F-9062-072FB3A23066}" destId="{B6DED415-E5FD-4895-A113-3714F28A4649}" srcOrd="4" destOrd="0" parTransId="{EC44CD54-3A22-4AF9-8C4E-CB3545888578}" sibTransId="{01D6F05E-EDDC-4AF4-817B-1009624F16F7}"/>
    <dgm:cxn modelId="{13669A83-3A46-4EED-BE29-625D60CC5278}" srcId="{886F449F-217B-4A3F-9062-072FB3A23066}" destId="{5FACC5EB-C675-4416-B6E6-DE4F69BC96FB}" srcOrd="6" destOrd="0" parTransId="{CBB72172-A3E5-4764-8C23-9DB84D97B097}" sibTransId="{1529AE2B-E1DA-4138-BC1E-EAAB741B98D3}"/>
    <dgm:cxn modelId="{39326BCE-B26A-424D-AA66-F72AA133FB34}" type="presOf" srcId="{DFD77F95-D415-4DD3-A816-830D03E70A4F}" destId="{752985B6-E599-42C4-9B16-C3F7B2ACACBD}"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C8AEF0-F8FA-415A-8E18-AA746DF2A49D}" type="presOf" srcId="{886F449F-217B-4A3F-9062-072FB3A23066}" destId="{9C01D6A7-CE00-4418-A9F4-1AC8CBCE954A}" srcOrd="0" destOrd="0" presId="urn:microsoft.com/office/officeart/2005/8/layout/vList3"/>
    <dgm:cxn modelId="{011D001A-D64A-4906-985B-D22D7B92EE47}" type="presParOf" srcId="{9C01D6A7-CE00-4418-A9F4-1AC8CBCE954A}" destId="{D1E93AFD-354F-44ED-B977-29E872B54D0A}" srcOrd="0" destOrd="0" presId="urn:microsoft.com/office/officeart/2005/8/layout/vList3"/>
    <dgm:cxn modelId="{8894B7BF-57DE-49A2-BE1A-CC3A1643901E}" type="presParOf" srcId="{D1E93AFD-354F-44ED-B977-29E872B54D0A}" destId="{CB2EE65F-0024-47BE-9AB1-851C13B87868}" srcOrd="0" destOrd="0" presId="urn:microsoft.com/office/officeart/2005/8/layout/vList3"/>
    <dgm:cxn modelId="{B35957C6-927A-467E-A660-9EEBE17E0B8D}" type="presParOf" srcId="{D1E93AFD-354F-44ED-B977-29E872B54D0A}" destId="{ACBB44CB-A93E-4EA4-ACD9-F4B0DC6D907D}" srcOrd="1" destOrd="0" presId="urn:microsoft.com/office/officeart/2005/8/layout/vList3"/>
    <dgm:cxn modelId="{E5F36D6B-AE90-4823-AE2B-16807D7C4EFD}" type="presParOf" srcId="{9C01D6A7-CE00-4418-A9F4-1AC8CBCE954A}" destId="{5ACC7942-1DF6-450A-BBA6-FD8EA461F808}" srcOrd="1" destOrd="0" presId="urn:microsoft.com/office/officeart/2005/8/layout/vList3"/>
    <dgm:cxn modelId="{29FB09C1-BC86-41E3-932A-07618ED3C915}" type="presParOf" srcId="{9C01D6A7-CE00-4418-A9F4-1AC8CBCE954A}" destId="{9A191988-3FCD-4DE2-B09C-621FDF63E728}" srcOrd="2" destOrd="0" presId="urn:microsoft.com/office/officeart/2005/8/layout/vList3"/>
    <dgm:cxn modelId="{381583BA-BEE6-4ECF-85D7-AD84D8A8FC7D}" type="presParOf" srcId="{9A191988-3FCD-4DE2-B09C-621FDF63E728}" destId="{25AB33B1-1614-4F8C-9037-B9CB1A2949F4}" srcOrd="0" destOrd="0" presId="urn:microsoft.com/office/officeart/2005/8/layout/vList3"/>
    <dgm:cxn modelId="{8260898D-90EE-44D6-9A60-254F1200AD93}" type="presParOf" srcId="{9A191988-3FCD-4DE2-B09C-621FDF63E728}" destId="{42DFDC70-F08F-43E8-9CA1-10A93B7CC4DE}" srcOrd="1" destOrd="0" presId="urn:microsoft.com/office/officeart/2005/8/layout/vList3"/>
    <dgm:cxn modelId="{9DA84F3D-EF7F-4139-A1C9-6BD392F1EBED}" type="presParOf" srcId="{9C01D6A7-CE00-4418-A9F4-1AC8CBCE954A}" destId="{46DC89DE-2963-4116-9F84-E75EEA99A433}" srcOrd="3" destOrd="0" presId="urn:microsoft.com/office/officeart/2005/8/layout/vList3"/>
    <dgm:cxn modelId="{03C40F26-7F77-4FD6-BB96-98BF0869E339}" type="presParOf" srcId="{9C01D6A7-CE00-4418-A9F4-1AC8CBCE954A}" destId="{009F7A2F-7F26-48B3-9310-06C5B2468756}" srcOrd="4" destOrd="0" presId="urn:microsoft.com/office/officeart/2005/8/layout/vList3"/>
    <dgm:cxn modelId="{563598D1-D208-4689-8C7B-846F5DB240BD}" type="presParOf" srcId="{009F7A2F-7F26-48B3-9310-06C5B2468756}" destId="{434FE990-0A16-49E8-8023-2975EFE528FC}" srcOrd="0" destOrd="0" presId="urn:microsoft.com/office/officeart/2005/8/layout/vList3"/>
    <dgm:cxn modelId="{D00DEA4E-D1D4-46C3-A168-4B078B9879B3}" type="presParOf" srcId="{009F7A2F-7F26-48B3-9310-06C5B2468756}" destId="{D31B7AE4-E9FC-4455-B6F0-B014332D5D4C}" srcOrd="1" destOrd="0" presId="urn:microsoft.com/office/officeart/2005/8/layout/vList3"/>
    <dgm:cxn modelId="{022774AB-AFA4-4A1A-8A60-977D4F30BB9D}" type="presParOf" srcId="{9C01D6A7-CE00-4418-A9F4-1AC8CBCE954A}" destId="{18ED2C8D-8DBE-45B0-B0B3-BC92477E173B}" srcOrd="5" destOrd="0" presId="urn:microsoft.com/office/officeart/2005/8/layout/vList3"/>
    <dgm:cxn modelId="{BD3B4C0A-202A-4564-97B7-E3CE7E678CD4}" type="presParOf" srcId="{9C01D6A7-CE00-4418-A9F4-1AC8CBCE954A}" destId="{79F2C7C9-E06B-4DFA-811F-6E72BE5B5AA6}" srcOrd="6" destOrd="0" presId="urn:microsoft.com/office/officeart/2005/8/layout/vList3"/>
    <dgm:cxn modelId="{2B0D45A1-42BB-48E9-97F0-4353B83E359F}" type="presParOf" srcId="{79F2C7C9-E06B-4DFA-811F-6E72BE5B5AA6}" destId="{74E1564D-B27A-4F63-ACC3-A9DD349C5611}" srcOrd="0" destOrd="0" presId="urn:microsoft.com/office/officeart/2005/8/layout/vList3"/>
    <dgm:cxn modelId="{8FBF0A05-5EB6-4B5C-9C82-3F21571D64F4}" type="presParOf" srcId="{79F2C7C9-E06B-4DFA-811F-6E72BE5B5AA6}" destId="{017DDB07-4881-4A41-97BD-FAD060F86CA5}" srcOrd="1" destOrd="0" presId="urn:microsoft.com/office/officeart/2005/8/layout/vList3"/>
    <dgm:cxn modelId="{A22427D1-9AB1-4C94-AF13-C1E2B777E7EC}" type="presParOf" srcId="{9C01D6A7-CE00-4418-A9F4-1AC8CBCE954A}" destId="{D6A1E102-997F-4E34-B2A6-0B3F312CB543}" srcOrd="7" destOrd="0" presId="urn:microsoft.com/office/officeart/2005/8/layout/vList3"/>
    <dgm:cxn modelId="{A0275AF6-0A40-4828-BF9D-3C3C05F95C13}" type="presParOf" srcId="{9C01D6A7-CE00-4418-A9F4-1AC8CBCE954A}" destId="{0948F653-E20E-4D27-8405-E9875D20C59B}" srcOrd="8" destOrd="0" presId="urn:microsoft.com/office/officeart/2005/8/layout/vList3"/>
    <dgm:cxn modelId="{42BB7746-B11D-40AC-BC51-8AF494267AAB}" type="presParOf" srcId="{0948F653-E20E-4D27-8405-E9875D20C59B}" destId="{22D97BAC-A44E-47A9-BCF0-97A55BE82B99}" srcOrd="0" destOrd="0" presId="urn:microsoft.com/office/officeart/2005/8/layout/vList3"/>
    <dgm:cxn modelId="{13F29764-DFAF-44A2-A902-39A98225CAAC}" type="presParOf" srcId="{0948F653-E20E-4D27-8405-E9875D20C59B}" destId="{06C4A962-9604-48B8-A1FE-9CA4A4C959AB}" srcOrd="1" destOrd="0" presId="urn:microsoft.com/office/officeart/2005/8/layout/vList3"/>
    <dgm:cxn modelId="{44F37325-9AE0-40C7-B5EA-1D3A07C64031}" type="presParOf" srcId="{9C01D6A7-CE00-4418-A9F4-1AC8CBCE954A}" destId="{FD3D4964-07C7-468A-B807-02EE0F77582C}" srcOrd="9" destOrd="0" presId="urn:microsoft.com/office/officeart/2005/8/layout/vList3"/>
    <dgm:cxn modelId="{4D39D878-EC1F-4FC2-A63E-E32E67FD740D}" type="presParOf" srcId="{9C01D6A7-CE00-4418-A9F4-1AC8CBCE954A}" destId="{A1DCFF97-63F1-4033-8FAE-7B582038788B}" srcOrd="10" destOrd="0" presId="urn:microsoft.com/office/officeart/2005/8/layout/vList3"/>
    <dgm:cxn modelId="{7E78A0FF-906E-4D0A-9F6A-8D6C08745874}" type="presParOf" srcId="{A1DCFF97-63F1-4033-8FAE-7B582038788B}" destId="{FD04EB34-E904-4DCA-8511-C2EC1E5DFBF6}" srcOrd="0" destOrd="0" presId="urn:microsoft.com/office/officeart/2005/8/layout/vList3"/>
    <dgm:cxn modelId="{B27A70C4-1280-408E-8C09-0ACF19489013}" type="presParOf" srcId="{A1DCFF97-63F1-4033-8FAE-7B582038788B}" destId="{752985B6-E599-42C4-9B16-C3F7B2ACACBD}" srcOrd="1" destOrd="0" presId="urn:microsoft.com/office/officeart/2005/8/layout/vList3"/>
    <dgm:cxn modelId="{C51DBC83-C7AB-45F9-9220-4022E5379F56}" type="presParOf" srcId="{9C01D6A7-CE00-4418-A9F4-1AC8CBCE954A}" destId="{750B53C2-ED1A-4476-9FEE-386248B8EB4E}" srcOrd="11" destOrd="0" presId="urn:microsoft.com/office/officeart/2005/8/layout/vList3"/>
    <dgm:cxn modelId="{5901FD66-5055-4564-833F-3A286C0F944E}" type="presParOf" srcId="{9C01D6A7-CE00-4418-A9F4-1AC8CBCE954A}" destId="{30F918F4-B8C2-405D-9106-A0422C70C0F9}" srcOrd="12" destOrd="0" presId="urn:microsoft.com/office/officeart/2005/8/layout/vList3"/>
    <dgm:cxn modelId="{B948CBB8-A21D-4BF6-914A-74FB3333325C}" type="presParOf" srcId="{30F918F4-B8C2-405D-9106-A0422C70C0F9}" destId="{D18CED95-280D-425F-85BB-7547FCD52856}" srcOrd="0" destOrd="0" presId="urn:microsoft.com/office/officeart/2005/8/layout/vList3"/>
    <dgm:cxn modelId="{55D49907-F8DC-44D2-9380-DA98DAEF4469}" type="presParOf" srcId="{30F918F4-B8C2-405D-9106-A0422C70C0F9}" destId="{145BBB3C-972C-4764-AEA2-EE62DB2ABD37}" srcOrd="1" destOrd="0" presId="urn:microsoft.com/office/officeart/2005/8/layout/vList3"/>
    <dgm:cxn modelId="{3089DCEE-2085-402A-AA23-977F9AAB3542}" type="presParOf" srcId="{9C01D6A7-CE00-4418-A9F4-1AC8CBCE954A}" destId="{5BA53C46-ACAC-449B-A1E6-7C4E777B01DC}" srcOrd="13" destOrd="0" presId="urn:microsoft.com/office/officeart/2005/8/layout/vList3"/>
    <dgm:cxn modelId="{5B0360D8-9761-4D2A-8D8C-3094175D1AB0}" type="presParOf" srcId="{9C01D6A7-CE00-4418-A9F4-1AC8CBCE954A}" destId="{1FB72EA8-4486-4BD3-B44D-E1188C114C24}" srcOrd="14" destOrd="0" presId="urn:microsoft.com/office/officeart/2005/8/layout/vList3"/>
    <dgm:cxn modelId="{7C760C0C-CF16-4017-9718-47DD71D3A3F6}" type="presParOf" srcId="{1FB72EA8-4486-4BD3-B44D-E1188C114C24}" destId="{0B075EEF-050D-4A5F-83D7-7A592D420732}" srcOrd="0" destOrd="0" presId="urn:microsoft.com/office/officeart/2005/8/layout/vList3"/>
    <dgm:cxn modelId="{A4C7B600-2B99-423E-ACF0-E38E759164E8}"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Soft, loose-fitting polyurethane or nitrile sheath that lines vagina (or anus for anal sex).</a:t>
          </a:r>
          <a:endParaRPr lang="en-US" sz="1700"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Inserted right before sex, or up to 8 hours ahead of time.</a:t>
          </a:r>
          <a:endParaRPr lang="en-US" sz="1700"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t> </a:t>
          </a:r>
          <a:r>
            <a:rPr lang="en-US" sz="1700" b="1" dirty="0" smtClean="0">
              <a:solidFill>
                <a:schemeClr val="bg1"/>
              </a:solidFill>
            </a:rPr>
            <a:t>Perfect</a:t>
          </a:r>
          <a:r>
            <a:rPr lang="en-US" sz="1700" dirty="0" smtClean="0"/>
            <a:t> </a:t>
          </a:r>
          <a:r>
            <a:rPr lang="en-US" sz="1700" dirty="0" smtClean="0">
              <a:solidFill>
                <a:schemeClr val="tx1"/>
              </a:solidFill>
            </a:rPr>
            <a:t>use: 95% </a:t>
          </a:r>
          <a:r>
            <a:rPr lang="en-US" sz="1700" b="1" dirty="0" smtClean="0">
              <a:solidFill>
                <a:schemeClr val="bg1"/>
              </a:solidFill>
            </a:rPr>
            <a:t>Typical</a:t>
          </a:r>
          <a:r>
            <a:rPr lang="en-US" sz="1700" dirty="0" smtClean="0"/>
            <a:t> </a:t>
          </a:r>
          <a:r>
            <a:rPr lang="en-US" sz="1700" dirty="0" smtClean="0">
              <a:solidFill>
                <a:schemeClr val="tx1"/>
              </a:solidFill>
            </a:rPr>
            <a:t>use 79%</a:t>
          </a:r>
          <a:endParaRPr lang="en-US" sz="1700" dirty="0">
            <a:solidFill>
              <a:schemeClr val="tx1"/>
            </a:solidFill>
          </a:endParaRP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When used consistently and correctly every time, condoms can reduce the risk of STIs including HIV.</a:t>
          </a:r>
          <a:endParaRPr lang="en-US" sz="1700"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 May need prescription to obtain from a pharmacy.*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May cause irritation of genital skin, requires commitment (must be used consistently and correctly to be effective). </a:t>
          </a:r>
          <a:endParaRPr lang="en-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Can be used if allergic to latex, everyone can be in control of their own protection. </a:t>
          </a:r>
          <a:endParaRPr lang="en-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Each individual condom is for one time use (no rinsing/washing, no flipping inside out, re-using)</a:t>
          </a:r>
          <a:endParaRPr lang="en-US" sz="1700" dirty="0">
            <a:solidFill>
              <a:schemeClr val="tx1"/>
            </a:solidFill>
          </a:endParaRPr>
        </a:p>
      </dgm:t>
    </dgm:pt>
    <dgm:pt modelId="{5C976C1D-E752-44E7-B9FC-9546D22C85B7}" type="sibTrans" cxnId="{99AA1655-30C1-487E-9F91-AA5E2485F74A}">
      <dgm:prSet/>
      <dgm:spPr/>
      <dgm:t>
        <a:bodyPr/>
        <a:lstStyle/>
        <a:p>
          <a:pPr algn="l"/>
          <a:endParaRPr lang="en-US"/>
        </a:p>
      </dgm:t>
    </dgm:pt>
    <dgm:pt modelId="{ED655FDB-4A9F-415E-86C6-290521E41671}" type="parTrans" cxnId="{99AA1655-30C1-487E-9F91-AA5E2485F74A}">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023" custScaleY="90909" custLinFactNeighborX="8395">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LinFactNeighborX="103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037">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2782" custLinFactNeighborX="977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037">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301" custLinFactNeighborX="1353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7293" custLinFactNeighborX="12030">
        <dgm:presLayoutVars>
          <dgm:bulletEnabled val="1"/>
        </dgm:presLayoutVars>
      </dgm:prSet>
      <dgm:spPr/>
      <dgm:t>
        <a:bodyPr/>
        <a:lstStyle/>
        <a:p>
          <a:endParaRPr lang="en-US"/>
        </a:p>
      </dgm:t>
    </dgm:pt>
  </dgm:ptLst>
  <dgm:cxnLst>
    <dgm:cxn modelId="{528EFD81-C3C3-4396-8E8A-27BA553FCA5A}"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7278C159-35BF-4544-9D51-3B374D5079C4}"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4780C104-C2E2-434E-B470-4CA980358B3C}" type="presOf" srcId="{2D9DA8D7-B736-4343-A41B-74E2786FBE17}" destId="{ACBB44CB-A93E-4EA4-ACD9-F4B0DC6D907D}" srcOrd="0" destOrd="0" presId="urn:microsoft.com/office/officeart/2005/8/layout/vList3"/>
    <dgm:cxn modelId="{860DF6BC-ABF0-4A43-8E9F-8D432A3DA768}" type="presOf" srcId="{AF20EFFE-445C-428F-B449-D7B41EC1299B}" destId="{42DFDC70-F08F-43E8-9CA1-10A93B7CC4DE}" srcOrd="0" destOrd="0" presId="urn:microsoft.com/office/officeart/2005/8/layout/vList3"/>
    <dgm:cxn modelId="{14168DD4-DCF4-42B5-868B-A70EEAE391E2}" type="presOf" srcId="{8241F69E-7835-465C-B024-373C8583FE12}" destId="{017DDB07-4881-4A41-97BD-FAD060F86CA5}"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ACE9631F-370A-49F1-8CEE-2D55DB9ED35B}" type="presOf" srcId="{6F49AEF6-D0CC-42E2-BC07-E100150F6C23}" destId="{D31B7AE4-E9FC-4455-B6F0-B014332D5D4C}" srcOrd="0" destOrd="0" presId="urn:microsoft.com/office/officeart/2005/8/layout/vList3"/>
    <dgm:cxn modelId="{E7ACD845-7110-4B17-BA35-1BF72013D35C}" type="presOf" srcId="{5FACC5EB-C675-4416-B6E6-DE4F69BC96FB}" destId="{145BBB3C-972C-4764-AEA2-EE62DB2ABD37}" srcOrd="0" destOrd="0" presId="urn:microsoft.com/office/officeart/2005/8/layout/vList3"/>
    <dgm:cxn modelId="{223720A3-4B72-4CE1-B3FB-49046A01CF00}" type="presOf" srcId="{886F449F-217B-4A3F-9062-072FB3A23066}" destId="{9C01D6A7-CE00-4418-A9F4-1AC8CBCE954A}" srcOrd="0" destOrd="0" presId="urn:microsoft.com/office/officeart/2005/8/layout/vList3"/>
    <dgm:cxn modelId="{1D98982B-BC9D-4670-B157-1AEF325D6F56}" type="presOf" srcId="{F78AD5CA-660E-4789-B6A4-E8A78A769125}" destId="{75D42CC0-1B4A-429A-AF88-11B50F35973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EEF0899C-28A3-498C-A75C-6890D8B64A2D}" type="presParOf" srcId="{9C01D6A7-CE00-4418-A9F4-1AC8CBCE954A}" destId="{D1E93AFD-354F-44ED-B977-29E872B54D0A}" srcOrd="0" destOrd="0" presId="urn:microsoft.com/office/officeart/2005/8/layout/vList3"/>
    <dgm:cxn modelId="{D134FE2A-35D1-44D9-949A-F29F9DAE69C3}" type="presParOf" srcId="{D1E93AFD-354F-44ED-B977-29E872B54D0A}" destId="{CB2EE65F-0024-47BE-9AB1-851C13B87868}" srcOrd="0" destOrd="0" presId="urn:microsoft.com/office/officeart/2005/8/layout/vList3"/>
    <dgm:cxn modelId="{1E73C9F6-D5BA-4548-BEF3-56F4DA59176A}" type="presParOf" srcId="{D1E93AFD-354F-44ED-B977-29E872B54D0A}" destId="{ACBB44CB-A93E-4EA4-ACD9-F4B0DC6D907D}" srcOrd="1" destOrd="0" presId="urn:microsoft.com/office/officeart/2005/8/layout/vList3"/>
    <dgm:cxn modelId="{3EDF20E5-607D-494A-BA93-2A4FAE67DAFE}" type="presParOf" srcId="{9C01D6A7-CE00-4418-A9F4-1AC8CBCE954A}" destId="{5ACC7942-1DF6-450A-BBA6-FD8EA461F808}" srcOrd="1" destOrd="0" presId="urn:microsoft.com/office/officeart/2005/8/layout/vList3"/>
    <dgm:cxn modelId="{3EBBA048-C2E4-4FCD-9885-70C92D7C5711}" type="presParOf" srcId="{9C01D6A7-CE00-4418-A9F4-1AC8CBCE954A}" destId="{9A191988-3FCD-4DE2-B09C-621FDF63E728}" srcOrd="2" destOrd="0" presId="urn:microsoft.com/office/officeart/2005/8/layout/vList3"/>
    <dgm:cxn modelId="{93CC2C6B-C2A2-4E5D-A4C2-B520563F24C7}" type="presParOf" srcId="{9A191988-3FCD-4DE2-B09C-621FDF63E728}" destId="{25AB33B1-1614-4F8C-9037-B9CB1A2949F4}" srcOrd="0" destOrd="0" presId="urn:microsoft.com/office/officeart/2005/8/layout/vList3"/>
    <dgm:cxn modelId="{6D6DF8DB-D8A8-4C3F-941B-9369FBFEC8B7}" type="presParOf" srcId="{9A191988-3FCD-4DE2-B09C-621FDF63E728}" destId="{42DFDC70-F08F-43E8-9CA1-10A93B7CC4DE}" srcOrd="1" destOrd="0" presId="urn:microsoft.com/office/officeart/2005/8/layout/vList3"/>
    <dgm:cxn modelId="{C5F77083-3434-4786-8508-90392F1DFBFB}" type="presParOf" srcId="{9C01D6A7-CE00-4418-A9F4-1AC8CBCE954A}" destId="{46DC89DE-2963-4116-9F84-E75EEA99A433}" srcOrd="3" destOrd="0" presId="urn:microsoft.com/office/officeart/2005/8/layout/vList3"/>
    <dgm:cxn modelId="{B86AFCB6-5BED-4B20-8862-B57B7A763E0A}" type="presParOf" srcId="{9C01D6A7-CE00-4418-A9F4-1AC8CBCE954A}" destId="{009F7A2F-7F26-48B3-9310-06C5B2468756}" srcOrd="4" destOrd="0" presId="urn:microsoft.com/office/officeart/2005/8/layout/vList3"/>
    <dgm:cxn modelId="{957DAAEE-29BF-4FC3-81BF-DBBB9D75F959}" type="presParOf" srcId="{009F7A2F-7F26-48B3-9310-06C5B2468756}" destId="{434FE990-0A16-49E8-8023-2975EFE528FC}" srcOrd="0" destOrd="0" presId="urn:microsoft.com/office/officeart/2005/8/layout/vList3"/>
    <dgm:cxn modelId="{D301DD4B-EABC-4935-BD3B-19409A9B8439}" type="presParOf" srcId="{009F7A2F-7F26-48B3-9310-06C5B2468756}" destId="{D31B7AE4-E9FC-4455-B6F0-B014332D5D4C}" srcOrd="1" destOrd="0" presId="urn:microsoft.com/office/officeart/2005/8/layout/vList3"/>
    <dgm:cxn modelId="{207D8808-D59F-47F3-8080-D6AE1C5F62E0}" type="presParOf" srcId="{9C01D6A7-CE00-4418-A9F4-1AC8CBCE954A}" destId="{18ED2C8D-8DBE-45B0-B0B3-BC92477E173B}" srcOrd="5" destOrd="0" presId="urn:microsoft.com/office/officeart/2005/8/layout/vList3"/>
    <dgm:cxn modelId="{78C3496D-941A-4420-B1C4-A282B237FCA1}" type="presParOf" srcId="{9C01D6A7-CE00-4418-A9F4-1AC8CBCE954A}" destId="{79F2C7C9-E06B-4DFA-811F-6E72BE5B5AA6}" srcOrd="6" destOrd="0" presId="urn:microsoft.com/office/officeart/2005/8/layout/vList3"/>
    <dgm:cxn modelId="{1348DA8F-D5EB-466D-9ACF-B25C6F4D2BC1}" type="presParOf" srcId="{79F2C7C9-E06B-4DFA-811F-6E72BE5B5AA6}" destId="{74E1564D-B27A-4F63-ACC3-A9DD349C5611}" srcOrd="0" destOrd="0" presId="urn:microsoft.com/office/officeart/2005/8/layout/vList3"/>
    <dgm:cxn modelId="{173054AB-515A-4EE8-96CE-EC39A0357430}" type="presParOf" srcId="{79F2C7C9-E06B-4DFA-811F-6E72BE5B5AA6}" destId="{017DDB07-4881-4A41-97BD-FAD060F86CA5}" srcOrd="1" destOrd="0" presId="urn:microsoft.com/office/officeart/2005/8/layout/vList3"/>
    <dgm:cxn modelId="{8AFABFA4-7C53-4228-8C55-625F830090AB}" type="presParOf" srcId="{9C01D6A7-CE00-4418-A9F4-1AC8CBCE954A}" destId="{D6A1E102-997F-4E34-B2A6-0B3F312CB543}" srcOrd="7" destOrd="0" presId="urn:microsoft.com/office/officeart/2005/8/layout/vList3"/>
    <dgm:cxn modelId="{11CB62FE-87EE-4CA4-B8F6-B87B865EB6B6}" type="presParOf" srcId="{9C01D6A7-CE00-4418-A9F4-1AC8CBCE954A}" destId="{0948F653-E20E-4D27-8405-E9875D20C59B}" srcOrd="8" destOrd="0" presId="urn:microsoft.com/office/officeart/2005/8/layout/vList3"/>
    <dgm:cxn modelId="{B04C4F6B-409F-4911-9D0D-F23336F15B74}" type="presParOf" srcId="{0948F653-E20E-4D27-8405-E9875D20C59B}" destId="{22D97BAC-A44E-47A9-BCF0-97A55BE82B99}" srcOrd="0" destOrd="0" presId="urn:microsoft.com/office/officeart/2005/8/layout/vList3"/>
    <dgm:cxn modelId="{0846C08E-7DD9-4C34-8FEA-9B4540B83E4F}" type="presParOf" srcId="{0948F653-E20E-4D27-8405-E9875D20C59B}" destId="{06C4A962-9604-48B8-A1FE-9CA4A4C959AB}" srcOrd="1" destOrd="0" presId="urn:microsoft.com/office/officeart/2005/8/layout/vList3"/>
    <dgm:cxn modelId="{D0945918-9046-4FB9-B75F-0BE212D9124E}" type="presParOf" srcId="{9C01D6A7-CE00-4418-A9F4-1AC8CBCE954A}" destId="{FD3D4964-07C7-468A-B807-02EE0F77582C}" srcOrd="9" destOrd="0" presId="urn:microsoft.com/office/officeart/2005/8/layout/vList3"/>
    <dgm:cxn modelId="{4401AA2B-90F1-4509-8C01-3F394C8D60B2}" type="presParOf" srcId="{9C01D6A7-CE00-4418-A9F4-1AC8CBCE954A}" destId="{A1DCFF97-63F1-4033-8FAE-7B582038788B}" srcOrd="10" destOrd="0" presId="urn:microsoft.com/office/officeart/2005/8/layout/vList3"/>
    <dgm:cxn modelId="{D39B4C66-5E2B-4D2E-8F38-0D26F7B428C0}" type="presParOf" srcId="{A1DCFF97-63F1-4033-8FAE-7B582038788B}" destId="{FD04EB34-E904-4DCA-8511-C2EC1E5DFBF6}" srcOrd="0" destOrd="0" presId="urn:microsoft.com/office/officeart/2005/8/layout/vList3"/>
    <dgm:cxn modelId="{EE4A00D1-2B04-4288-ABBC-E5A3288F6FF2}" type="presParOf" srcId="{A1DCFF97-63F1-4033-8FAE-7B582038788B}" destId="{752985B6-E599-42C4-9B16-C3F7B2ACACBD}" srcOrd="1" destOrd="0" presId="urn:microsoft.com/office/officeart/2005/8/layout/vList3"/>
    <dgm:cxn modelId="{C8AB864E-1363-4B63-AAD8-1189F9AFDDE0}" type="presParOf" srcId="{9C01D6A7-CE00-4418-A9F4-1AC8CBCE954A}" destId="{750B53C2-ED1A-4476-9FEE-386248B8EB4E}" srcOrd="11" destOrd="0" presId="urn:microsoft.com/office/officeart/2005/8/layout/vList3"/>
    <dgm:cxn modelId="{7350C4F8-3FD5-4C1D-A41E-DF7520DA43AA}" type="presParOf" srcId="{9C01D6A7-CE00-4418-A9F4-1AC8CBCE954A}" destId="{30F918F4-B8C2-405D-9106-A0422C70C0F9}" srcOrd="12" destOrd="0" presId="urn:microsoft.com/office/officeart/2005/8/layout/vList3"/>
    <dgm:cxn modelId="{2A88E5E1-7610-4252-BE05-2582332A8BAE}" type="presParOf" srcId="{30F918F4-B8C2-405D-9106-A0422C70C0F9}" destId="{D18CED95-280D-425F-85BB-7547FCD52856}" srcOrd="0" destOrd="0" presId="urn:microsoft.com/office/officeart/2005/8/layout/vList3"/>
    <dgm:cxn modelId="{82A49643-9218-4C41-B5C4-33B738AC0318}" type="presParOf" srcId="{30F918F4-B8C2-405D-9106-A0422C70C0F9}" destId="{145BBB3C-972C-4764-AEA2-EE62DB2ABD37}" srcOrd="1" destOrd="0" presId="urn:microsoft.com/office/officeart/2005/8/layout/vList3"/>
    <dgm:cxn modelId="{3304C9B4-0216-4BA2-B700-8C0F559EEB0E}" type="presParOf" srcId="{9C01D6A7-CE00-4418-A9F4-1AC8CBCE954A}" destId="{5BA53C46-ACAC-449B-A1E6-7C4E777B01DC}" srcOrd="13" destOrd="0" presId="urn:microsoft.com/office/officeart/2005/8/layout/vList3"/>
    <dgm:cxn modelId="{F7AC8967-03BA-46E9-B695-B8F0D5DFFC68}" type="presParOf" srcId="{9C01D6A7-CE00-4418-A9F4-1AC8CBCE954A}" destId="{1FB72EA8-4486-4BD3-B44D-E1188C114C24}" srcOrd="14" destOrd="0" presId="urn:microsoft.com/office/officeart/2005/8/layout/vList3"/>
    <dgm:cxn modelId="{595DE748-B4DF-4D16-9FC6-3BB18B848B2D}" type="presParOf" srcId="{1FB72EA8-4486-4BD3-B44D-E1188C114C24}" destId="{0B075EEF-050D-4A5F-83D7-7A592D420732}" srcOrd="0" destOrd="0" presId="urn:microsoft.com/office/officeart/2005/8/layout/vList3"/>
    <dgm:cxn modelId="{89FA100C-AC63-4E24-A623-183E4A59505F}"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0" i="0" dirty="0" smtClean="0">
              <a:solidFill>
                <a:schemeClr val="tx1"/>
              </a:solidFill>
            </a:rPr>
            <a:t>Creams, films, foams, gels and suppositories that contain chemicals that stop sperm from moving</a:t>
          </a:r>
          <a:endParaRPr lang="en-US" sz="1700" dirty="0">
            <a:solidFill>
              <a:schemeClr val="tx1"/>
            </a:solidFill>
          </a:endParaRPr>
        </a:p>
      </dgm:t>
    </dgm:pt>
    <dgm:pt modelId="{18D9B7A6-8DBC-4348-9035-62FAEF53B4C8}" type="parTrans" cxnId="{7847E1EE-BD58-4A1B-8D4D-C8306AF4BA7E}">
      <dgm:prSet/>
      <dgm:spPr/>
      <dgm:t>
        <a:bodyPr/>
        <a:lstStyle/>
        <a:p>
          <a:pPr algn="l"/>
          <a:endParaRPr lang="en-US"/>
        </a:p>
      </dgm:t>
    </dgm:pt>
    <dgm:pt modelId="{606EC353-A538-4108-9596-D061FB6C2EF8}" type="sibTrans" cxnId="{7847E1EE-BD58-4A1B-8D4D-C8306AF4BA7E}">
      <dgm:prSet/>
      <dgm:spPr/>
      <dgm:t>
        <a:bodyPr/>
        <a:lstStyle/>
        <a:p>
          <a:pPr algn="l"/>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0" i="0" dirty="0" smtClean="0">
              <a:solidFill>
                <a:schemeClr val="tx1"/>
              </a:solidFill>
            </a:rPr>
            <a:t>Inserted into the vagina, so it also keeps sperm from getting through the cervix and into the uterus.</a:t>
          </a:r>
          <a:endParaRPr lang="en-US" sz="1700" dirty="0">
            <a:solidFill>
              <a:schemeClr val="tx1"/>
            </a:solidFill>
          </a:endParaRPr>
        </a:p>
      </dgm:t>
    </dgm:pt>
    <dgm:pt modelId="{63E1ED83-0BEA-4614-AA34-B585E99C6F9A}" type="parTrans" cxnId="{AA2FB612-CCAE-470D-9FB9-A6496FA6DB76}">
      <dgm:prSet/>
      <dgm:spPr/>
      <dgm:t>
        <a:bodyPr/>
        <a:lstStyle/>
        <a:p>
          <a:pPr algn="l"/>
          <a:endParaRPr lang="en-US"/>
        </a:p>
      </dgm:t>
    </dgm:pt>
    <dgm:pt modelId="{0F30969C-181D-4622-916C-B9E17A26392F}" type="sibTrans" cxnId="{AA2FB612-CCAE-470D-9FB9-A6496FA6DB76}">
      <dgm:prSet/>
      <dgm:spPr/>
      <dgm:t>
        <a:bodyPr/>
        <a:lstStyle/>
        <a:p>
          <a:pPr algn="l"/>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Different for different products. Many require 10-minute wait between application and sexual contact.</a:t>
          </a:r>
          <a:endParaRPr lang="en-US" sz="1700" dirty="0">
            <a:solidFill>
              <a:schemeClr val="tx1"/>
            </a:solidFill>
          </a:endParaRPr>
        </a:p>
      </dgm:t>
    </dgm:pt>
    <dgm:pt modelId="{ED655FDB-4A9F-415E-86C6-290521E41671}" type="parTrans" cxnId="{99AA1655-30C1-487E-9F91-AA5E2485F74A}">
      <dgm:prSet/>
      <dgm:spPr/>
      <dgm:t>
        <a:bodyPr/>
        <a:lstStyle/>
        <a:p>
          <a:pPr algn="l"/>
          <a:endParaRPr lang="en-US"/>
        </a:p>
      </dgm:t>
    </dgm:pt>
    <dgm:pt modelId="{5C976C1D-E752-44E7-B9FC-9546D22C85B7}" type="sibTrans" cxnId="{99AA1655-30C1-487E-9F91-AA5E2485F74A}">
      <dgm:prSet/>
      <dgm:spPr/>
      <dgm:t>
        <a:bodyPr/>
        <a:lstStyle/>
        <a:p>
          <a:pPr algn="l"/>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bg1"/>
              </a:solidFill>
            </a:rPr>
            <a:t>Perfect</a:t>
          </a:r>
          <a:r>
            <a:rPr lang="en-US" sz="1700" dirty="0" smtClean="0"/>
            <a:t> </a:t>
          </a:r>
          <a:r>
            <a:rPr lang="en-US" sz="1700" dirty="0" smtClean="0">
              <a:solidFill>
                <a:schemeClr val="tx1"/>
              </a:solidFill>
            </a:rPr>
            <a:t>use: 82%</a:t>
          </a:r>
          <a:r>
            <a:rPr lang="en-US" sz="1700" dirty="0" smtClean="0"/>
            <a:t> </a:t>
          </a:r>
          <a:r>
            <a:rPr lang="en-US" sz="1700" b="1" dirty="0" smtClean="0">
              <a:solidFill>
                <a:schemeClr val="bg1"/>
              </a:solidFill>
            </a:rPr>
            <a:t>Typical</a:t>
          </a:r>
          <a:r>
            <a:rPr lang="en-US" sz="1700" dirty="0" smtClean="0">
              <a:solidFill>
                <a:schemeClr val="bg1"/>
              </a:solidFill>
            </a:rPr>
            <a:t> </a:t>
          </a:r>
          <a:r>
            <a:rPr lang="en-US" sz="1700" dirty="0" smtClean="0">
              <a:solidFill>
                <a:schemeClr val="tx1"/>
              </a:solidFill>
            </a:rPr>
            <a:t>use: 72% </a:t>
          </a:r>
          <a:endParaRPr lang="en-US" sz="1700" dirty="0">
            <a:solidFill>
              <a:schemeClr val="tx1"/>
            </a:solidFill>
          </a:endParaRPr>
        </a:p>
      </dgm:t>
    </dgm:pt>
    <dgm:pt modelId="{6DFF90B2-892B-48A3-8FB6-5FEC5A887A39}" type="parTrans" cxnId="{54949856-8F9B-4E9F-BD31-28FC259B83CA}">
      <dgm:prSet/>
      <dgm:spPr/>
      <dgm:t>
        <a:bodyPr/>
        <a:lstStyle/>
        <a:p>
          <a:pPr algn="l"/>
          <a:endParaRPr lang="en-US"/>
        </a:p>
      </dgm:t>
    </dgm:pt>
    <dgm:pt modelId="{6AE16D9E-4076-4890-9544-0E6B8762AE88}" type="sibTrans" cxnId="{54949856-8F9B-4E9F-BD31-28FC259B83CA}">
      <dgm:prSet/>
      <dgm:spPr/>
      <dgm:t>
        <a:bodyPr/>
        <a:lstStyle/>
        <a:p>
          <a:pPr algn="l"/>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Does not protect against STIs or HIV. Using a condom consistently and correctly will help reduce the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a:p>
      </dgm:t>
    </dgm:pt>
    <dgm:pt modelId="{01D6F05E-EDDC-4AF4-817B-1009624F16F7}" type="sibTrans" cxnId="{12E28BC5-034E-4A57-9FA7-414A20387E48}">
      <dgm:prSet/>
      <dgm:spPr/>
      <dgm:t>
        <a:bodyPr/>
        <a:lstStyle/>
        <a:p>
          <a:pPr algn="l"/>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 prescription or provider appointment necessary.</a:t>
          </a:r>
          <a:endParaRPr lang="en-US" sz="1700" dirty="0">
            <a:solidFill>
              <a:schemeClr val="tx1"/>
            </a:solidFill>
          </a:endParaRPr>
        </a:p>
      </dgm:t>
    </dgm:pt>
    <dgm:pt modelId="{BBAAB952-9D81-442A-BCEA-09423CFED675}" type="parTrans" cxnId="{E35F50D7-050D-4F24-886A-BE1E7488D323}">
      <dgm:prSet/>
      <dgm:spPr/>
      <dgm:t>
        <a:bodyPr/>
        <a:lstStyle/>
        <a:p>
          <a:pPr algn="l"/>
          <a:endParaRPr lang="en-US"/>
        </a:p>
      </dgm:t>
    </dgm:pt>
    <dgm:pt modelId="{72F0C2EB-F358-475D-B00A-D992FF54C5A3}" type="sibTrans" cxnId="{E35F50D7-050D-4F24-886A-BE1E7488D323}">
      <dgm:prSet/>
      <dgm:spPr/>
      <dgm:t>
        <a:bodyPr/>
        <a:lstStyle/>
        <a:p>
          <a:pPr algn="l"/>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Chemicals in spermicides can raise risk for HIV infection*, may irritate skin, can be messy.</a:t>
          </a:r>
          <a:endParaRPr lang="en-US" sz="1700" dirty="0">
            <a:solidFill>
              <a:schemeClr val="tx1"/>
            </a:solidFill>
          </a:endParaRPr>
        </a:p>
      </dgm:t>
    </dgm:pt>
    <dgm:pt modelId="{CBB72172-A3E5-4764-8C23-9DB84D97B097}" type="parTrans" cxnId="{13669A83-3A46-4EED-BE29-625D60CC5278}">
      <dgm:prSet/>
      <dgm:spPr/>
      <dgm:t>
        <a:bodyPr/>
        <a:lstStyle/>
        <a:p>
          <a:pPr algn="l"/>
          <a:endParaRPr lang="en-US"/>
        </a:p>
      </dgm:t>
    </dgm:pt>
    <dgm:pt modelId="{1529AE2B-E1DA-4138-BC1E-EAAB741B98D3}" type="sibTrans" cxnId="{13669A83-3A46-4EED-BE29-625D60CC5278}">
      <dgm:prSet/>
      <dgm:spPr/>
      <dgm:t>
        <a:bodyPr/>
        <a:lstStyle/>
        <a:p>
          <a:pPr algn="l"/>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Easy to use, easy to find, does not affect hormones, can be used while breastfeeding.</a:t>
          </a:r>
          <a:endParaRPr lang="en-US" sz="1700" dirty="0">
            <a:solidFill>
              <a:schemeClr val="tx1"/>
            </a:solidFill>
          </a:endParaRPr>
        </a:p>
      </dgm:t>
    </dgm:pt>
    <dgm:pt modelId="{FE06207F-F3A9-45D7-9425-816E26A866B0}" type="parTrans" cxnId="{A2884784-7B8A-4C44-B1BF-25F785A0105B}">
      <dgm:prSet/>
      <dgm:spPr/>
      <dgm:t>
        <a:bodyPr/>
        <a:lstStyle/>
        <a:p>
          <a:pPr algn="l"/>
          <a:endParaRPr lang="en-US"/>
        </a:p>
      </dgm:t>
    </dgm:pt>
    <dgm:pt modelId="{06048A2F-0531-44DF-82F2-5D56AE995B55}" type="sibTrans" cxnId="{A2884784-7B8A-4C44-B1BF-25F785A0105B}">
      <dgm:prSet/>
      <dgm:spPr/>
      <dgm:t>
        <a:bodyPr/>
        <a:lstStyle/>
        <a:p>
          <a:pPr algn="l"/>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9320" custLinFactNeighborX="1296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7686" custLinFactNeighborX="1214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01340" custLinFactNeighborX="1840">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835">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LinFactNeighborX="835">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835">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0955" custLinFactNeighborX="1378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0955" custLinFactNeighborX="13782">
        <dgm:presLayoutVars>
          <dgm:bulletEnabled val="1"/>
        </dgm:presLayoutVars>
      </dgm:prSet>
      <dgm:spPr/>
      <dgm:t>
        <a:bodyPr/>
        <a:lstStyle/>
        <a:p>
          <a:endParaRPr lang="en-US"/>
        </a:p>
      </dgm:t>
    </dgm:pt>
  </dgm:ptLst>
  <dgm:cxnLst>
    <dgm:cxn modelId="{D3D217D0-7FE7-40D9-BAFA-07BF084566DD}" type="presOf" srcId="{886F449F-217B-4A3F-9062-072FB3A23066}" destId="{9C01D6A7-CE00-4418-A9F4-1AC8CBCE954A}"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1DF3508A-9D25-42CA-AD14-43C7B83F20F0}" type="presOf" srcId="{DFD77F95-D415-4DD3-A816-830D03E70A4F}" destId="{752985B6-E599-42C4-9B16-C3F7B2ACACBD}" srcOrd="0" destOrd="0" presId="urn:microsoft.com/office/officeart/2005/8/layout/vList3"/>
    <dgm:cxn modelId="{ECFFC90C-8AF8-43A2-BE75-D778F18778C1}" type="presOf" srcId="{2D9DA8D7-B736-4343-A41B-74E2786FBE17}" destId="{ACBB44CB-A93E-4EA4-ACD9-F4B0DC6D907D}" srcOrd="0" destOrd="0" presId="urn:microsoft.com/office/officeart/2005/8/layout/vList3"/>
    <dgm:cxn modelId="{766B6713-37E5-4759-87B0-5C96E733139E}" type="presOf" srcId="{F78AD5CA-660E-4789-B6A4-E8A78A769125}" destId="{75D42CC0-1B4A-429A-AF88-11B50F35973A}" srcOrd="0" destOrd="0" presId="urn:microsoft.com/office/officeart/2005/8/layout/vList3"/>
    <dgm:cxn modelId="{2098AB6A-CBEF-4C35-9F93-F05A8E60F670}"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8473400E-EEF5-4DE1-9751-84C38BCA7DBD}" type="presOf" srcId="{B6DED415-E5FD-4895-A113-3714F28A4649}" destId="{06C4A962-9604-48B8-A1FE-9CA4A4C959AB}"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68B193A0-8590-47A9-B4CB-F872D7652BD9}" type="presOf" srcId="{6F49AEF6-D0CC-42E2-BC07-E100150F6C23}" destId="{D31B7AE4-E9FC-4455-B6F0-B014332D5D4C}" srcOrd="0" destOrd="0" presId="urn:microsoft.com/office/officeart/2005/8/layout/vList3"/>
    <dgm:cxn modelId="{31FC35D6-0153-4116-BB04-C96FEDBC6323}" type="presOf" srcId="{8241F69E-7835-465C-B024-373C8583FE12}" destId="{017DDB07-4881-4A41-97BD-FAD060F86CA5}" srcOrd="0" destOrd="0" presId="urn:microsoft.com/office/officeart/2005/8/layout/vList3"/>
    <dgm:cxn modelId="{33C09FC6-6D22-4D32-A3EB-1F824CE22F6C}" type="presOf" srcId="{5FACC5EB-C675-4416-B6E6-DE4F69BC96FB}" destId="{145BBB3C-972C-4764-AEA2-EE62DB2ABD37}"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C559EE3C-96CD-41A6-921D-F38A52281DD8}" type="presParOf" srcId="{9C01D6A7-CE00-4418-A9F4-1AC8CBCE954A}" destId="{D1E93AFD-354F-44ED-B977-29E872B54D0A}" srcOrd="0" destOrd="0" presId="urn:microsoft.com/office/officeart/2005/8/layout/vList3"/>
    <dgm:cxn modelId="{118AAA3B-278D-458C-879D-566D50E224C1}" type="presParOf" srcId="{D1E93AFD-354F-44ED-B977-29E872B54D0A}" destId="{CB2EE65F-0024-47BE-9AB1-851C13B87868}" srcOrd="0" destOrd="0" presId="urn:microsoft.com/office/officeart/2005/8/layout/vList3"/>
    <dgm:cxn modelId="{EB3E0FD5-9BF1-4559-90F8-F55178D8E198}" type="presParOf" srcId="{D1E93AFD-354F-44ED-B977-29E872B54D0A}" destId="{ACBB44CB-A93E-4EA4-ACD9-F4B0DC6D907D}" srcOrd="1" destOrd="0" presId="urn:microsoft.com/office/officeart/2005/8/layout/vList3"/>
    <dgm:cxn modelId="{71DDBC31-58D9-4205-B338-0DB8E8B74351}" type="presParOf" srcId="{9C01D6A7-CE00-4418-A9F4-1AC8CBCE954A}" destId="{5ACC7942-1DF6-450A-BBA6-FD8EA461F808}" srcOrd="1" destOrd="0" presId="urn:microsoft.com/office/officeart/2005/8/layout/vList3"/>
    <dgm:cxn modelId="{1446107F-4287-46D2-9593-47C780F09337}" type="presParOf" srcId="{9C01D6A7-CE00-4418-A9F4-1AC8CBCE954A}" destId="{9A191988-3FCD-4DE2-B09C-621FDF63E728}" srcOrd="2" destOrd="0" presId="urn:microsoft.com/office/officeart/2005/8/layout/vList3"/>
    <dgm:cxn modelId="{B0F8496C-6CFD-4C04-9EF7-33EF5CFE75AB}" type="presParOf" srcId="{9A191988-3FCD-4DE2-B09C-621FDF63E728}" destId="{25AB33B1-1614-4F8C-9037-B9CB1A2949F4}" srcOrd="0" destOrd="0" presId="urn:microsoft.com/office/officeart/2005/8/layout/vList3"/>
    <dgm:cxn modelId="{19C1FED3-51CD-4F0B-A087-0055606327BC}" type="presParOf" srcId="{9A191988-3FCD-4DE2-B09C-621FDF63E728}" destId="{42DFDC70-F08F-43E8-9CA1-10A93B7CC4DE}" srcOrd="1" destOrd="0" presId="urn:microsoft.com/office/officeart/2005/8/layout/vList3"/>
    <dgm:cxn modelId="{1BECF7FF-E3E3-490E-B143-8805C5A8772E}" type="presParOf" srcId="{9C01D6A7-CE00-4418-A9F4-1AC8CBCE954A}" destId="{46DC89DE-2963-4116-9F84-E75EEA99A433}" srcOrd="3" destOrd="0" presId="urn:microsoft.com/office/officeart/2005/8/layout/vList3"/>
    <dgm:cxn modelId="{BB0B7873-45D4-4851-80F4-CF605E041825}" type="presParOf" srcId="{9C01D6A7-CE00-4418-A9F4-1AC8CBCE954A}" destId="{009F7A2F-7F26-48B3-9310-06C5B2468756}" srcOrd="4" destOrd="0" presId="urn:microsoft.com/office/officeart/2005/8/layout/vList3"/>
    <dgm:cxn modelId="{CB602E9E-7C45-457D-B760-2898128C2E21}" type="presParOf" srcId="{009F7A2F-7F26-48B3-9310-06C5B2468756}" destId="{434FE990-0A16-49E8-8023-2975EFE528FC}" srcOrd="0" destOrd="0" presId="urn:microsoft.com/office/officeart/2005/8/layout/vList3"/>
    <dgm:cxn modelId="{27CE6E56-4234-47F0-8000-740F65D07B64}" type="presParOf" srcId="{009F7A2F-7F26-48B3-9310-06C5B2468756}" destId="{D31B7AE4-E9FC-4455-B6F0-B014332D5D4C}" srcOrd="1" destOrd="0" presId="urn:microsoft.com/office/officeart/2005/8/layout/vList3"/>
    <dgm:cxn modelId="{63750400-75F1-4D12-ADF2-F88F24483502}" type="presParOf" srcId="{9C01D6A7-CE00-4418-A9F4-1AC8CBCE954A}" destId="{18ED2C8D-8DBE-45B0-B0B3-BC92477E173B}" srcOrd="5" destOrd="0" presId="urn:microsoft.com/office/officeart/2005/8/layout/vList3"/>
    <dgm:cxn modelId="{6CAA6C03-F537-4599-921E-AEA0C8AF5A27}" type="presParOf" srcId="{9C01D6A7-CE00-4418-A9F4-1AC8CBCE954A}" destId="{79F2C7C9-E06B-4DFA-811F-6E72BE5B5AA6}" srcOrd="6" destOrd="0" presId="urn:microsoft.com/office/officeart/2005/8/layout/vList3"/>
    <dgm:cxn modelId="{EFBD2F13-DF05-410D-9714-CBD6EC0EF54C}" type="presParOf" srcId="{79F2C7C9-E06B-4DFA-811F-6E72BE5B5AA6}" destId="{74E1564D-B27A-4F63-ACC3-A9DD349C5611}" srcOrd="0" destOrd="0" presId="urn:microsoft.com/office/officeart/2005/8/layout/vList3"/>
    <dgm:cxn modelId="{1262C08C-ABF3-4FA7-A0C1-54CA86E54E57}" type="presParOf" srcId="{79F2C7C9-E06B-4DFA-811F-6E72BE5B5AA6}" destId="{017DDB07-4881-4A41-97BD-FAD060F86CA5}" srcOrd="1" destOrd="0" presId="urn:microsoft.com/office/officeart/2005/8/layout/vList3"/>
    <dgm:cxn modelId="{06083755-C475-48BB-9DC5-64ED1C96D2FF}" type="presParOf" srcId="{9C01D6A7-CE00-4418-A9F4-1AC8CBCE954A}" destId="{D6A1E102-997F-4E34-B2A6-0B3F312CB543}" srcOrd="7" destOrd="0" presId="urn:microsoft.com/office/officeart/2005/8/layout/vList3"/>
    <dgm:cxn modelId="{ECD848BF-7F95-4CAE-9C66-CC4D8C5E089E}" type="presParOf" srcId="{9C01D6A7-CE00-4418-A9F4-1AC8CBCE954A}" destId="{0948F653-E20E-4D27-8405-E9875D20C59B}" srcOrd="8" destOrd="0" presId="urn:microsoft.com/office/officeart/2005/8/layout/vList3"/>
    <dgm:cxn modelId="{76294341-D237-485D-9114-FE1D5C23B432}" type="presParOf" srcId="{0948F653-E20E-4D27-8405-E9875D20C59B}" destId="{22D97BAC-A44E-47A9-BCF0-97A55BE82B99}" srcOrd="0" destOrd="0" presId="urn:microsoft.com/office/officeart/2005/8/layout/vList3"/>
    <dgm:cxn modelId="{F7764687-FD76-4237-B75E-9B8F4148B0C9}" type="presParOf" srcId="{0948F653-E20E-4D27-8405-E9875D20C59B}" destId="{06C4A962-9604-48B8-A1FE-9CA4A4C959AB}" srcOrd="1" destOrd="0" presId="urn:microsoft.com/office/officeart/2005/8/layout/vList3"/>
    <dgm:cxn modelId="{62953E28-6DCB-4FD5-BBD4-1890EE2D1608}" type="presParOf" srcId="{9C01D6A7-CE00-4418-A9F4-1AC8CBCE954A}" destId="{FD3D4964-07C7-468A-B807-02EE0F77582C}" srcOrd="9" destOrd="0" presId="urn:microsoft.com/office/officeart/2005/8/layout/vList3"/>
    <dgm:cxn modelId="{DEE8AD72-8F7A-4C16-AFB4-39A9B1621BAB}" type="presParOf" srcId="{9C01D6A7-CE00-4418-A9F4-1AC8CBCE954A}" destId="{A1DCFF97-63F1-4033-8FAE-7B582038788B}" srcOrd="10" destOrd="0" presId="urn:microsoft.com/office/officeart/2005/8/layout/vList3"/>
    <dgm:cxn modelId="{0AECF4B6-1FF4-4D07-813A-C9E9B8D6DC53}" type="presParOf" srcId="{A1DCFF97-63F1-4033-8FAE-7B582038788B}" destId="{FD04EB34-E904-4DCA-8511-C2EC1E5DFBF6}" srcOrd="0" destOrd="0" presId="urn:microsoft.com/office/officeart/2005/8/layout/vList3"/>
    <dgm:cxn modelId="{F755642F-C0A9-4220-8B6F-AA89899DA57E}" type="presParOf" srcId="{A1DCFF97-63F1-4033-8FAE-7B582038788B}" destId="{752985B6-E599-42C4-9B16-C3F7B2ACACBD}" srcOrd="1" destOrd="0" presId="urn:microsoft.com/office/officeart/2005/8/layout/vList3"/>
    <dgm:cxn modelId="{48EA257F-B6BB-430B-A53C-C111C5B50DAD}" type="presParOf" srcId="{9C01D6A7-CE00-4418-A9F4-1AC8CBCE954A}" destId="{750B53C2-ED1A-4476-9FEE-386248B8EB4E}" srcOrd="11" destOrd="0" presId="urn:microsoft.com/office/officeart/2005/8/layout/vList3"/>
    <dgm:cxn modelId="{3F567979-4D33-4C4B-B823-539E8AF218DF}" type="presParOf" srcId="{9C01D6A7-CE00-4418-A9F4-1AC8CBCE954A}" destId="{30F918F4-B8C2-405D-9106-A0422C70C0F9}" srcOrd="12" destOrd="0" presId="urn:microsoft.com/office/officeart/2005/8/layout/vList3"/>
    <dgm:cxn modelId="{5FB28A2A-392D-42E2-8189-7AE610E48ED0}" type="presParOf" srcId="{30F918F4-B8C2-405D-9106-A0422C70C0F9}" destId="{D18CED95-280D-425F-85BB-7547FCD52856}" srcOrd="0" destOrd="0" presId="urn:microsoft.com/office/officeart/2005/8/layout/vList3"/>
    <dgm:cxn modelId="{156A8A27-AD64-4C23-83B6-7F453CEE7AB6}" type="presParOf" srcId="{30F918F4-B8C2-405D-9106-A0422C70C0F9}" destId="{145BBB3C-972C-4764-AEA2-EE62DB2ABD37}" srcOrd="1" destOrd="0" presId="urn:microsoft.com/office/officeart/2005/8/layout/vList3"/>
    <dgm:cxn modelId="{8E4E1EAE-E6DE-4404-8DB9-342D756D286B}" type="presParOf" srcId="{9C01D6A7-CE00-4418-A9F4-1AC8CBCE954A}" destId="{5BA53C46-ACAC-449B-A1E6-7C4E777B01DC}" srcOrd="13" destOrd="0" presId="urn:microsoft.com/office/officeart/2005/8/layout/vList3"/>
    <dgm:cxn modelId="{64A66D3A-57FF-4BF1-9AC9-D9D5EE12BC63}" type="presParOf" srcId="{9C01D6A7-CE00-4418-A9F4-1AC8CBCE954A}" destId="{1FB72EA8-4486-4BD3-B44D-E1188C114C24}" srcOrd="14" destOrd="0" presId="urn:microsoft.com/office/officeart/2005/8/layout/vList3"/>
    <dgm:cxn modelId="{5E6A00D2-C727-4FD0-A107-0B6FCB19769C}" type="presParOf" srcId="{1FB72EA8-4486-4BD3-B44D-E1188C114C24}" destId="{0B075EEF-050D-4A5F-83D7-7A592D420732}" srcOrd="0" destOrd="0" presId="urn:microsoft.com/office/officeart/2005/8/layout/vList3"/>
    <dgm:cxn modelId="{969ABE3E-B5FC-49E5-9AEB-FCE6C8B204AB}"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Round piece of white plastic foam (about 2” across) with a little dimple on one side and a nylon loop across the top.</a:t>
          </a:r>
          <a:endParaRPr lang="en-US" sz="1800" dirty="0">
            <a:solidFill>
              <a:schemeClr val="tx1"/>
            </a:solidFill>
          </a:endParaRPr>
        </a:p>
      </dgm:t>
    </dgm:pt>
    <dgm:pt modelId="{18D9B7A6-8DBC-4348-9035-62FAEF53B4C8}" type="parTrans" cxnId="{7847E1EE-BD58-4A1B-8D4D-C8306AF4BA7E}">
      <dgm:prSet/>
      <dgm:spPr/>
      <dgm:t>
        <a:bodyPr/>
        <a:lstStyle/>
        <a:p>
          <a:pPr algn="l"/>
          <a:endParaRPr lang="en-US" sz="1500"/>
        </a:p>
      </dgm:t>
    </dgm:pt>
    <dgm:pt modelId="{606EC353-A538-4108-9596-D061FB6C2EF8}" type="sibTrans" cxnId="{7847E1EE-BD58-4A1B-8D4D-C8306AF4BA7E}">
      <dgm:prSet/>
      <dgm:spPr/>
      <dgm:t>
        <a:bodyPr/>
        <a:lstStyle/>
        <a:p>
          <a:pPr algn="l"/>
          <a:endParaRPr lang="en-US" sz="15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Inserted into the vagina before vaginal intercourse. Blocks the cervix and releases spermicide. </a:t>
          </a:r>
          <a:endParaRPr lang="en-US" sz="1800" dirty="0">
            <a:solidFill>
              <a:schemeClr val="tx1"/>
            </a:solidFill>
          </a:endParaRPr>
        </a:p>
      </dgm:t>
    </dgm:pt>
    <dgm:pt modelId="{63E1ED83-0BEA-4614-AA34-B585E99C6F9A}" type="parTrans" cxnId="{AA2FB612-CCAE-470D-9FB9-A6496FA6DB76}">
      <dgm:prSet/>
      <dgm:spPr/>
      <dgm:t>
        <a:bodyPr/>
        <a:lstStyle/>
        <a:p>
          <a:pPr algn="l"/>
          <a:endParaRPr lang="en-US" sz="1500"/>
        </a:p>
      </dgm:t>
    </dgm:pt>
    <dgm:pt modelId="{0F30969C-181D-4622-916C-B9E17A26392F}" type="sibTrans" cxnId="{AA2FB612-CCAE-470D-9FB9-A6496FA6DB76}">
      <dgm:prSet/>
      <dgm:spPr/>
      <dgm:t>
        <a:bodyPr/>
        <a:lstStyle/>
        <a:p>
          <a:pPr algn="l"/>
          <a:endParaRPr lang="en-US" sz="15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1" dirty="0" smtClean="0">
              <a:solidFill>
                <a:schemeClr val="bg1"/>
              </a:solidFill>
            </a:rPr>
            <a:t>Perfect</a:t>
          </a:r>
          <a:r>
            <a:rPr lang="en-US" sz="1800" b="1" dirty="0" smtClean="0"/>
            <a:t> </a:t>
          </a:r>
          <a:r>
            <a:rPr lang="en-US" sz="1800" dirty="0" smtClean="0">
              <a:solidFill>
                <a:schemeClr val="tx1"/>
              </a:solidFill>
            </a:rPr>
            <a:t>use: 80-91% </a:t>
          </a:r>
          <a:r>
            <a:rPr lang="en-US" sz="1800" b="1" dirty="0" smtClean="0">
              <a:solidFill>
                <a:schemeClr val="bg1"/>
              </a:solidFill>
            </a:rPr>
            <a:t>Typical</a:t>
          </a:r>
          <a:r>
            <a:rPr lang="en-US" sz="1800" dirty="0" smtClean="0"/>
            <a:t> </a:t>
          </a:r>
          <a:r>
            <a:rPr lang="en-US" sz="1800" dirty="0" smtClean="0">
              <a:solidFill>
                <a:schemeClr val="tx1"/>
              </a:solidFill>
            </a:rPr>
            <a:t>use: 76-88%</a:t>
          </a:r>
          <a:endParaRPr lang="en-US" sz="1800" dirty="0">
            <a:solidFill>
              <a:schemeClr val="tx1"/>
            </a:solidFill>
          </a:endParaRPr>
        </a:p>
      </dgm:t>
    </dgm:pt>
    <dgm:pt modelId="{6DFF90B2-892B-48A3-8FB6-5FEC5A887A39}" type="parTrans" cxnId="{54949856-8F9B-4E9F-BD31-28FC259B83CA}">
      <dgm:prSet/>
      <dgm:spPr/>
      <dgm:t>
        <a:bodyPr/>
        <a:lstStyle/>
        <a:p>
          <a:pPr algn="l"/>
          <a:endParaRPr lang="en-US" sz="1500"/>
        </a:p>
      </dgm:t>
    </dgm:pt>
    <dgm:pt modelId="{6AE16D9E-4076-4890-9544-0E6B8762AE88}" type="sibTrans" cxnId="{54949856-8F9B-4E9F-BD31-28FC259B83CA}">
      <dgm:prSet/>
      <dgm:spPr/>
      <dgm:t>
        <a:bodyPr/>
        <a:lstStyle/>
        <a:p>
          <a:pPr algn="l"/>
          <a:endParaRPr lang="en-US" sz="15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Not effective against the spread of STIs/HIV. Consistent and correct condom use still necessary to reduce risk of STIs. </a:t>
          </a:r>
          <a:endParaRPr lang="en-US" sz="1800" dirty="0">
            <a:solidFill>
              <a:schemeClr val="tx1"/>
            </a:solidFill>
          </a:endParaRPr>
        </a:p>
      </dgm:t>
    </dgm:pt>
    <dgm:pt modelId="{EC44CD54-3A22-4AF9-8C4E-CB3545888578}" type="parTrans" cxnId="{12E28BC5-034E-4A57-9FA7-414A20387E48}">
      <dgm:prSet/>
      <dgm:spPr/>
      <dgm:t>
        <a:bodyPr/>
        <a:lstStyle/>
        <a:p>
          <a:pPr algn="l"/>
          <a:endParaRPr lang="en-US" sz="1500"/>
        </a:p>
      </dgm:t>
    </dgm:pt>
    <dgm:pt modelId="{01D6F05E-EDDC-4AF4-817B-1009624F16F7}" type="sibTrans" cxnId="{12E28BC5-034E-4A57-9FA7-414A20387E48}">
      <dgm:prSet/>
      <dgm:spPr/>
      <dgm:t>
        <a:bodyPr/>
        <a:lstStyle/>
        <a:p>
          <a:pPr algn="l"/>
          <a:endParaRPr lang="en-US" sz="15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 prescription or provider appointment necessary.</a:t>
          </a:r>
          <a:endParaRPr lang="en-US" sz="1800" dirty="0">
            <a:solidFill>
              <a:schemeClr val="tx1"/>
            </a:solidFill>
          </a:endParaRPr>
        </a:p>
      </dgm:t>
    </dgm:pt>
    <dgm:pt modelId="{BBAAB952-9D81-442A-BCEA-09423CFED675}" type="parTrans" cxnId="{E35F50D7-050D-4F24-886A-BE1E7488D323}">
      <dgm:prSet/>
      <dgm:spPr/>
      <dgm:t>
        <a:bodyPr/>
        <a:lstStyle/>
        <a:p>
          <a:pPr algn="l"/>
          <a:endParaRPr lang="en-US" sz="1500"/>
        </a:p>
      </dgm:t>
    </dgm:pt>
    <dgm:pt modelId="{72F0C2EB-F358-475D-B00A-D992FF54C5A3}" type="sibTrans" cxnId="{E35F50D7-050D-4F24-886A-BE1E7488D323}">
      <dgm:prSet/>
      <dgm:spPr/>
      <dgm:t>
        <a:bodyPr/>
        <a:lstStyle/>
        <a:p>
          <a:pPr algn="l"/>
          <a:endParaRPr lang="en-US" sz="15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Inserting can be difficult/uncomfortable, may cause irritation, unpredictable effectiveness, requires discipline/planning, not widely available.</a:t>
          </a:r>
          <a:endParaRPr lang="en-US" sz="1800" dirty="0">
            <a:solidFill>
              <a:schemeClr val="tx1"/>
            </a:solidFill>
          </a:endParaRPr>
        </a:p>
      </dgm:t>
    </dgm:pt>
    <dgm:pt modelId="{CBB72172-A3E5-4764-8C23-9DB84D97B097}" type="parTrans" cxnId="{13669A83-3A46-4EED-BE29-625D60CC5278}">
      <dgm:prSet/>
      <dgm:spPr/>
      <dgm:t>
        <a:bodyPr/>
        <a:lstStyle/>
        <a:p>
          <a:pPr algn="l"/>
          <a:endParaRPr lang="en-US" sz="1500"/>
        </a:p>
      </dgm:t>
    </dgm:pt>
    <dgm:pt modelId="{1529AE2B-E1DA-4138-BC1E-EAAB741B98D3}" type="sibTrans" cxnId="{13669A83-3A46-4EED-BE29-625D60CC5278}">
      <dgm:prSet/>
      <dgm:spPr/>
      <dgm:t>
        <a:bodyPr/>
        <a:lstStyle/>
        <a:p>
          <a:pPr algn="l"/>
          <a:endParaRPr lang="en-US" sz="15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Will not affect hormones, no prescription necessary, can be inserted 24 hours in advance, may be used while breastfeeding.</a:t>
          </a:r>
          <a:endParaRPr lang="en-US" sz="1800" dirty="0">
            <a:solidFill>
              <a:schemeClr val="tx1"/>
            </a:solidFill>
          </a:endParaRPr>
        </a:p>
      </dgm:t>
    </dgm:pt>
    <dgm:pt modelId="{FE06207F-F3A9-45D7-9425-816E26A866B0}" type="parTrans" cxnId="{A2884784-7B8A-4C44-B1BF-25F785A0105B}">
      <dgm:prSet/>
      <dgm:spPr/>
      <dgm:t>
        <a:bodyPr/>
        <a:lstStyle/>
        <a:p>
          <a:pPr algn="l"/>
          <a:endParaRPr lang="en-US" sz="1500"/>
        </a:p>
      </dgm:t>
    </dgm:pt>
    <dgm:pt modelId="{06048A2F-0531-44DF-82F2-5D56AE995B55}" type="sibTrans" cxnId="{A2884784-7B8A-4C44-B1BF-25F785A0105B}">
      <dgm:prSet/>
      <dgm:spPr/>
      <dgm:t>
        <a:bodyPr/>
        <a:lstStyle/>
        <a:p>
          <a:pPr algn="l"/>
          <a:endParaRPr lang="en-US" sz="15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Once inserted, it can be left in for up to 30 hours. Must be left in at least 6 hours after vaginal intercourse. </a:t>
          </a:r>
          <a:endParaRPr lang="en-US" sz="1800" dirty="0">
            <a:solidFill>
              <a:schemeClr val="tx1"/>
            </a:solidFill>
          </a:endParaRPr>
        </a:p>
      </dgm:t>
    </dgm:pt>
    <dgm:pt modelId="{5C976C1D-E752-44E7-B9FC-9546D22C85B7}" type="sibTrans" cxnId="{99AA1655-30C1-487E-9F91-AA5E2485F74A}">
      <dgm:prSet/>
      <dgm:spPr/>
      <dgm:t>
        <a:bodyPr/>
        <a:lstStyle/>
        <a:p>
          <a:pPr algn="l"/>
          <a:endParaRPr lang="en-US" sz="1500"/>
        </a:p>
      </dgm:t>
    </dgm:pt>
    <dgm:pt modelId="{ED655FDB-4A9F-415E-86C6-290521E41671}" type="parTrans" cxnId="{99AA1655-30C1-487E-9F91-AA5E2485F74A}">
      <dgm:prSet/>
      <dgm:spPr/>
      <dgm:t>
        <a:bodyPr/>
        <a:lstStyle/>
        <a:p>
          <a:pPr algn="l"/>
          <a:endParaRPr lang="en-US" sz="15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1338" custLinFactNeighborX="13537" custLinFactNeighborY="1137">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395" custLinFactNeighborX="18700" custLinFactNeighborY="1137">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2395" custLinFactNeighborX="18700" custLinFactNeighborY="11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2395" custLinFactNeighborX="18700" custLinFactNeighborY="1137">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2395" custLinFactNeighborX="18700" custLinFactNeighborY="1137">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2395" custLinFactNeighborX="18700" custLinFactNeighborY="1137">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395" custLinFactNeighborX="18700" custLinFactNeighborY="1137">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2395" custLinFactNeighborX="18700" custLinFactNeighborY="976">
        <dgm:presLayoutVars>
          <dgm:bulletEnabled val="1"/>
        </dgm:presLayoutVars>
      </dgm:prSet>
      <dgm:spPr/>
      <dgm:t>
        <a:bodyPr/>
        <a:lstStyle/>
        <a:p>
          <a:endParaRPr lang="en-US"/>
        </a:p>
      </dgm:t>
    </dgm:pt>
  </dgm:ptLst>
  <dgm:cxnLst>
    <dgm:cxn modelId="{57FAFB20-483E-44D6-BF33-DAF3A909AAA4}" type="presOf" srcId="{2D9DA8D7-B736-4343-A41B-74E2786FBE17}" destId="{ACBB44CB-A93E-4EA4-ACD9-F4B0DC6D907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1C65E70D-FC08-44F0-A531-8F8499EC47A6}" type="presOf" srcId="{DFD77F95-D415-4DD3-A816-830D03E70A4F}" destId="{752985B6-E599-42C4-9B16-C3F7B2ACACBD}"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53715D3-C98B-4539-A466-074F5B43BE8C}" type="presOf" srcId="{5FACC5EB-C675-4416-B6E6-DE4F69BC96FB}" destId="{145BBB3C-972C-4764-AEA2-EE62DB2ABD37}" srcOrd="0" destOrd="0" presId="urn:microsoft.com/office/officeart/2005/8/layout/vList3"/>
    <dgm:cxn modelId="{107D413F-43E1-4D96-B6D4-2C586BD185C2}"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79284B35-46BA-45B1-9799-A118DDBF9E29}" type="presOf" srcId="{6F49AEF6-D0CC-42E2-BC07-E100150F6C23}" destId="{D31B7AE4-E9FC-4455-B6F0-B014332D5D4C}" srcOrd="0" destOrd="0" presId="urn:microsoft.com/office/officeart/2005/8/layout/vList3"/>
    <dgm:cxn modelId="{021C2D32-164C-4C9A-A928-D20DBEB8428A}" type="presOf" srcId="{F78AD5CA-660E-4789-B6A4-E8A78A769125}" destId="{75D42CC0-1B4A-429A-AF88-11B50F35973A}" srcOrd="0" destOrd="0" presId="urn:microsoft.com/office/officeart/2005/8/layout/vList3"/>
    <dgm:cxn modelId="{A3585683-8190-4204-8062-B9061D46FFA5}" type="presOf" srcId="{886F449F-217B-4A3F-9062-072FB3A23066}" destId="{9C01D6A7-CE00-4418-A9F4-1AC8CBCE954A}" srcOrd="0" destOrd="0" presId="urn:microsoft.com/office/officeart/2005/8/layout/vList3"/>
    <dgm:cxn modelId="{E8F70895-1F69-4228-A5C6-64B448525D01}" type="presOf" srcId="{8241F69E-7835-465C-B024-373C8583FE12}" destId="{017DDB07-4881-4A41-97BD-FAD060F86CA5}" srcOrd="0" destOrd="0" presId="urn:microsoft.com/office/officeart/2005/8/layout/vList3"/>
    <dgm:cxn modelId="{211ABD1D-DED0-4644-97A5-E883C2445B7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1A95E31F-6213-49C7-A294-61550810586E}" type="presParOf" srcId="{9C01D6A7-CE00-4418-A9F4-1AC8CBCE954A}" destId="{D1E93AFD-354F-44ED-B977-29E872B54D0A}" srcOrd="0" destOrd="0" presId="urn:microsoft.com/office/officeart/2005/8/layout/vList3"/>
    <dgm:cxn modelId="{48ED1C2E-5898-4CE9-977B-5E0CCE3C8540}" type="presParOf" srcId="{D1E93AFD-354F-44ED-B977-29E872B54D0A}" destId="{CB2EE65F-0024-47BE-9AB1-851C13B87868}" srcOrd="0" destOrd="0" presId="urn:microsoft.com/office/officeart/2005/8/layout/vList3"/>
    <dgm:cxn modelId="{2DC92C82-3508-4731-8E45-0940581875DA}" type="presParOf" srcId="{D1E93AFD-354F-44ED-B977-29E872B54D0A}" destId="{ACBB44CB-A93E-4EA4-ACD9-F4B0DC6D907D}" srcOrd="1" destOrd="0" presId="urn:microsoft.com/office/officeart/2005/8/layout/vList3"/>
    <dgm:cxn modelId="{39F75CC6-2F5B-497A-A6D8-69B55DE3EA76}" type="presParOf" srcId="{9C01D6A7-CE00-4418-A9F4-1AC8CBCE954A}" destId="{5ACC7942-1DF6-450A-BBA6-FD8EA461F808}" srcOrd="1" destOrd="0" presId="urn:microsoft.com/office/officeart/2005/8/layout/vList3"/>
    <dgm:cxn modelId="{15DCAED0-C1E0-4C12-AC99-3C980ACFC5DF}" type="presParOf" srcId="{9C01D6A7-CE00-4418-A9F4-1AC8CBCE954A}" destId="{9A191988-3FCD-4DE2-B09C-621FDF63E728}" srcOrd="2" destOrd="0" presId="urn:microsoft.com/office/officeart/2005/8/layout/vList3"/>
    <dgm:cxn modelId="{2C055343-B25A-437F-914E-3D9828617F2E}" type="presParOf" srcId="{9A191988-3FCD-4DE2-B09C-621FDF63E728}" destId="{25AB33B1-1614-4F8C-9037-B9CB1A2949F4}" srcOrd="0" destOrd="0" presId="urn:microsoft.com/office/officeart/2005/8/layout/vList3"/>
    <dgm:cxn modelId="{7A8FDC80-E48A-4508-AC25-3C9EDB48B953}" type="presParOf" srcId="{9A191988-3FCD-4DE2-B09C-621FDF63E728}" destId="{42DFDC70-F08F-43E8-9CA1-10A93B7CC4DE}" srcOrd="1" destOrd="0" presId="urn:microsoft.com/office/officeart/2005/8/layout/vList3"/>
    <dgm:cxn modelId="{0C191E77-3A39-4069-94A3-79CA49DD0555}" type="presParOf" srcId="{9C01D6A7-CE00-4418-A9F4-1AC8CBCE954A}" destId="{46DC89DE-2963-4116-9F84-E75EEA99A433}" srcOrd="3" destOrd="0" presId="urn:microsoft.com/office/officeart/2005/8/layout/vList3"/>
    <dgm:cxn modelId="{906E845A-3F30-43C1-926A-D9CFD0BFFCF6}" type="presParOf" srcId="{9C01D6A7-CE00-4418-A9F4-1AC8CBCE954A}" destId="{009F7A2F-7F26-48B3-9310-06C5B2468756}" srcOrd="4" destOrd="0" presId="urn:microsoft.com/office/officeart/2005/8/layout/vList3"/>
    <dgm:cxn modelId="{043E9DDC-ED51-44D6-85B7-8E0526B5323F}" type="presParOf" srcId="{009F7A2F-7F26-48B3-9310-06C5B2468756}" destId="{434FE990-0A16-49E8-8023-2975EFE528FC}" srcOrd="0" destOrd="0" presId="urn:microsoft.com/office/officeart/2005/8/layout/vList3"/>
    <dgm:cxn modelId="{64D1134F-0E14-4D30-B420-BE35529FAFAD}" type="presParOf" srcId="{009F7A2F-7F26-48B3-9310-06C5B2468756}" destId="{D31B7AE4-E9FC-4455-B6F0-B014332D5D4C}" srcOrd="1" destOrd="0" presId="urn:microsoft.com/office/officeart/2005/8/layout/vList3"/>
    <dgm:cxn modelId="{6EB25346-751F-41F8-8109-4C4C4F8AAEA9}" type="presParOf" srcId="{9C01D6A7-CE00-4418-A9F4-1AC8CBCE954A}" destId="{18ED2C8D-8DBE-45B0-B0B3-BC92477E173B}" srcOrd="5" destOrd="0" presId="urn:microsoft.com/office/officeart/2005/8/layout/vList3"/>
    <dgm:cxn modelId="{D098ADFA-03E7-4423-BAE8-EB80D2C9D9C0}" type="presParOf" srcId="{9C01D6A7-CE00-4418-A9F4-1AC8CBCE954A}" destId="{79F2C7C9-E06B-4DFA-811F-6E72BE5B5AA6}" srcOrd="6" destOrd="0" presId="urn:microsoft.com/office/officeart/2005/8/layout/vList3"/>
    <dgm:cxn modelId="{8ACC4883-73EC-4143-B667-D8841DE8CDA9}" type="presParOf" srcId="{79F2C7C9-E06B-4DFA-811F-6E72BE5B5AA6}" destId="{74E1564D-B27A-4F63-ACC3-A9DD349C5611}" srcOrd="0" destOrd="0" presId="urn:microsoft.com/office/officeart/2005/8/layout/vList3"/>
    <dgm:cxn modelId="{C5C3384F-DABC-4953-873E-12EC57D87976}" type="presParOf" srcId="{79F2C7C9-E06B-4DFA-811F-6E72BE5B5AA6}" destId="{017DDB07-4881-4A41-97BD-FAD060F86CA5}" srcOrd="1" destOrd="0" presId="urn:microsoft.com/office/officeart/2005/8/layout/vList3"/>
    <dgm:cxn modelId="{2A63BBBB-A9D7-4595-AD13-106F44B8588A}" type="presParOf" srcId="{9C01D6A7-CE00-4418-A9F4-1AC8CBCE954A}" destId="{D6A1E102-997F-4E34-B2A6-0B3F312CB543}" srcOrd="7" destOrd="0" presId="urn:microsoft.com/office/officeart/2005/8/layout/vList3"/>
    <dgm:cxn modelId="{EBA15EAE-DCEA-449D-8769-2141157F987E}" type="presParOf" srcId="{9C01D6A7-CE00-4418-A9F4-1AC8CBCE954A}" destId="{0948F653-E20E-4D27-8405-E9875D20C59B}" srcOrd="8" destOrd="0" presId="urn:microsoft.com/office/officeart/2005/8/layout/vList3"/>
    <dgm:cxn modelId="{9FE195CB-A9F8-4B98-AB25-4C2DB6F8A93F}" type="presParOf" srcId="{0948F653-E20E-4D27-8405-E9875D20C59B}" destId="{22D97BAC-A44E-47A9-BCF0-97A55BE82B99}" srcOrd="0" destOrd="0" presId="urn:microsoft.com/office/officeart/2005/8/layout/vList3"/>
    <dgm:cxn modelId="{8F521A39-FB5C-4E30-8F44-3D8FA0C56B87}" type="presParOf" srcId="{0948F653-E20E-4D27-8405-E9875D20C59B}" destId="{06C4A962-9604-48B8-A1FE-9CA4A4C959AB}" srcOrd="1" destOrd="0" presId="urn:microsoft.com/office/officeart/2005/8/layout/vList3"/>
    <dgm:cxn modelId="{55EB0152-A7E9-4134-AE3B-B1A1416F1786}" type="presParOf" srcId="{9C01D6A7-CE00-4418-A9F4-1AC8CBCE954A}" destId="{FD3D4964-07C7-468A-B807-02EE0F77582C}" srcOrd="9" destOrd="0" presId="urn:microsoft.com/office/officeart/2005/8/layout/vList3"/>
    <dgm:cxn modelId="{01A4049A-AF13-4D98-9F96-B5F4B60BA05A}" type="presParOf" srcId="{9C01D6A7-CE00-4418-A9F4-1AC8CBCE954A}" destId="{A1DCFF97-63F1-4033-8FAE-7B582038788B}" srcOrd="10" destOrd="0" presId="urn:microsoft.com/office/officeart/2005/8/layout/vList3"/>
    <dgm:cxn modelId="{C22F3ECC-2B9F-4823-9772-20BFE75D319F}" type="presParOf" srcId="{A1DCFF97-63F1-4033-8FAE-7B582038788B}" destId="{FD04EB34-E904-4DCA-8511-C2EC1E5DFBF6}" srcOrd="0" destOrd="0" presId="urn:microsoft.com/office/officeart/2005/8/layout/vList3"/>
    <dgm:cxn modelId="{CC1B2BE1-F775-4546-991E-73AE3D67B130}" type="presParOf" srcId="{A1DCFF97-63F1-4033-8FAE-7B582038788B}" destId="{752985B6-E599-42C4-9B16-C3F7B2ACACBD}" srcOrd="1" destOrd="0" presId="urn:microsoft.com/office/officeart/2005/8/layout/vList3"/>
    <dgm:cxn modelId="{461C6019-766E-4B9F-BAAF-A0E5CF0C0703}" type="presParOf" srcId="{9C01D6A7-CE00-4418-A9F4-1AC8CBCE954A}" destId="{750B53C2-ED1A-4476-9FEE-386248B8EB4E}" srcOrd="11" destOrd="0" presId="urn:microsoft.com/office/officeart/2005/8/layout/vList3"/>
    <dgm:cxn modelId="{E1B55716-91CB-4256-B130-3D7F62696632}" type="presParOf" srcId="{9C01D6A7-CE00-4418-A9F4-1AC8CBCE954A}" destId="{30F918F4-B8C2-405D-9106-A0422C70C0F9}" srcOrd="12" destOrd="0" presId="urn:microsoft.com/office/officeart/2005/8/layout/vList3"/>
    <dgm:cxn modelId="{23D207E1-BEC6-49DB-B789-F2A76EBFCF05}" type="presParOf" srcId="{30F918F4-B8C2-405D-9106-A0422C70C0F9}" destId="{D18CED95-280D-425F-85BB-7547FCD52856}" srcOrd="0" destOrd="0" presId="urn:microsoft.com/office/officeart/2005/8/layout/vList3"/>
    <dgm:cxn modelId="{59E21808-8731-4E31-B244-0CEF81FF676F}" type="presParOf" srcId="{30F918F4-B8C2-405D-9106-A0422C70C0F9}" destId="{145BBB3C-972C-4764-AEA2-EE62DB2ABD37}" srcOrd="1" destOrd="0" presId="urn:microsoft.com/office/officeart/2005/8/layout/vList3"/>
    <dgm:cxn modelId="{2515CBD7-306D-45CF-A60A-899D26A6A7A3}" type="presParOf" srcId="{9C01D6A7-CE00-4418-A9F4-1AC8CBCE954A}" destId="{5BA53C46-ACAC-449B-A1E6-7C4E777B01DC}" srcOrd="13" destOrd="0" presId="urn:microsoft.com/office/officeart/2005/8/layout/vList3"/>
    <dgm:cxn modelId="{BA2E669B-8B9F-49BB-A295-1108BEB1C94F}" type="presParOf" srcId="{9C01D6A7-CE00-4418-A9F4-1AC8CBCE954A}" destId="{1FB72EA8-4486-4BD3-B44D-E1188C114C24}" srcOrd="14" destOrd="0" presId="urn:microsoft.com/office/officeart/2005/8/layout/vList3"/>
    <dgm:cxn modelId="{AD656EAC-826D-452F-B82D-660FB21CCC3D}" type="presParOf" srcId="{1FB72EA8-4486-4BD3-B44D-E1188C114C24}" destId="{0B075EEF-050D-4A5F-83D7-7A592D420732}" srcOrd="0" destOrd="0" presId="urn:microsoft.com/office/officeart/2005/8/layout/vList3"/>
    <dgm:cxn modelId="{EF42782A-3F33-4FCC-A2E5-C19E63BA7287}"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Shallow, dome-shaped cup made of silicone (2 different kinds available in the U.S.)</a:t>
          </a:r>
          <a:endParaRPr lang="en-US" sz="1800" dirty="0">
            <a:solidFill>
              <a:schemeClr val="tx1"/>
            </a:solidFill>
          </a:endParaRPr>
        </a:p>
      </dgm:t>
    </dgm:pt>
    <dgm:pt modelId="{18D9B7A6-8DBC-4348-9035-62FAEF53B4C8}" type="parTrans" cxnId="{7847E1EE-BD58-4A1B-8D4D-C8306AF4BA7E}">
      <dgm:prSet/>
      <dgm:spPr/>
      <dgm:t>
        <a:bodyPr/>
        <a:lstStyle/>
        <a:p>
          <a:endParaRPr lang="en-US" sz="1800"/>
        </a:p>
      </dgm:t>
    </dgm:pt>
    <dgm:pt modelId="{606EC353-A538-4108-9596-D061FB6C2EF8}" type="sibTrans" cxnId="{7847E1EE-BD58-4A1B-8D4D-C8306AF4BA7E}">
      <dgm:prSet/>
      <dgm:spPr/>
      <dgm:t>
        <a:bodyPr/>
        <a:lstStyle/>
        <a:p>
          <a:endParaRPr lang="en-US" sz="1800"/>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0" i="0" dirty="0" smtClean="0">
              <a:solidFill>
                <a:schemeClr val="tx1"/>
              </a:solidFill>
            </a:rPr>
            <a:t>Inserted into the vagina to cover the cervix. May be used with spermicide to increase effectiveness.</a:t>
          </a:r>
          <a:endParaRPr lang="en-US" sz="1800" dirty="0">
            <a:solidFill>
              <a:schemeClr val="tx1"/>
            </a:solidFill>
          </a:endParaRPr>
        </a:p>
      </dgm:t>
    </dgm:pt>
    <dgm:pt modelId="{63E1ED83-0BEA-4614-AA34-B585E99C6F9A}" type="parTrans" cxnId="{AA2FB612-CCAE-470D-9FB9-A6496FA6DB76}">
      <dgm:prSet/>
      <dgm:spPr/>
      <dgm:t>
        <a:bodyPr/>
        <a:lstStyle/>
        <a:p>
          <a:endParaRPr lang="en-US" sz="1800"/>
        </a:p>
      </dgm:t>
    </dgm:pt>
    <dgm:pt modelId="{0F30969C-181D-4622-916C-B9E17A26392F}" type="sibTrans" cxnId="{AA2FB612-CCAE-470D-9FB9-A6496FA6DB76}">
      <dgm:prSet/>
      <dgm:spPr/>
      <dgm:t>
        <a:bodyPr/>
        <a:lstStyle/>
        <a:p>
          <a:endParaRPr lang="en-US" sz="1800"/>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Must be left in for 6 hours after last vaginal intercourse.</a:t>
          </a:r>
          <a:endParaRPr lang="en-US" sz="1800" dirty="0">
            <a:solidFill>
              <a:schemeClr val="tx1"/>
            </a:solidFill>
          </a:endParaRPr>
        </a:p>
      </dgm:t>
    </dgm:pt>
    <dgm:pt modelId="{ED655FDB-4A9F-415E-86C6-290521E41671}" type="parTrans" cxnId="{99AA1655-30C1-487E-9F91-AA5E2485F74A}">
      <dgm:prSet/>
      <dgm:spPr/>
      <dgm:t>
        <a:bodyPr/>
        <a:lstStyle/>
        <a:p>
          <a:endParaRPr lang="en-US" sz="1800"/>
        </a:p>
      </dgm:t>
    </dgm:pt>
    <dgm:pt modelId="{5C976C1D-E752-44E7-B9FC-9546D22C85B7}" type="sibTrans" cxnId="{99AA1655-30C1-487E-9F91-AA5E2485F74A}">
      <dgm:prSet/>
      <dgm:spPr/>
      <dgm:t>
        <a:bodyPr/>
        <a:lstStyle/>
        <a:p>
          <a:endParaRPr lang="en-US" sz="1800"/>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b="1" dirty="0" smtClean="0">
              <a:solidFill>
                <a:schemeClr val="bg1"/>
              </a:solidFill>
            </a:rPr>
            <a:t>Perfect</a:t>
          </a:r>
          <a:r>
            <a:rPr lang="en-US" sz="1800" dirty="0" smtClean="0"/>
            <a:t> </a:t>
          </a:r>
          <a:r>
            <a:rPr lang="en-US" sz="1800" dirty="0" smtClean="0">
              <a:solidFill>
                <a:schemeClr val="tx1"/>
              </a:solidFill>
            </a:rPr>
            <a:t>use: 94% </a:t>
          </a:r>
          <a:r>
            <a:rPr lang="en-US" sz="1800" b="1" dirty="0" smtClean="0">
              <a:solidFill>
                <a:schemeClr val="bg1"/>
              </a:solidFill>
            </a:rPr>
            <a:t>Typical</a:t>
          </a:r>
          <a:r>
            <a:rPr lang="en-US" sz="1800" dirty="0" smtClean="0"/>
            <a:t> </a:t>
          </a:r>
          <a:r>
            <a:rPr lang="en-US" sz="1800" dirty="0" smtClean="0">
              <a:solidFill>
                <a:schemeClr val="tx1"/>
              </a:solidFill>
            </a:rPr>
            <a:t>use: 88%</a:t>
          </a:r>
          <a:r>
            <a:rPr lang="en-US" sz="1800" dirty="0" smtClean="0"/>
            <a:t> </a:t>
          </a:r>
          <a:endParaRPr lang="en-US" sz="1800" dirty="0"/>
        </a:p>
      </dgm:t>
    </dgm:pt>
    <dgm:pt modelId="{6DFF90B2-892B-48A3-8FB6-5FEC5A887A39}" type="parTrans" cxnId="{54949856-8F9B-4E9F-BD31-28FC259B83CA}">
      <dgm:prSet/>
      <dgm:spPr/>
      <dgm:t>
        <a:bodyPr/>
        <a:lstStyle/>
        <a:p>
          <a:endParaRPr lang="en-US" sz="1800"/>
        </a:p>
      </dgm:t>
    </dgm:pt>
    <dgm:pt modelId="{6AE16D9E-4076-4890-9544-0E6B8762AE88}" type="sibTrans" cxnId="{54949856-8F9B-4E9F-BD31-28FC259B83CA}">
      <dgm:prSet/>
      <dgm:spPr/>
      <dgm:t>
        <a:bodyPr/>
        <a:lstStyle/>
        <a:p>
          <a:endParaRPr lang="en-US" sz="1800"/>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Not effective against the spread of STIs/HIV. Consistent and correct condom use still necessary to reduce risk of STIs.</a:t>
          </a:r>
          <a:endParaRPr lang="en-US" sz="1800" dirty="0">
            <a:solidFill>
              <a:schemeClr val="tx1"/>
            </a:solidFill>
          </a:endParaRPr>
        </a:p>
      </dgm:t>
    </dgm:pt>
    <dgm:pt modelId="{EC44CD54-3A22-4AF9-8C4E-CB3545888578}" type="parTrans" cxnId="{12E28BC5-034E-4A57-9FA7-414A20387E48}">
      <dgm:prSet/>
      <dgm:spPr/>
      <dgm:t>
        <a:bodyPr/>
        <a:lstStyle/>
        <a:p>
          <a:endParaRPr lang="en-US" sz="1800"/>
        </a:p>
      </dgm:t>
    </dgm:pt>
    <dgm:pt modelId="{01D6F05E-EDDC-4AF4-817B-1009624F16F7}" type="sibTrans" cxnId="{12E28BC5-034E-4A57-9FA7-414A20387E48}">
      <dgm:prSet/>
      <dgm:spPr/>
      <dgm:t>
        <a:bodyPr/>
        <a:lstStyle/>
        <a:p>
          <a:endParaRPr lang="en-US" sz="1800"/>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A provider visit and prescription are necessary to obtain this method. Sometimes a fitting will be necessary. </a:t>
          </a:r>
          <a:endParaRPr lang="en-US" sz="1800" dirty="0">
            <a:solidFill>
              <a:schemeClr val="tx1"/>
            </a:solidFill>
          </a:endParaRPr>
        </a:p>
      </dgm:t>
    </dgm:pt>
    <dgm:pt modelId="{BBAAB952-9D81-442A-BCEA-09423CFED675}" type="parTrans" cxnId="{E35F50D7-050D-4F24-886A-BE1E7488D323}">
      <dgm:prSet/>
      <dgm:spPr/>
      <dgm:t>
        <a:bodyPr/>
        <a:lstStyle/>
        <a:p>
          <a:endParaRPr lang="en-US" sz="1800"/>
        </a:p>
      </dgm:t>
    </dgm:pt>
    <dgm:pt modelId="{72F0C2EB-F358-475D-B00A-D992FF54C5A3}" type="sibTrans" cxnId="{E35F50D7-050D-4F24-886A-BE1E7488D323}">
      <dgm:prSet/>
      <dgm:spPr/>
      <dgm:t>
        <a:bodyPr/>
        <a:lstStyle/>
        <a:p>
          <a:endParaRPr lang="en-US" sz="1800"/>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800" dirty="0" smtClean="0">
              <a:solidFill>
                <a:schemeClr val="tx1"/>
              </a:solidFill>
            </a:rPr>
            <a:t>Can be difficult to insert, requires planning, can get pushed out of place, may cause irritation or urinary tract infections.</a:t>
          </a:r>
          <a:endParaRPr lang="en-US" sz="1800" dirty="0">
            <a:solidFill>
              <a:schemeClr val="tx1"/>
            </a:solidFill>
          </a:endParaRPr>
        </a:p>
      </dgm:t>
    </dgm:pt>
    <dgm:pt modelId="{CBB72172-A3E5-4764-8C23-9DB84D97B097}" type="parTrans" cxnId="{13669A83-3A46-4EED-BE29-625D60CC5278}">
      <dgm:prSet/>
      <dgm:spPr/>
      <dgm:t>
        <a:bodyPr/>
        <a:lstStyle/>
        <a:p>
          <a:endParaRPr lang="en-US" sz="1800"/>
        </a:p>
      </dgm:t>
    </dgm:pt>
    <dgm:pt modelId="{1529AE2B-E1DA-4138-BC1E-EAAB741B98D3}" type="sibTrans" cxnId="{13669A83-3A46-4EED-BE29-625D60CC5278}">
      <dgm:prSet/>
      <dgm:spPr/>
      <dgm:t>
        <a:bodyPr/>
        <a:lstStyle/>
        <a:p>
          <a:endParaRPr lang="en-US" sz="1800"/>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Will not affect hormones, can be inserted before needed, multiple uses, </a:t>
          </a:r>
          <a:r>
            <a:rPr lang="en-US" sz="1800" dirty="0" smtClean="0">
              <a:solidFill>
                <a:schemeClr val="tx1"/>
              </a:solidFill>
            </a:rPr>
            <a:t>decreases</a:t>
          </a:r>
          <a:r>
            <a:rPr lang="en-US" sz="1700" dirty="0" smtClean="0">
              <a:solidFill>
                <a:schemeClr val="tx1"/>
              </a:solidFill>
            </a:rPr>
            <a:t> risk of pelvic inflammatory infection, can be used while breastfeeding. </a:t>
          </a:r>
          <a:endParaRPr lang="en-US" sz="1700" dirty="0">
            <a:solidFill>
              <a:schemeClr val="tx1"/>
            </a:solidFill>
          </a:endParaRPr>
        </a:p>
      </dgm:t>
    </dgm:pt>
    <dgm:pt modelId="{FE06207F-F3A9-45D7-9425-816E26A866B0}" type="parTrans" cxnId="{A2884784-7B8A-4C44-B1BF-25F785A0105B}">
      <dgm:prSet/>
      <dgm:spPr/>
      <dgm:t>
        <a:bodyPr/>
        <a:lstStyle/>
        <a:p>
          <a:endParaRPr lang="en-US" sz="1800"/>
        </a:p>
      </dgm:t>
    </dgm:pt>
    <dgm:pt modelId="{06048A2F-0531-44DF-82F2-5D56AE995B55}" type="sibTrans" cxnId="{A2884784-7B8A-4C44-B1BF-25F785A0105B}">
      <dgm:prSet/>
      <dgm:spPr/>
      <dgm:t>
        <a:bodyPr/>
        <a:lstStyle/>
        <a:p>
          <a:endParaRPr lang="en-US" sz="18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1753" custLinFactNeighborX="14336">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1788" custLinFactNeighborX="1435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LinFactNeighborX="1037">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0137" custLinFactNeighborX="1345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1753" custLinFactNeighborX="14336">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0301" custLinFactNeighborX="135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17293" custLinFactNeighborX="12030">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0321" custLinFactNeighborX="13620">
        <dgm:presLayoutVars>
          <dgm:bulletEnabled val="1"/>
        </dgm:presLayoutVars>
      </dgm:prSet>
      <dgm:spPr/>
      <dgm:t>
        <a:bodyPr/>
        <a:lstStyle/>
        <a:p>
          <a:endParaRPr lang="en-US"/>
        </a:p>
      </dgm:t>
    </dgm:pt>
  </dgm:ptLst>
  <dgm:cxnLst>
    <dgm:cxn modelId="{FEE94F19-EF5E-42BB-9CD3-668663FC931B}"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BBD8A8DB-ECF5-4F21-B9F6-12A69BA553F4}" type="presOf" srcId="{5FACC5EB-C675-4416-B6E6-DE4F69BC96FB}" destId="{145BBB3C-972C-4764-AEA2-EE62DB2ABD37}"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A863A680-B52C-494B-A68D-6927267751A9}" type="presOf" srcId="{6F49AEF6-D0CC-42E2-BC07-E100150F6C23}" destId="{D31B7AE4-E9FC-4455-B6F0-B014332D5D4C}" srcOrd="0" destOrd="0" presId="urn:microsoft.com/office/officeart/2005/8/layout/vList3"/>
    <dgm:cxn modelId="{5D898AC0-E60E-4124-B177-41A1719F62F3}" type="presOf" srcId="{B6DED415-E5FD-4895-A113-3714F28A4649}" destId="{06C4A962-9604-48B8-A1FE-9CA4A4C959AB}" srcOrd="0" destOrd="0" presId="urn:microsoft.com/office/officeart/2005/8/layout/vList3"/>
    <dgm:cxn modelId="{7B18D5A9-E0CD-4D80-A5FE-4A725E7C652E}" type="presOf" srcId="{2D9DA8D7-B736-4343-A41B-74E2786FBE17}" destId="{ACBB44CB-A93E-4EA4-ACD9-F4B0DC6D907D}"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A2884784-7B8A-4C44-B1BF-25F785A0105B}" srcId="{886F449F-217B-4A3F-9062-072FB3A23066}" destId="{F78AD5CA-660E-4789-B6A4-E8A78A769125}" srcOrd="7" destOrd="0" parTransId="{FE06207F-F3A9-45D7-9425-816E26A866B0}" sibTransId="{06048A2F-0531-44DF-82F2-5D56AE995B55}"/>
    <dgm:cxn modelId="{73A1A5C8-8D55-4C4D-AAF6-777585E3BEC0}" type="presOf" srcId="{F78AD5CA-660E-4789-B6A4-E8A78A769125}" destId="{75D42CC0-1B4A-429A-AF88-11B50F35973A}" srcOrd="0" destOrd="0" presId="urn:microsoft.com/office/officeart/2005/8/layout/vList3"/>
    <dgm:cxn modelId="{F0BA7A8F-4BB5-4568-A510-136356E56DDC}" type="presOf" srcId="{8241F69E-7835-465C-B024-373C8583FE12}" destId="{017DDB07-4881-4A41-97BD-FAD060F86CA5}"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DB0F12D6-D4C5-47C7-99D5-51F3B62BEEE5}"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48AC792E-BA42-434B-AE08-68B58C02D851}" type="presOf" srcId="{DFD77F95-D415-4DD3-A816-830D03E70A4F}" destId="{752985B6-E599-42C4-9B16-C3F7B2ACACBD}" srcOrd="0" destOrd="0" presId="urn:microsoft.com/office/officeart/2005/8/layout/vList3"/>
    <dgm:cxn modelId="{E6651082-E110-4EA5-B8F0-5D6AB39B465C}" type="presParOf" srcId="{9C01D6A7-CE00-4418-A9F4-1AC8CBCE954A}" destId="{D1E93AFD-354F-44ED-B977-29E872B54D0A}" srcOrd="0" destOrd="0" presId="urn:microsoft.com/office/officeart/2005/8/layout/vList3"/>
    <dgm:cxn modelId="{FAD6664B-17DC-463D-95F5-01F99D19F5A3}" type="presParOf" srcId="{D1E93AFD-354F-44ED-B977-29E872B54D0A}" destId="{CB2EE65F-0024-47BE-9AB1-851C13B87868}" srcOrd="0" destOrd="0" presId="urn:microsoft.com/office/officeart/2005/8/layout/vList3"/>
    <dgm:cxn modelId="{97A95DD5-B892-4D86-8BF2-3D078A889EE9}" type="presParOf" srcId="{D1E93AFD-354F-44ED-B977-29E872B54D0A}" destId="{ACBB44CB-A93E-4EA4-ACD9-F4B0DC6D907D}" srcOrd="1" destOrd="0" presId="urn:microsoft.com/office/officeart/2005/8/layout/vList3"/>
    <dgm:cxn modelId="{15F76443-D7E2-4EAC-9C1C-1309DF9F9043}" type="presParOf" srcId="{9C01D6A7-CE00-4418-A9F4-1AC8CBCE954A}" destId="{5ACC7942-1DF6-450A-BBA6-FD8EA461F808}" srcOrd="1" destOrd="0" presId="urn:microsoft.com/office/officeart/2005/8/layout/vList3"/>
    <dgm:cxn modelId="{589AC0CC-FA4E-479C-BD45-ED532CFC3B5D}" type="presParOf" srcId="{9C01D6A7-CE00-4418-A9F4-1AC8CBCE954A}" destId="{9A191988-3FCD-4DE2-B09C-621FDF63E728}" srcOrd="2" destOrd="0" presId="urn:microsoft.com/office/officeart/2005/8/layout/vList3"/>
    <dgm:cxn modelId="{A12BA533-9545-4205-A66B-4BD3581C9529}" type="presParOf" srcId="{9A191988-3FCD-4DE2-B09C-621FDF63E728}" destId="{25AB33B1-1614-4F8C-9037-B9CB1A2949F4}" srcOrd="0" destOrd="0" presId="urn:microsoft.com/office/officeart/2005/8/layout/vList3"/>
    <dgm:cxn modelId="{E883E1AD-3C59-4FA7-A9B6-53EE88B6A7E1}" type="presParOf" srcId="{9A191988-3FCD-4DE2-B09C-621FDF63E728}" destId="{42DFDC70-F08F-43E8-9CA1-10A93B7CC4DE}" srcOrd="1" destOrd="0" presId="urn:microsoft.com/office/officeart/2005/8/layout/vList3"/>
    <dgm:cxn modelId="{B94DC4FA-ABA2-445C-BBF6-96510E3232CC}" type="presParOf" srcId="{9C01D6A7-CE00-4418-A9F4-1AC8CBCE954A}" destId="{46DC89DE-2963-4116-9F84-E75EEA99A433}" srcOrd="3" destOrd="0" presId="urn:microsoft.com/office/officeart/2005/8/layout/vList3"/>
    <dgm:cxn modelId="{D770FB8E-8C4B-4BC7-983E-1754394BDBFB}" type="presParOf" srcId="{9C01D6A7-CE00-4418-A9F4-1AC8CBCE954A}" destId="{009F7A2F-7F26-48B3-9310-06C5B2468756}" srcOrd="4" destOrd="0" presId="urn:microsoft.com/office/officeart/2005/8/layout/vList3"/>
    <dgm:cxn modelId="{EAB67B57-480C-40BA-AFFB-6F14C889032C}" type="presParOf" srcId="{009F7A2F-7F26-48B3-9310-06C5B2468756}" destId="{434FE990-0A16-49E8-8023-2975EFE528FC}" srcOrd="0" destOrd="0" presId="urn:microsoft.com/office/officeart/2005/8/layout/vList3"/>
    <dgm:cxn modelId="{E5350BBD-B866-4D6B-8ADF-43403567FC71}" type="presParOf" srcId="{009F7A2F-7F26-48B3-9310-06C5B2468756}" destId="{D31B7AE4-E9FC-4455-B6F0-B014332D5D4C}" srcOrd="1" destOrd="0" presId="urn:microsoft.com/office/officeart/2005/8/layout/vList3"/>
    <dgm:cxn modelId="{97AD162B-9335-4313-B9E1-A99FD783185F}" type="presParOf" srcId="{9C01D6A7-CE00-4418-A9F4-1AC8CBCE954A}" destId="{18ED2C8D-8DBE-45B0-B0B3-BC92477E173B}" srcOrd="5" destOrd="0" presId="urn:microsoft.com/office/officeart/2005/8/layout/vList3"/>
    <dgm:cxn modelId="{F4868793-2E0C-4863-B138-C5AA34AC4520}" type="presParOf" srcId="{9C01D6A7-CE00-4418-A9F4-1AC8CBCE954A}" destId="{79F2C7C9-E06B-4DFA-811F-6E72BE5B5AA6}" srcOrd="6" destOrd="0" presId="urn:microsoft.com/office/officeart/2005/8/layout/vList3"/>
    <dgm:cxn modelId="{9DD369E1-DAEF-429F-A6B8-DCE313A8421A}" type="presParOf" srcId="{79F2C7C9-E06B-4DFA-811F-6E72BE5B5AA6}" destId="{74E1564D-B27A-4F63-ACC3-A9DD349C5611}" srcOrd="0" destOrd="0" presId="urn:microsoft.com/office/officeart/2005/8/layout/vList3"/>
    <dgm:cxn modelId="{343635FD-5B2A-447F-8F57-D8617DBFFF1A}" type="presParOf" srcId="{79F2C7C9-E06B-4DFA-811F-6E72BE5B5AA6}" destId="{017DDB07-4881-4A41-97BD-FAD060F86CA5}" srcOrd="1" destOrd="0" presId="urn:microsoft.com/office/officeart/2005/8/layout/vList3"/>
    <dgm:cxn modelId="{A1F17F69-3C58-4E64-9840-69E1FF4AA09D}" type="presParOf" srcId="{9C01D6A7-CE00-4418-A9F4-1AC8CBCE954A}" destId="{D6A1E102-997F-4E34-B2A6-0B3F312CB543}" srcOrd="7" destOrd="0" presId="urn:microsoft.com/office/officeart/2005/8/layout/vList3"/>
    <dgm:cxn modelId="{615E8D93-DE28-4A82-916F-BD82C7063271}" type="presParOf" srcId="{9C01D6A7-CE00-4418-A9F4-1AC8CBCE954A}" destId="{0948F653-E20E-4D27-8405-E9875D20C59B}" srcOrd="8" destOrd="0" presId="urn:microsoft.com/office/officeart/2005/8/layout/vList3"/>
    <dgm:cxn modelId="{8C1B3418-40C3-496D-BDB9-491399F76014}" type="presParOf" srcId="{0948F653-E20E-4D27-8405-E9875D20C59B}" destId="{22D97BAC-A44E-47A9-BCF0-97A55BE82B99}" srcOrd="0" destOrd="0" presId="urn:microsoft.com/office/officeart/2005/8/layout/vList3"/>
    <dgm:cxn modelId="{6182E44E-BB89-4EAA-8660-D72AF9760E83}" type="presParOf" srcId="{0948F653-E20E-4D27-8405-E9875D20C59B}" destId="{06C4A962-9604-48B8-A1FE-9CA4A4C959AB}" srcOrd="1" destOrd="0" presId="urn:microsoft.com/office/officeart/2005/8/layout/vList3"/>
    <dgm:cxn modelId="{D5B5C691-859D-416B-8FE4-767FE4C9F80F}" type="presParOf" srcId="{9C01D6A7-CE00-4418-A9F4-1AC8CBCE954A}" destId="{FD3D4964-07C7-468A-B807-02EE0F77582C}" srcOrd="9" destOrd="0" presId="urn:microsoft.com/office/officeart/2005/8/layout/vList3"/>
    <dgm:cxn modelId="{2D3CF63F-3D9C-4958-85F3-9CBBDCFA60C0}" type="presParOf" srcId="{9C01D6A7-CE00-4418-A9F4-1AC8CBCE954A}" destId="{A1DCFF97-63F1-4033-8FAE-7B582038788B}" srcOrd="10" destOrd="0" presId="urn:microsoft.com/office/officeart/2005/8/layout/vList3"/>
    <dgm:cxn modelId="{F96C3D34-006F-49E2-80D2-643822CC5F47}" type="presParOf" srcId="{A1DCFF97-63F1-4033-8FAE-7B582038788B}" destId="{FD04EB34-E904-4DCA-8511-C2EC1E5DFBF6}" srcOrd="0" destOrd="0" presId="urn:microsoft.com/office/officeart/2005/8/layout/vList3"/>
    <dgm:cxn modelId="{4DDF5E44-F584-439E-BE8A-97C6D069D1E8}" type="presParOf" srcId="{A1DCFF97-63F1-4033-8FAE-7B582038788B}" destId="{752985B6-E599-42C4-9B16-C3F7B2ACACBD}" srcOrd="1" destOrd="0" presId="urn:microsoft.com/office/officeart/2005/8/layout/vList3"/>
    <dgm:cxn modelId="{BB1B5C9F-86E4-4855-B55D-6019F855C8CC}" type="presParOf" srcId="{9C01D6A7-CE00-4418-A9F4-1AC8CBCE954A}" destId="{750B53C2-ED1A-4476-9FEE-386248B8EB4E}" srcOrd="11" destOrd="0" presId="urn:microsoft.com/office/officeart/2005/8/layout/vList3"/>
    <dgm:cxn modelId="{9C0D5158-DF72-4CDB-82B1-0FA753FA5B66}" type="presParOf" srcId="{9C01D6A7-CE00-4418-A9F4-1AC8CBCE954A}" destId="{30F918F4-B8C2-405D-9106-A0422C70C0F9}" srcOrd="12" destOrd="0" presId="urn:microsoft.com/office/officeart/2005/8/layout/vList3"/>
    <dgm:cxn modelId="{CCD46484-DBA6-44E7-A22C-AE032C5E3245}" type="presParOf" srcId="{30F918F4-B8C2-405D-9106-A0422C70C0F9}" destId="{D18CED95-280D-425F-85BB-7547FCD52856}" srcOrd="0" destOrd="0" presId="urn:microsoft.com/office/officeart/2005/8/layout/vList3"/>
    <dgm:cxn modelId="{E6F3E24C-2064-4DEC-8D55-CC24EB97C772}" type="presParOf" srcId="{30F918F4-B8C2-405D-9106-A0422C70C0F9}" destId="{145BBB3C-972C-4764-AEA2-EE62DB2ABD37}" srcOrd="1" destOrd="0" presId="urn:microsoft.com/office/officeart/2005/8/layout/vList3"/>
    <dgm:cxn modelId="{D5896B56-97F7-403D-A6B8-816D6E48C9B0}" type="presParOf" srcId="{9C01D6A7-CE00-4418-A9F4-1AC8CBCE954A}" destId="{5BA53C46-ACAC-449B-A1E6-7C4E777B01DC}" srcOrd="13" destOrd="0" presId="urn:microsoft.com/office/officeart/2005/8/layout/vList3"/>
    <dgm:cxn modelId="{DAAE0FE9-F8C1-4226-A5DB-A463FE0CF3F5}" type="presParOf" srcId="{9C01D6A7-CE00-4418-A9F4-1AC8CBCE954A}" destId="{1FB72EA8-4486-4BD3-B44D-E1188C114C24}" srcOrd="14" destOrd="0" presId="urn:microsoft.com/office/officeart/2005/8/layout/vList3"/>
    <dgm:cxn modelId="{06C69C49-B5E7-4AC4-853D-8A8E46089B76}" type="presParOf" srcId="{1FB72EA8-4486-4BD3-B44D-E1188C114C24}" destId="{0B075EEF-050D-4A5F-83D7-7A592D420732}" srcOrd="0" destOrd="0" presId="urn:microsoft.com/office/officeart/2005/8/layout/vList3"/>
    <dgm:cxn modelId="{9EADB45B-4218-4695-B07F-65FB1D3C9423}"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pill taken at the same time every day that releases hormones: estrogen and progestin. Some types are only progestin.</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Hormones prevent ovulation (when an egg is released from an ovary) and thicken the cervical mucus to help keep sperm from fertilizing an egg.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Taken at the same time each day to ensure a consistent level of hormones. Several days after discontinuing use, fertility can return.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bg1"/>
              </a:solidFill>
            </a:rPr>
            <a:t>Perfect</a:t>
          </a:r>
          <a:r>
            <a:rPr lang="en-US" sz="1700" dirty="0" smtClean="0"/>
            <a:t> </a:t>
          </a:r>
          <a:r>
            <a:rPr lang="en-US" sz="1700" dirty="0" smtClean="0">
              <a:solidFill>
                <a:schemeClr val="tx1"/>
              </a:solidFill>
            </a:rPr>
            <a:t>use: 99% </a:t>
          </a:r>
          <a:r>
            <a:rPr lang="en-US" sz="1700" b="1" dirty="0" smtClean="0">
              <a:solidFill>
                <a:schemeClr val="bg1"/>
              </a:solidFill>
            </a:rPr>
            <a:t>Typical</a:t>
          </a:r>
          <a:r>
            <a:rPr lang="en-US" sz="1700" b="1" dirty="0" smtClean="0">
              <a:solidFill>
                <a:srgbClr val="009999"/>
              </a:solidFill>
            </a:rPr>
            <a:t> </a:t>
          </a:r>
          <a:r>
            <a:rPr lang="en-US" sz="1700" dirty="0" smtClean="0">
              <a:solidFill>
                <a:schemeClr val="tx1"/>
              </a:solidFill>
            </a:rPr>
            <a:t>use: 91%</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prescription is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Requires discipline to remember, possible early side effects: occasional spotting, sore breasts, nausea (will likely go away after 2-3 months).</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Control over timing of periods, easy to use, may reduce acne, may reduce menstrual cramps.</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23308" custLinFactNeighborX="13534">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3308" custLinFactNeighborX="13534">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3308" custLinFactNeighborX="1353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ScaleX="123308" custLinFactNeighborX="13534">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3308" custLinFactNeighborX="1353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3308" custLinFactNeighborX="135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3308" custLinFactNeighborX="13534">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3308" custLinFactNeighborX="13534">
        <dgm:presLayoutVars>
          <dgm:bulletEnabled val="1"/>
        </dgm:presLayoutVars>
      </dgm:prSet>
      <dgm:spPr/>
      <dgm:t>
        <a:bodyPr/>
        <a:lstStyle/>
        <a:p>
          <a:endParaRPr lang="en-US"/>
        </a:p>
      </dgm:t>
    </dgm:pt>
  </dgm:ptLst>
  <dgm:cxnLst>
    <dgm:cxn modelId="{26DAF754-7D07-4064-92A3-EEDB5102814F}" type="presOf" srcId="{886F449F-217B-4A3F-9062-072FB3A23066}" destId="{9C01D6A7-CE00-4418-A9F4-1AC8CBCE954A}" srcOrd="0" destOrd="0" presId="urn:microsoft.com/office/officeart/2005/8/layout/vList3"/>
    <dgm:cxn modelId="{2217A755-2DAB-4D9D-94C1-09FC0C6B62A3}"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75F041EA-CBD1-48F7-B0E6-0AD10E59BDB9}" type="presOf" srcId="{DFD77F95-D415-4DD3-A816-830D03E70A4F}" destId="{752985B6-E599-42C4-9B16-C3F7B2ACACBD}" srcOrd="0" destOrd="0" presId="urn:microsoft.com/office/officeart/2005/8/layout/vList3"/>
    <dgm:cxn modelId="{477B3327-6FD9-4B22-AEAE-3AAABF99AD33}"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A9A8D2A5-A490-4523-B5BC-03CF3A38C3E8}" type="presOf" srcId="{AF20EFFE-445C-428F-B449-D7B41EC1299B}" destId="{42DFDC70-F08F-43E8-9CA1-10A93B7CC4DE}"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DF790BC6-DCB7-4FDC-9302-E0CBF2E7B8C4}" type="presOf" srcId="{2D9DA8D7-B736-4343-A41B-74E2786FBE17}" destId="{ACBB44CB-A93E-4EA4-ACD9-F4B0DC6D907D}" srcOrd="0" destOrd="0" presId="urn:microsoft.com/office/officeart/2005/8/layout/vList3"/>
    <dgm:cxn modelId="{E8733E40-8C15-4B93-A55D-DA75E05FE0CC}"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FF3DAB23-1664-46B6-B00D-A2A8073EDF4C}" type="presOf" srcId="{F78AD5CA-660E-4789-B6A4-E8A78A769125}" destId="{75D42CC0-1B4A-429A-AF88-11B50F35973A}" srcOrd="0" destOrd="0" presId="urn:microsoft.com/office/officeart/2005/8/layout/vList3"/>
    <dgm:cxn modelId="{13669A83-3A46-4EED-BE29-625D60CC5278}" srcId="{886F449F-217B-4A3F-9062-072FB3A23066}" destId="{5FACC5EB-C675-4416-B6E6-DE4F69BC96FB}" srcOrd="6" destOrd="0" parTransId="{CBB72172-A3E5-4764-8C23-9DB84D97B097}" sibTransId="{1529AE2B-E1DA-4138-BC1E-EAAB741B98D3}"/>
    <dgm:cxn modelId="{1E6B319F-AF3C-4992-814B-B93022FD30DA}" type="presOf" srcId="{8241F69E-7835-465C-B024-373C8583FE12}" destId="{017DDB07-4881-4A41-97BD-FAD060F86CA5}"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6C65ECCF-FF6B-469F-BB58-6C60E6E49022}" type="presParOf" srcId="{9C01D6A7-CE00-4418-A9F4-1AC8CBCE954A}" destId="{D1E93AFD-354F-44ED-B977-29E872B54D0A}" srcOrd="0" destOrd="0" presId="urn:microsoft.com/office/officeart/2005/8/layout/vList3"/>
    <dgm:cxn modelId="{2CB254C6-3D0E-4746-AC06-E40A731CD7E6}" type="presParOf" srcId="{D1E93AFD-354F-44ED-B977-29E872B54D0A}" destId="{CB2EE65F-0024-47BE-9AB1-851C13B87868}" srcOrd="0" destOrd="0" presId="urn:microsoft.com/office/officeart/2005/8/layout/vList3"/>
    <dgm:cxn modelId="{C3466400-47E3-4BE5-B35B-6031E0942D46}" type="presParOf" srcId="{D1E93AFD-354F-44ED-B977-29E872B54D0A}" destId="{ACBB44CB-A93E-4EA4-ACD9-F4B0DC6D907D}" srcOrd="1" destOrd="0" presId="urn:microsoft.com/office/officeart/2005/8/layout/vList3"/>
    <dgm:cxn modelId="{361A7054-5056-4D6F-A656-EB2F4BF5DDE0}" type="presParOf" srcId="{9C01D6A7-CE00-4418-A9F4-1AC8CBCE954A}" destId="{5ACC7942-1DF6-450A-BBA6-FD8EA461F808}" srcOrd="1" destOrd="0" presId="urn:microsoft.com/office/officeart/2005/8/layout/vList3"/>
    <dgm:cxn modelId="{71B6E442-284E-4696-9B37-680F5E2127BD}" type="presParOf" srcId="{9C01D6A7-CE00-4418-A9F4-1AC8CBCE954A}" destId="{9A191988-3FCD-4DE2-B09C-621FDF63E728}" srcOrd="2" destOrd="0" presId="urn:microsoft.com/office/officeart/2005/8/layout/vList3"/>
    <dgm:cxn modelId="{B72218E7-0C29-4E5D-BFB8-8089F3CB42E2}" type="presParOf" srcId="{9A191988-3FCD-4DE2-B09C-621FDF63E728}" destId="{25AB33B1-1614-4F8C-9037-B9CB1A2949F4}" srcOrd="0" destOrd="0" presId="urn:microsoft.com/office/officeart/2005/8/layout/vList3"/>
    <dgm:cxn modelId="{B862EC2A-13F9-42AD-BF50-062D0FDBA39D}" type="presParOf" srcId="{9A191988-3FCD-4DE2-B09C-621FDF63E728}" destId="{42DFDC70-F08F-43E8-9CA1-10A93B7CC4DE}" srcOrd="1" destOrd="0" presId="urn:microsoft.com/office/officeart/2005/8/layout/vList3"/>
    <dgm:cxn modelId="{585F2DE2-756B-4694-8C1A-2F0259FD0D59}" type="presParOf" srcId="{9C01D6A7-CE00-4418-A9F4-1AC8CBCE954A}" destId="{46DC89DE-2963-4116-9F84-E75EEA99A433}" srcOrd="3" destOrd="0" presId="urn:microsoft.com/office/officeart/2005/8/layout/vList3"/>
    <dgm:cxn modelId="{E15070CB-A457-4435-BEC0-038BDCC9D3A3}" type="presParOf" srcId="{9C01D6A7-CE00-4418-A9F4-1AC8CBCE954A}" destId="{009F7A2F-7F26-48B3-9310-06C5B2468756}" srcOrd="4" destOrd="0" presId="urn:microsoft.com/office/officeart/2005/8/layout/vList3"/>
    <dgm:cxn modelId="{60E9674C-59A5-4AF5-8C40-D519BAF76C4E}" type="presParOf" srcId="{009F7A2F-7F26-48B3-9310-06C5B2468756}" destId="{434FE990-0A16-49E8-8023-2975EFE528FC}" srcOrd="0" destOrd="0" presId="urn:microsoft.com/office/officeart/2005/8/layout/vList3"/>
    <dgm:cxn modelId="{7449CE69-6E8D-4759-A0D5-5A5FC30391E5}" type="presParOf" srcId="{009F7A2F-7F26-48B3-9310-06C5B2468756}" destId="{D31B7AE4-E9FC-4455-B6F0-B014332D5D4C}" srcOrd="1" destOrd="0" presId="urn:microsoft.com/office/officeart/2005/8/layout/vList3"/>
    <dgm:cxn modelId="{15493216-EEBA-4797-9FE2-20279F4145DC}" type="presParOf" srcId="{9C01D6A7-CE00-4418-A9F4-1AC8CBCE954A}" destId="{18ED2C8D-8DBE-45B0-B0B3-BC92477E173B}" srcOrd="5" destOrd="0" presId="urn:microsoft.com/office/officeart/2005/8/layout/vList3"/>
    <dgm:cxn modelId="{47110D82-61C6-49BE-B17F-3E701B003A32}" type="presParOf" srcId="{9C01D6A7-CE00-4418-A9F4-1AC8CBCE954A}" destId="{79F2C7C9-E06B-4DFA-811F-6E72BE5B5AA6}" srcOrd="6" destOrd="0" presId="urn:microsoft.com/office/officeart/2005/8/layout/vList3"/>
    <dgm:cxn modelId="{7EE0DA6A-4CE5-42FA-A1C1-99BAEB4D1805}" type="presParOf" srcId="{79F2C7C9-E06B-4DFA-811F-6E72BE5B5AA6}" destId="{74E1564D-B27A-4F63-ACC3-A9DD349C5611}" srcOrd="0" destOrd="0" presId="urn:microsoft.com/office/officeart/2005/8/layout/vList3"/>
    <dgm:cxn modelId="{956C8AFD-C0BC-4A1B-B09A-962357FBFBDD}" type="presParOf" srcId="{79F2C7C9-E06B-4DFA-811F-6E72BE5B5AA6}" destId="{017DDB07-4881-4A41-97BD-FAD060F86CA5}" srcOrd="1" destOrd="0" presId="urn:microsoft.com/office/officeart/2005/8/layout/vList3"/>
    <dgm:cxn modelId="{88CEAC6E-B968-4713-9529-CADA305C0C61}" type="presParOf" srcId="{9C01D6A7-CE00-4418-A9F4-1AC8CBCE954A}" destId="{D6A1E102-997F-4E34-B2A6-0B3F312CB543}" srcOrd="7" destOrd="0" presId="urn:microsoft.com/office/officeart/2005/8/layout/vList3"/>
    <dgm:cxn modelId="{16341DE4-7B8F-4868-A6AB-048BD75A49F6}" type="presParOf" srcId="{9C01D6A7-CE00-4418-A9F4-1AC8CBCE954A}" destId="{0948F653-E20E-4D27-8405-E9875D20C59B}" srcOrd="8" destOrd="0" presId="urn:microsoft.com/office/officeart/2005/8/layout/vList3"/>
    <dgm:cxn modelId="{CB60E66F-4BCF-47E8-9BA6-B68176E80FD0}" type="presParOf" srcId="{0948F653-E20E-4D27-8405-E9875D20C59B}" destId="{22D97BAC-A44E-47A9-BCF0-97A55BE82B99}" srcOrd="0" destOrd="0" presId="urn:microsoft.com/office/officeart/2005/8/layout/vList3"/>
    <dgm:cxn modelId="{9D8DC28C-8D30-4D96-A54A-E60EA4746064}" type="presParOf" srcId="{0948F653-E20E-4D27-8405-E9875D20C59B}" destId="{06C4A962-9604-48B8-A1FE-9CA4A4C959AB}" srcOrd="1" destOrd="0" presId="urn:microsoft.com/office/officeart/2005/8/layout/vList3"/>
    <dgm:cxn modelId="{9BC93F51-A91F-4CAD-B46E-BA66FF7AD1D7}" type="presParOf" srcId="{9C01D6A7-CE00-4418-A9F4-1AC8CBCE954A}" destId="{FD3D4964-07C7-468A-B807-02EE0F77582C}" srcOrd="9" destOrd="0" presId="urn:microsoft.com/office/officeart/2005/8/layout/vList3"/>
    <dgm:cxn modelId="{6290C490-7FDC-43FE-B16C-7CC3646739CE}" type="presParOf" srcId="{9C01D6A7-CE00-4418-A9F4-1AC8CBCE954A}" destId="{A1DCFF97-63F1-4033-8FAE-7B582038788B}" srcOrd="10" destOrd="0" presId="urn:microsoft.com/office/officeart/2005/8/layout/vList3"/>
    <dgm:cxn modelId="{3444AB0F-2F13-444A-8D6B-E77B6A4CBA52}" type="presParOf" srcId="{A1DCFF97-63F1-4033-8FAE-7B582038788B}" destId="{FD04EB34-E904-4DCA-8511-C2EC1E5DFBF6}" srcOrd="0" destOrd="0" presId="urn:microsoft.com/office/officeart/2005/8/layout/vList3"/>
    <dgm:cxn modelId="{B6094E07-60F4-48EB-80E4-759699FBD4D8}" type="presParOf" srcId="{A1DCFF97-63F1-4033-8FAE-7B582038788B}" destId="{752985B6-E599-42C4-9B16-C3F7B2ACACBD}" srcOrd="1" destOrd="0" presId="urn:microsoft.com/office/officeart/2005/8/layout/vList3"/>
    <dgm:cxn modelId="{DDF0B91F-A511-4B68-B25A-D54EE72B121B}" type="presParOf" srcId="{9C01D6A7-CE00-4418-A9F4-1AC8CBCE954A}" destId="{750B53C2-ED1A-4476-9FEE-386248B8EB4E}" srcOrd="11" destOrd="0" presId="urn:microsoft.com/office/officeart/2005/8/layout/vList3"/>
    <dgm:cxn modelId="{9EE9F046-9941-4B79-AF91-E0A473000703}" type="presParOf" srcId="{9C01D6A7-CE00-4418-A9F4-1AC8CBCE954A}" destId="{30F918F4-B8C2-405D-9106-A0422C70C0F9}" srcOrd="12" destOrd="0" presId="urn:microsoft.com/office/officeart/2005/8/layout/vList3"/>
    <dgm:cxn modelId="{B8D8E890-8F15-4A2B-AB35-0B8DCCED5CDD}" type="presParOf" srcId="{30F918F4-B8C2-405D-9106-A0422C70C0F9}" destId="{D18CED95-280D-425F-85BB-7547FCD52856}" srcOrd="0" destOrd="0" presId="urn:microsoft.com/office/officeart/2005/8/layout/vList3"/>
    <dgm:cxn modelId="{64BD699B-F7FB-47F5-922F-EA5F85FEBE55}" type="presParOf" srcId="{30F918F4-B8C2-405D-9106-A0422C70C0F9}" destId="{145BBB3C-972C-4764-AEA2-EE62DB2ABD37}" srcOrd="1" destOrd="0" presId="urn:microsoft.com/office/officeart/2005/8/layout/vList3"/>
    <dgm:cxn modelId="{3B56E4E8-FA30-4010-81CE-A0236502C78E}" type="presParOf" srcId="{9C01D6A7-CE00-4418-A9F4-1AC8CBCE954A}" destId="{5BA53C46-ACAC-449B-A1E6-7C4E777B01DC}" srcOrd="13" destOrd="0" presId="urn:microsoft.com/office/officeart/2005/8/layout/vList3"/>
    <dgm:cxn modelId="{28594B28-9E62-4496-9D30-C25B99017FBE}" type="presParOf" srcId="{9C01D6A7-CE00-4418-A9F4-1AC8CBCE954A}" destId="{1FB72EA8-4486-4BD3-B44D-E1188C114C24}" srcOrd="14" destOrd="0" presId="urn:microsoft.com/office/officeart/2005/8/layout/vList3"/>
    <dgm:cxn modelId="{B8D22F37-F70A-4BA2-A254-AC25F41415EB}" type="presParOf" srcId="{1FB72EA8-4486-4BD3-B44D-E1188C114C24}" destId="{0B075EEF-050D-4A5F-83D7-7A592D420732}" srcOrd="0" destOrd="0" presId="urn:microsoft.com/office/officeart/2005/8/layout/vList3"/>
    <dgm:cxn modelId="{34645FB6-0535-494F-A521-8E99354E9670}"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Small, thin adhesive that resembles a Band-Aid and contains hormones. </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You wear the patch on your belly, upper arm, butt, or back. Your skin absorbs the hormones into your body. It prevents ovulation and thickens cervical mucus.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Changed at the same time each week for 3 weeks, and removed the fourth for someone’s period. May also be worn continuously by placing a new patch on every 3 weeks (if advised by doctor)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b="1" dirty="0" smtClean="0">
              <a:solidFill>
                <a:schemeClr val="bg1"/>
              </a:solidFill>
            </a:rPr>
            <a:t>Perfect</a:t>
          </a:r>
          <a:r>
            <a:rPr lang="en-US" sz="1700" dirty="0" smtClean="0"/>
            <a:t> </a:t>
          </a:r>
          <a:r>
            <a:rPr lang="en-US" sz="1700" dirty="0" smtClean="0">
              <a:solidFill>
                <a:schemeClr val="tx1"/>
              </a:solidFill>
            </a:rPr>
            <a:t>use: 99% </a:t>
          </a:r>
          <a:r>
            <a:rPr lang="en-US" sz="1700" b="1" dirty="0" smtClean="0">
              <a:solidFill>
                <a:srgbClr val="009999"/>
              </a:solidFill>
            </a:rPr>
            <a:t>T</a:t>
          </a:r>
          <a:r>
            <a:rPr lang="en-US" sz="1700" b="1" dirty="0" smtClean="0">
              <a:solidFill>
                <a:schemeClr val="bg1"/>
              </a:solidFill>
            </a:rPr>
            <a:t>ypical</a:t>
          </a:r>
          <a:r>
            <a:rPr lang="en-US" sz="1700" dirty="0" smtClean="0">
              <a:solidFill>
                <a:schemeClr val="bg1"/>
              </a:solidFill>
            </a:rPr>
            <a:t> </a:t>
          </a:r>
          <a:r>
            <a:rPr lang="en-US" sz="1700" dirty="0" smtClean="0">
              <a:solidFill>
                <a:schemeClr val="tx1"/>
              </a:solidFill>
            </a:rPr>
            <a:t>use: 91%</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Not effective against the spread of STDs/HIV. Consistent and correct condom use still necessary to reduce risk of STDs.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A medical provider visit and prescription are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May not work for those over 198 </a:t>
          </a:r>
          <a:r>
            <a:rPr lang="en-US" sz="1700" dirty="0" err="1" smtClean="0">
              <a:solidFill>
                <a:schemeClr val="tx1"/>
              </a:solidFill>
            </a:rPr>
            <a:t>lbs</a:t>
          </a:r>
          <a:r>
            <a:rPr lang="en-US" sz="1700" dirty="0" smtClean="0">
              <a:solidFill>
                <a:schemeClr val="tx1"/>
              </a:solidFill>
            </a:rPr>
            <a:t>, possible bleeding in between periods, breast tenderness, nausea (for first 2-3 mo.), possible skin irritation.</a:t>
          </a:r>
          <a:endParaRPr lang="en-US" sz="17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solidFill>
          <a:schemeClr val="accent1">
            <a:hueOff val="0"/>
            <a:satOff val="0"/>
            <a:lumOff val="0"/>
            <a:alpha val="0"/>
          </a:schemeClr>
        </a:solidFill>
        <a:ln>
          <a:solidFill>
            <a:schemeClr val="lt1">
              <a:hueOff val="0"/>
              <a:satOff val="0"/>
              <a:lumOff val="0"/>
              <a:alpha val="0"/>
            </a:schemeClr>
          </a:solidFill>
        </a:ln>
      </dgm:spPr>
      <dgm:t>
        <a:bodyPr/>
        <a:lstStyle/>
        <a:p>
          <a:pPr algn="l"/>
          <a:r>
            <a:rPr lang="en-US" sz="1700" dirty="0" smtClean="0">
              <a:solidFill>
                <a:schemeClr val="tx1"/>
              </a:solidFill>
            </a:rPr>
            <a:t>Easy to use, relatively little effort, more regular periods, may clear up acne, can reduce menstrual cramps.</a:t>
          </a:r>
          <a:endParaRPr lang="en-US" sz="17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6324" custLinFactNeighborX="9818">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89" custLinFactNeighborX="12801">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19307" custLinFactNeighborX="11310">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672">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0798" custLinFactNeighborX="12055">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10358" custLinFactNeighborX="6834">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2262" custLinFactNeighborX="12142">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7815" custLinFactNeighborX="10564">
        <dgm:presLayoutVars>
          <dgm:bulletEnabled val="1"/>
        </dgm:presLayoutVars>
      </dgm:prSet>
      <dgm:spPr/>
      <dgm:t>
        <a:bodyPr/>
        <a:lstStyle/>
        <a:p>
          <a:endParaRPr lang="en-US"/>
        </a:p>
      </dgm:t>
    </dgm:pt>
  </dgm:ptLst>
  <dgm:cxnLst>
    <dgm:cxn modelId="{6B13DF34-C6B9-42EC-9023-736572296892}" type="presOf" srcId="{DFD77F95-D415-4DD3-A816-830D03E70A4F}" destId="{752985B6-E599-42C4-9B16-C3F7B2ACACBD}"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C0432FA4-07DE-4C90-9CC7-95D629475CF2}" type="presOf" srcId="{5FACC5EB-C675-4416-B6E6-DE4F69BC96FB}" destId="{145BBB3C-972C-4764-AEA2-EE62DB2ABD37}" srcOrd="0" destOrd="0" presId="urn:microsoft.com/office/officeart/2005/8/layout/vList3"/>
    <dgm:cxn modelId="{E31F89CD-4906-478D-9B64-64E747314765}" type="presOf" srcId="{2D9DA8D7-B736-4343-A41B-74E2786FBE17}" destId="{ACBB44CB-A93E-4EA4-ACD9-F4B0DC6D907D}" srcOrd="0" destOrd="0" presId="urn:microsoft.com/office/officeart/2005/8/layout/vList3"/>
    <dgm:cxn modelId="{87616C83-E110-43F0-B9BC-52095EA56953}" type="presOf" srcId="{6F49AEF6-D0CC-42E2-BC07-E100150F6C23}" destId="{D31B7AE4-E9FC-4455-B6F0-B014332D5D4C}" srcOrd="0" destOrd="0" presId="urn:microsoft.com/office/officeart/2005/8/layout/vList3"/>
    <dgm:cxn modelId="{B6E99469-B823-4E76-B673-ACE976AE3207}" type="presOf" srcId="{AF20EFFE-445C-428F-B449-D7B41EC1299B}" destId="{42DFDC70-F08F-43E8-9CA1-10A93B7CC4DE}" srcOrd="0" destOrd="0" presId="urn:microsoft.com/office/officeart/2005/8/layout/vList3"/>
    <dgm:cxn modelId="{4CE71240-A64E-4CCB-9400-85382F5641DF}" type="presOf" srcId="{F78AD5CA-660E-4789-B6A4-E8A78A769125}" destId="{75D42CC0-1B4A-429A-AF88-11B50F35973A}" srcOrd="0" destOrd="0" presId="urn:microsoft.com/office/officeart/2005/8/layout/vList3"/>
    <dgm:cxn modelId="{D47FEAA9-0AA7-4961-A057-DA62D79B29F1}" type="presOf" srcId="{B6DED415-E5FD-4895-A113-3714F28A4649}" destId="{06C4A962-9604-48B8-A1FE-9CA4A4C959AB}"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49946CAB-EF84-468D-BDED-30E0607A94E4}" type="presOf" srcId="{8241F69E-7835-465C-B024-373C8583FE12}" destId="{017DDB07-4881-4A41-97BD-FAD060F86CA5}" srcOrd="0" destOrd="0" presId="urn:microsoft.com/office/officeart/2005/8/layout/vList3"/>
    <dgm:cxn modelId="{03A5A798-2110-48AD-8F4A-1B6F2395DCAE}"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B27C9142-A127-4E81-A7E6-6E7249E8F9AE}" type="presParOf" srcId="{9C01D6A7-CE00-4418-A9F4-1AC8CBCE954A}" destId="{D1E93AFD-354F-44ED-B977-29E872B54D0A}" srcOrd="0" destOrd="0" presId="urn:microsoft.com/office/officeart/2005/8/layout/vList3"/>
    <dgm:cxn modelId="{EE742574-B85D-4934-B72E-AF69DEF95CA4}" type="presParOf" srcId="{D1E93AFD-354F-44ED-B977-29E872B54D0A}" destId="{CB2EE65F-0024-47BE-9AB1-851C13B87868}" srcOrd="0" destOrd="0" presId="urn:microsoft.com/office/officeart/2005/8/layout/vList3"/>
    <dgm:cxn modelId="{6DE2E6EE-040E-4577-91DC-5BD0CCC87767}" type="presParOf" srcId="{D1E93AFD-354F-44ED-B977-29E872B54D0A}" destId="{ACBB44CB-A93E-4EA4-ACD9-F4B0DC6D907D}" srcOrd="1" destOrd="0" presId="urn:microsoft.com/office/officeart/2005/8/layout/vList3"/>
    <dgm:cxn modelId="{E574C50A-F13B-4FA6-A383-B77D8C05A2C6}" type="presParOf" srcId="{9C01D6A7-CE00-4418-A9F4-1AC8CBCE954A}" destId="{5ACC7942-1DF6-450A-BBA6-FD8EA461F808}" srcOrd="1" destOrd="0" presId="urn:microsoft.com/office/officeart/2005/8/layout/vList3"/>
    <dgm:cxn modelId="{E0F26BBA-44A8-45D2-9B97-7EA846276431}" type="presParOf" srcId="{9C01D6A7-CE00-4418-A9F4-1AC8CBCE954A}" destId="{9A191988-3FCD-4DE2-B09C-621FDF63E728}" srcOrd="2" destOrd="0" presId="urn:microsoft.com/office/officeart/2005/8/layout/vList3"/>
    <dgm:cxn modelId="{B8C2BCDD-7944-4C1A-A9C5-C0FD7D976510}" type="presParOf" srcId="{9A191988-3FCD-4DE2-B09C-621FDF63E728}" destId="{25AB33B1-1614-4F8C-9037-B9CB1A2949F4}" srcOrd="0" destOrd="0" presId="urn:microsoft.com/office/officeart/2005/8/layout/vList3"/>
    <dgm:cxn modelId="{578C0D8E-7D65-4C6D-BD46-1FD80C04314B}" type="presParOf" srcId="{9A191988-3FCD-4DE2-B09C-621FDF63E728}" destId="{42DFDC70-F08F-43E8-9CA1-10A93B7CC4DE}" srcOrd="1" destOrd="0" presId="urn:microsoft.com/office/officeart/2005/8/layout/vList3"/>
    <dgm:cxn modelId="{0D0D7573-8A51-4D69-AFA9-1E748F2B04F7}" type="presParOf" srcId="{9C01D6A7-CE00-4418-A9F4-1AC8CBCE954A}" destId="{46DC89DE-2963-4116-9F84-E75EEA99A433}" srcOrd="3" destOrd="0" presId="urn:microsoft.com/office/officeart/2005/8/layout/vList3"/>
    <dgm:cxn modelId="{375B8FDD-6E1C-4214-AB0D-CDCB280D493A}" type="presParOf" srcId="{9C01D6A7-CE00-4418-A9F4-1AC8CBCE954A}" destId="{009F7A2F-7F26-48B3-9310-06C5B2468756}" srcOrd="4" destOrd="0" presId="urn:microsoft.com/office/officeart/2005/8/layout/vList3"/>
    <dgm:cxn modelId="{0B4F2C1C-C37D-43C2-9364-0250E4AF2FAD}" type="presParOf" srcId="{009F7A2F-7F26-48B3-9310-06C5B2468756}" destId="{434FE990-0A16-49E8-8023-2975EFE528FC}" srcOrd="0" destOrd="0" presId="urn:microsoft.com/office/officeart/2005/8/layout/vList3"/>
    <dgm:cxn modelId="{FD3E35AD-2D35-47FD-B61C-6395530F15B5}" type="presParOf" srcId="{009F7A2F-7F26-48B3-9310-06C5B2468756}" destId="{D31B7AE4-E9FC-4455-B6F0-B014332D5D4C}" srcOrd="1" destOrd="0" presId="urn:microsoft.com/office/officeart/2005/8/layout/vList3"/>
    <dgm:cxn modelId="{BBFF6FF2-28BC-41E8-B41C-E422617B2ED7}" type="presParOf" srcId="{9C01D6A7-CE00-4418-A9F4-1AC8CBCE954A}" destId="{18ED2C8D-8DBE-45B0-B0B3-BC92477E173B}" srcOrd="5" destOrd="0" presId="urn:microsoft.com/office/officeart/2005/8/layout/vList3"/>
    <dgm:cxn modelId="{DC7C8841-9334-4604-97FE-B1DF29FBA3EF}" type="presParOf" srcId="{9C01D6A7-CE00-4418-A9F4-1AC8CBCE954A}" destId="{79F2C7C9-E06B-4DFA-811F-6E72BE5B5AA6}" srcOrd="6" destOrd="0" presId="urn:microsoft.com/office/officeart/2005/8/layout/vList3"/>
    <dgm:cxn modelId="{159F97F6-106E-436D-A76A-895DACF1A2E3}" type="presParOf" srcId="{79F2C7C9-E06B-4DFA-811F-6E72BE5B5AA6}" destId="{74E1564D-B27A-4F63-ACC3-A9DD349C5611}" srcOrd="0" destOrd="0" presId="urn:microsoft.com/office/officeart/2005/8/layout/vList3"/>
    <dgm:cxn modelId="{4CD7AF89-5628-46ED-AAE0-E6EBD7391DDB}" type="presParOf" srcId="{79F2C7C9-E06B-4DFA-811F-6E72BE5B5AA6}" destId="{017DDB07-4881-4A41-97BD-FAD060F86CA5}" srcOrd="1" destOrd="0" presId="urn:microsoft.com/office/officeart/2005/8/layout/vList3"/>
    <dgm:cxn modelId="{C335A71F-8E26-4A5D-AD26-861A8063D7C0}" type="presParOf" srcId="{9C01D6A7-CE00-4418-A9F4-1AC8CBCE954A}" destId="{D6A1E102-997F-4E34-B2A6-0B3F312CB543}" srcOrd="7" destOrd="0" presId="urn:microsoft.com/office/officeart/2005/8/layout/vList3"/>
    <dgm:cxn modelId="{EC690ED8-FF4E-4C6C-A813-FE61BF5FC6A4}" type="presParOf" srcId="{9C01D6A7-CE00-4418-A9F4-1AC8CBCE954A}" destId="{0948F653-E20E-4D27-8405-E9875D20C59B}" srcOrd="8" destOrd="0" presId="urn:microsoft.com/office/officeart/2005/8/layout/vList3"/>
    <dgm:cxn modelId="{5E6CFA34-6CD6-47A4-836B-23C1739AB629}" type="presParOf" srcId="{0948F653-E20E-4D27-8405-E9875D20C59B}" destId="{22D97BAC-A44E-47A9-BCF0-97A55BE82B99}" srcOrd="0" destOrd="0" presId="urn:microsoft.com/office/officeart/2005/8/layout/vList3"/>
    <dgm:cxn modelId="{3848221E-834B-4DF6-A38E-DA6EAD2E69E9}" type="presParOf" srcId="{0948F653-E20E-4D27-8405-E9875D20C59B}" destId="{06C4A962-9604-48B8-A1FE-9CA4A4C959AB}" srcOrd="1" destOrd="0" presId="urn:microsoft.com/office/officeart/2005/8/layout/vList3"/>
    <dgm:cxn modelId="{4DA42174-B985-4E6D-9910-080069CD09A4}" type="presParOf" srcId="{9C01D6A7-CE00-4418-A9F4-1AC8CBCE954A}" destId="{FD3D4964-07C7-468A-B807-02EE0F77582C}" srcOrd="9" destOrd="0" presId="urn:microsoft.com/office/officeart/2005/8/layout/vList3"/>
    <dgm:cxn modelId="{55EB62DB-1154-4515-B814-7E7546A5EDB7}" type="presParOf" srcId="{9C01D6A7-CE00-4418-A9F4-1AC8CBCE954A}" destId="{A1DCFF97-63F1-4033-8FAE-7B582038788B}" srcOrd="10" destOrd="0" presId="urn:microsoft.com/office/officeart/2005/8/layout/vList3"/>
    <dgm:cxn modelId="{A89027A7-EC8A-4461-B427-BA837DAD3204}" type="presParOf" srcId="{A1DCFF97-63F1-4033-8FAE-7B582038788B}" destId="{FD04EB34-E904-4DCA-8511-C2EC1E5DFBF6}" srcOrd="0" destOrd="0" presId="urn:microsoft.com/office/officeart/2005/8/layout/vList3"/>
    <dgm:cxn modelId="{282CD95B-7628-4A46-B1D7-A6AC85055299}" type="presParOf" srcId="{A1DCFF97-63F1-4033-8FAE-7B582038788B}" destId="{752985B6-E599-42C4-9B16-C3F7B2ACACBD}" srcOrd="1" destOrd="0" presId="urn:microsoft.com/office/officeart/2005/8/layout/vList3"/>
    <dgm:cxn modelId="{8FE55477-AB6A-4767-8A18-220B695744E1}" type="presParOf" srcId="{9C01D6A7-CE00-4418-A9F4-1AC8CBCE954A}" destId="{750B53C2-ED1A-4476-9FEE-386248B8EB4E}" srcOrd="11" destOrd="0" presId="urn:microsoft.com/office/officeart/2005/8/layout/vList3"/>
    <dgm:cxn modelId="{39AE3596-4862-406B-B75F-A890F35FE5E4}" type="presParOf" srcId="{9C01D6A7-CE00-4418-A9F4-1AC8CBCE954A}" destId="{30F918F4-B8C2-405D-9106-A0422C70C0F9}" srcOrd="12" destOrd="0" presId="urn:microsoft.com/office/officeart/2005/8/layout/vList3"/>
    <dgm:cxn modelId="{9DCC0B86-9D23-4CA3-BDA2-82A27D57C11D}" type="presParOf" srcId="{30F918F4-B8C2-405D-9106-A0422C70C0F9}" destId="{D18CED95-280D-425F-85BB-7547FCD52856}" srcOrd="0" destOrd="0" presId="urn:microsoft.com/office/officeart/2005/8/layout/vList3"/>
    <dgm:cxn modelId="{54146E85-2515-4B7E-947D-42F7D6233FE8}" type="presParOf" srcId="{30F918F4-B8C2-405D-9106-A0422C70C0F9}" destId="{145BBB3C-972C-4764-AEA2-EE62DB2ABD37}" srcOrd="1" destOrd="0" presId="urn:microsoft.com/office/officeart/2005/8/layout/vList3"/>
    <dgm:cxn modelId="{EA524CD3-B0B5-45BB-B3F1-E7CFE6C0359D}" type="presParOf" srcId="{9C01D6A7-CE00-4418-A9F4-1AC8CBCE954A}" destId="{5BA53C46-ACAC-449B-A1E6-7C4E777B01DC}" srcOrd="13" destOrd="0" presId="urn:microsoft.com/office/officeart/2005/8/layout/vList3"/>
    <dgm:cxn modelId="{A0B96BE2-E282-44A9-B342-1FBB4FE84FDD}" type="presParOf" srcId="{9C01D6A7-CE00-4418-A9F4-1AC8CBCE954A}" destId="{1FB72EA8-4486-4BD3-B44D-E1188C114C24}" srcOrd="14" destOrd="0" presId="urn:microsoft.com/office/officeart/2005/8/layout/vList3"/>
    <dgm:cxn modelId="{16104BCC-A973-4317-A98B-BCB878D7F15A}" type="presParOf" srcId="{1FB72EA8-4486-4BD3-B44D-E1188C114C24}" destId="{0B075EEF-050D-4A5F-83D7-7A592D420732}" srcOrd="0" destOrd="0" presId="urn:microsoft.com/office/officeart/2005/8/layout/vList3"/>
    <dgm:cxn modelId="{1447A94D-3505-4766-9353-B25A675EED45}"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Small, flexible ring </a:t>
          </a:r>
          <a:r>
            <a:rPr lang="en-US" sz="1700" dirty="0" smtClean="0">
              <a:solidFill>
                <a:schemeClr val="tx1"/>
              </a:solidFill>
            </a:rPr>
            <a:t>self-inserted </a:t>
          </a:r>
          <a:r>
            <a:rPr lang="en-US" sz="1700" dirty="0" smtClean="0">
              <a:solidFill>
                <a:schemeClr val="tx1"/>
              </a:solidFill>
            </a:rPr>
            <a:t>into the vagina that contains hormones. </a:t>
          </a:r>
          <a:endParaRPr lang="en-US" sz="1700" dirty="0">
            <a:solidFill>
              <a:schemeClr val="tx1"/>
            </a:solidFill>
          </a:endParaRPr>
        </a:p>
      </dgm:t>
    </dgm:pt>
    <dgm:pt modelId="{18D9B7A6-8DBC-4348-9035-62FAEF53B4C8}" type="parTrans" cxnId="{7847E1EE-BD58-4A1B-8D4D-C8306AF4BA7E}">
      <dgm:prSet/>
      <dgm:spPr/>
      <dgm:t>
        <a:bodyPr/>
        <a:lstStyle/>
        <a:p>
          <a:pPr algn="l"/>
          <a:endParaRPr lang="en-US" sz="1700"/>
        </a:p>
      </dgm:t>
    </dgm:pt>
    <dgm:pt modelId="{606EC353-A538-4108-9596-D061FB6C2EF8}" type="sibTrans" cxnId="{7847E1EE-BD58-4A1B-8D4D-C8306AF4BA7E}">
      <dgm:prSet/>
      <dgm:spPr/>
      <dgm:t>
        <a:bodyPr/>
        <a:lstStyle/>
        <a:p>
          <a:pPr algn="l"/>
          <a:endParaRPr lang="en-US" sz="1700"/>
        </a:p>
      </dgm:t>
    </dgm:pt>
    <dgm:pt modelId="{AF20EFFE-445C-428F-B449-D7B41EC1299B}">
      <dgm:prSet phldrT="[Text]" custT="1"/>
      <dgm:spPr>
        <a:noFill/>
        <a:ln>
          <a:noFill/>
        </a:ln>
      </dgm:spPr>
      <dgm:t>
        <a:bodyPr/>
        <a:lstStyle/>
        <a:p>
          <a:pPr algn="l"/>
          <a:r>
            <a:rPr lang="en-US" sz="1700" dirty="0" smtClean="0">
              <a:solidFill>
                <a:schemeClr val="tx1"/>
              </a:solidFill>
            </a:rPr>
            <a:t>Hormones are absorbed directly through the cervix to prevent ovulation and thicken cervical mucus. </a:t>
          </a:r>
          <a:endParaRPr lang="en-US" sz="1700" dirty="0">
            <a:solidFill>
              <a:schemeClr val="tx1"/>
            </a:solidFill>
          </a:endParaRPr>
        </a:p>
      </dgm:t>
    </dgm:pt>
    <dgm:pt modelId="{63E1ED83-0BEA-4614-AA34-B585E99C6F9A}" type="parTrans" cxnId="{AA2FB612-CCAE-470D-9FB9-A6496FA6DB76}">
      <dgm:prSet/>
      <dgm:spPr/>
      <dgm:t>
        <a:bodyPr/>
        <a:lstStyle/>
        <a:p>
          <a:pPr algn="l"/>
          <a:endParaRPr lang="en-US" sz="1700"/>
        </a:p>
      </dgm:t>
    </dgm:pt>
    <dgm:pt modelId="{0F30969C-181D-4622-916C-B9E17A26392F}" type="sibTrans" cxnId="{AA2FB612-CCAE-470D-9FB9-A6496FA6DB76}">
      <dgm:prSet/>
      <dgm:spPr/>
      <dgm:t>
        <a:bodyPr/>
        <a:lstStyle/>
        <a:p>
          <a:pPr algn="l"/>
          <a:endParaRPr lang="en-US" sz="1700"/>
        </a:p>
      </dgm:t>
    </dgm:pt>
    <dgm:pt modelId="{6F49AEF6-D0CC-42E2-BC07-E100150F6C23}">
      <dgm:prSet phldrT="[Text]" custT="1"/>
      <dgm:spPr>
        <a:noFill/>
        <a:ln>
          <a:noFill/>
        </a:ln>
      </dgm:spPr>
      <dgm:t>
        <a:bodyPr/>
        <a:lstStyle/>
        <a:p>
          <a:pPr algn="l"/>
          <a:r>
            <a:rPr lang="en-US" sz="1700" dirty="0" smtClean="0">
              <a:solidFill>
                <a:schemeClr val="tx1"/>
              </a:solidFill>
            </a:rPr>
            <a:t>Inserted and worn for 3 weeks and removed on the fourth week for someone’s period. Can also be worn continuously for up to 5 weeks before a new ring must be inserted. </a:t>
          </a:r>
          <a:endParaRPr lang="en-US" sz="1700" dirty="0">
            <a:solidFill>
              <a:schemeClr val="tx1"/>
            </a:solidFill>
          </a:endParaRPr>
        </a:p>
      </dgm:t>
    </dgm:pt>
    <dgm:pt modelId="{ED655FDB-4A9F-415E-86C6-290521E41671}" type="parTrans" cxnId="{99AA1655-30C1-487E-9F91-AA5E2485F74A}">
      <dgm:prSet/>
      <dgm:spPr/>
      <dgm:t>
        <a:bodyPr/>
        <a:lstStyle/>
        <a:p>
          <a:pPr algn="l"/>
          <a:endParaRPr lang="en-US" sz="1700"/>
        </a:p>
      </dgm:t>
    </dgm:pt>
    <dgm:pt modelId="{5C976C1D-E752-44E7-B9FC-9546D22C85B7}" type="sibTrans" cxnId="{99AA1655-30C1-487E-9F91-AA5E2485F74A}">
      <dgm:prSet/>
      <dgm:spPr/>
      <dgm:t>
        <a:bodyPr/>
        <a:lstStyle/>
        <a:p>
          <a:pPr algn="l"/>
          <a:endParaRPr lang="en-US" sz="1700"/>
        </a:p>
      </dgm:t>
    </dgm:pt>
    <dgm:pt modelId="{8241F69E-7835-465C-B024-373C8583FE12}">
      <dgm:prSet custT="1"/>
      <dgm:spPr>
        <a:noFill/>
        <a:ln>
          <a:noFill/>
        </a:ln>
      </dgm:spPr>
      <dgm:t>
        <a:bodyPr/>
        <a:lstStyle/>
        <a:p>
          <a:pPr algn="l"/>
          <a:r>
            <a:rPr lang="en-US" sz="1700" b="1" dirty="0" smtClean="0">
              <a:solidFill>
                <a:schemeClr val="bg1"/>
              </a:solidFill>
            </a:rPr>
            <a:t>Perfect</a:t>
          </a:r>
          <a:r>
            <a:rPr lang="en-US" sz="1700" dirty="0" smtClean="0"/>
            <a:t> </a:t>
          </a:r>
          <a:r>
            <a:rPr lang="en-US" sz="1700" dirty="0" smtClean="0">
              <a:solidFill>
                <a:schemeClr val="tx1"/>
              </a:solidFill>
            </a:rPr>
            <a:t>use: 99% </a:t>
          </a:r>
          <a:r>
            <a:rPr lang="en-US" sz="1700" b="1" dirty="0" smtClean="0">
              <a:solidFill>
                <a:schemeClr val="bg1"/>
              </a:solidFill>
            </a:rPr>
            <a:t>Typical</a:t>
          </a:r>
          <a:r>
            <a:rPr lang="en-US" sz="1700" dirty="0" smtClean="0"/>
            <a:t> </a:t>
          </a:r>
          <a:r>
            <a:rPr lang="en-US" sz="1700" dirty="0" smtClean="0">
              <a:solidFill>
                <a:schemeClr val="tx1"/>
              </a:solidFill>
            </a:rPr>
            <a:t>use: 91% </a:t>
          </a:r>
          <a:endParaRPr lang="en-US" sz="1700" dirty="0">
            <a:solidFill>
              <a:schemeClr val="tx1"/>
            </a:solidFill>
          </a:endParaRPr>
        </a:p>
      </dgm:t>
    </dgm:pt>
    <dgm:pt modelId="{6DFF90B2-892B-48A3-8FB6-5FEC5A887A39}" type="parTrans" cxnId="{54949856-8F9B-4E9F-BD31-28FC259B83CA}">
      <dgm:prSet/>
      <dgm:spPr/>
      <dgm:t>
        <a:bodyPr/>
        <a:lstStyle/>
        <a:p>
          <a:pPr algn="l"/>
          <a:endParaRPr lang="en-US" sz="1700"/>
        </a:p>
      </dgm:t>
    </dgm:pt>
    <dgm:pt modelId="{6AE16D9E-4076-4890-9544-0E6B8762AE88}" type="sibTrans" cxnId="{54949856-8F9B-4E9F-BD31-28FC259B83CA}">
      <dgm:prSet/>
      <dgm:spPr/>
      <dgm:t>
        <a:bodyPr/>
        <a:lstStyle/>
        <a:p>
          <a:pPr algn="l"/>
          <a:endParaRPr lang="en-US" sz="1700"/>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pPr algn="l"/>
          <a:endParaRPr lang="en-US" sz="1700"/>
        </a:p>
      </dgm:t>
    </dgm:pt>
    <dgm:pt modelId="{01D6F05E-EDDC-4AF4-817B-1009624F16F7}" type="sibTrans" cxnId="{12E28BC5-034E-4A57-9FA7-414A20387E48}">
      <dgm:prSet/>
      <dgm:spPr/>
      <dgm:t>
        <a:bodyPr/>
        <a:lstStyle/>
        <a:p>
          <a:pPr algn="l"/>
          <a:endParaRPr lang="en-US" sz="1700"/>
        </a:p>
      </dgm:t>
    </dgm:pt>
    <dgm:pt modelId="{DFD77F95-D415-4DD3-A816-830D03E70A4F}">
      <dgm:prSet custT="1"/>
      <dgm:spPr>
        <a:noFill/>
        <a:ln>
          <a:noFill/>
        </a:ln>
      </dgm:spPr>
      <dgm:t>
        <a:bodyPr/>
        <a:lstStyle/>
        <a:p>
          <a:pPr algn="l"/>
          <a:r>
            <a:rPr lang="en-US" sz="1700" dirty="0" smtClean="0">
              <a:solidFill>
                <a:schemeClr val="tx1"/>
              </a:solidFill>
            </a:rPr>
            <a:t>A medical provider visit and prescription are necessary to obtain this method. </a:t>
          </a:r>
          <a:endParaRPr lang="en-US" sz="1700" dirty="0">
            <a:solidFill>
              <a:schemeClr val="tx1"/>
            </a:solidFill>
          </a:endParaRPr>
        </a:p>
      </dgm:t>
    </dgm:pt>
    <dgm:pt modelId="{BBAAB952-9D81-442A-BCEA-09423CFED675}" type="parTrans" cxnId="{E35F50D7-050D-4F24-886A-BE1E7488D323}">
      <dgm:prSet/>
      <dgm:spPr/>
      <dgm:t>
        <a:bodyPr/>
        <a:lstStyle/>
        <a:p>
          <a:pPr algn="l"/>
          <a:endParaRPr lang="en-US" sz="1700"/>
        </a:p>
      </dgm:t>
    </dgm:pt>
    <dgm:pt modelId="{72F0C2EB-F358-475D-B00A-D992FF54C5A3}" type="sibTrans" cxnId="{E35F50D7-050D-4F24-886A-BE1E7488D323}">
      <dgm:prSet/>
      <dgm:spPr/>
      <dgm:t>
        <a:bodyPr/>
        <a:lstStyle/>
        <a:p>
          <a:pPr algn="l"/>
          <a:endParaRPr lang="en-US" sz="1700"/>
        </a:p>
      </dgm:t>
    </dgm:pt>
    <dgm:pt modelId="{5FACC5EB-C675-4416-B6E6-DE4F69BC96FB}">
      <dgm:prSet custT="1"/>
      <dgm:spPr>
        <a:noFill/>
        <a:ln>
          <a:noFill/>
        </a:ln>
      </dgm:spPr>
      <dgm:t>
        <a:bodyPr/>
        <a:lstStyle/>
        <a:p>
          <a:pPr algn="l"/>
          <a:r>
            <a:rPr lang="en-US" sz="1700" dirty="0" smtClean="0">
              <a:solidFill>
                <a:schemeClr val="tx1"/>
              </a:solidFill>
            </a:rPr>
            <a:t>Must be stored in fridge, possible spotting, breast tenderness, or nausea (first 2-3 mo.); possible increased vaginal discharge, irritation, or infection long term.</a:t>
          </a:r>
          <a:endParaRPr lang="en-US" sz="1700" dirty="0">
            <a:solidFill>
              <a:schemeClr val="tx1"/>
            </a:solidFill>
          </a:endParaRPr>
        </a:p>
      </dgm:t>
    </dgm:pt>
    <dgm:pt modelId="{CBB72172-A3E5-4764-8C23-9DB84D97B097}" type="parTrans" cxnId="{13669A83-3A46-4EED-BE29-625D60CC5278}">
      <dgm:prSet/>
      <dgm:spPr/>
      <dgm:t>
        <a:bodyPr/>
        <a:lstStyle/>
        <a:p>
          <a:pPr algn="l"/>
          <a:endParaRPr lang="en-US" sz="1700"/>
        </a:p>
      </dgm:t>
    </dgm:pt>
    <dgm:pt modelId="{1529AE2B-E1DA-4138-BC1E-EAAB741B98D3}" type="sibTrans" cxnId="{13669A83-3A46-4EED-BE29-625D60CC5278}">
      <dgm:prSet/>
      <dgm:spPr/>
      <dgm:t>
        <a:bodyPr/>
        <a:lstStyle/>
        <a:p>
          <a:pPr algn="l"/>
          <a:endParaRPr lang="en-US" sz="1700"/>
        </a:p>
      </dgm:t>
    </dgm:pt>
    <dgm:pt modelId="{F78AD5CA-660E-4789-B6A4-E8A78A769125}">
      <dgm:prSet custT="1"/>
      <dgm:spPr>
        <a:noFill/>
        <a:ln>
          <a:noFill/>
        </a:ln>
      </dgm:spPr>
      <dgm:t>
        <a:bodyPr/>
        <a:lstStyle/>
        <a:p>
          <a:pPr algn="l"/>
          <a:r>
            <a:rPr lang="en-US" sz="1700" dirty="0" smtClean="0">
              <a:solidFill>
                <a:schemeClr val="tx1"/>
              </a:solidFill>
            </a:rPr>
            <a:t>Easy to use, relatively little effort,  may clear up acne, can reduce menstrual cramps, lower dose of hormones than other hormonal methods.</a:t>
          </a:r>
          <a:endParaRPr lang="en-US" sz="1700" dirty="0">
            <a:solidFill>
              <a:schemeClr val="tx1"/>
            </a:solidFill>
          </a:endParaRPr>
        </a:p>
      </dgm:t>
    </dgm:pt>
    <dgm:pt modelId="{FE06207F-F3A9-45D7-9425-816E26A866B0}" type="parTrans" cxnId="{A2884784-7B8A-4C44-B1BF-25F785A0105B}">
      <dgm:prSet/>
      <dgm:spPr/>
      <dgm:t>
        <a:bodyPr/>
        <a:lstStyle/>
        <a:p>
          <a:pPr algn="l"/>
          <a:endParaRPr lang="en-US" sz="1700"/>
        </a:p>
      </dgm:t>
    </dgm:pt>
    <dgm:pt modelId="{06048A2F-0531-44DF-82F2-5D56AE995B55}" type="sibTrans" cxnId="{A2884784-7B8A-4C44-B1BF-25F785A0105B}">
      <dgm:prSet/>
      <dgm:spPr/>
      <dgm:t>
        <a:bodyPr/>
        <a:lstStyle/>
        <a:p>
          <a:pPr algn="l"/>
          <a:endParaRPr lang="en-US" sz="1700"/>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933" custLinFactNeighborX="6477">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18329" custLinFactNeighborX="10175">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21287" custLinFactNeighborX="11654">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22766" custLinFactNeighborX="12394">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ScaleX="123577" custLinFactNeighborX="12799">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4245" custLinFactNeighborX="13558">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18329" custLinFactNeighborX="10175">
        <dgm:presLayoutVars>
          <dgm:bulletEnabled val="1"/>
        </dgm:presLayoutVars>
      </dgm:prSet>
      <dgm:spPr/>
      <dgm:t>
        <a:bodyPr/>
        <a:lstStyle/>
        <a:p>
          <a:endParaRPr lang="en-US"/>
        </a:p>
      </dgm:t>
    </dgm:pt>
  </dgm:ptLst>
  <dgm:cxnLst>
    <dgm:cxn modelId="{BA3DC201-7369-4713-B51F-D4233B1ABA88}" type="presOf" srcId="{5FACC5EB-C675-4416-B6E6-DE4F69BC96FB}" destId="{145BBB3C-972C-4764-AEA2-EE62DB2ABD37}" srcOrd="0" destOrd="0" presId="urn:microsoft.com/office/officeart/2005/8/layout/vList3"/>
    <dgm:cxn modelId="{6288EE07-77AE-491E-B249-92CBEC20515D}" type="presOf" srcId="{F78AD5CA-660E-4789-B6A4-E8A78A769125}" destId="{75D42CC0-1B4A-429A-AF88-11B50F35973A}" srcOrd="0" destOrd="0" presId="urn:microsoft.com/office/officeart/2005/8/layout/vList3"/>
    <dgm:cxn modelId="{48004024-87A5-40AB-9C75-AC32081E80BC}" type="presOf" srcId="{DFD77F95-D415-4DD3-A816-830D03E70A4F}" destId="{752985B6-E599-42C4-9B16-C3F7B2ACACBD}" srcOrd="0" destOrd="0" presId="urn:microsoft.com/office/officeart/2005/8/layout/vList3"/>
    <dgm:cxn modelId="{C15C1BE4-F844-49F4-8EF0-C1C928CFE280}" type="presOf" srcId="{AF20EFFE-445C-428F-B449-D7B41EC1299B}" destId="{42DFDC70-F08F-43E8-9CA1-10A93B7CC4DE}"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12E28BC5-034E-4A57-9FA7-414A20387E48}" srcId="{886F449F-217B-4A3F-9062-072FB3A23066}" destId="{B6DED415-E5FD-4895-A113-3714F28A4649}" srcOrd="4" destOrd="0" parTransId="{EC44CD54-3A22-4AF9-8C4E-CB3545888578}" sibTransId="{01D6F05E-EDDC-4AF4-817B-1009624F16F7}"/>
    <dgm:cxn modelId="{AA2FB612-CCAE-470D-9FB9-A6496FA6DB76}" srcId="{886F449F-217B-4A3F-9062-072FB3A23066}" destId="{AF20EFFE-445C-428F-B449-D7B41EC1299B}" srcOrd="1" destOrd="0" parTransId="{63E1ED83-0BEA-4614-AA34-B585E99C6F9A}" sibTransId="{0F30969C-181D-4622-916C-B9E17A26392F}"/>
    <dgm:cxn modelId="{26F57A9E-E151-42C9-8E70-D2B24127997B}" type="presOf" srcId="{6F49AEF6-D0CC-42E2-BC07-E100150F6C23}" destId="{D31B7AE4-E9FC-4455-B6F0-B014332D5D4C}"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99AA1655-30C1-487E-9F91-AA5E2485F74A}" srcId="{886F449F-217B-4A3F-9062-072FB3A23066}" destId="{6F49AEF6-D0CC-42E2-BC07-E100150F6C23}" srcOrd="2" destOrd="0" parTransId="{ED655FDB-4A9F-415E-86C6-290521E41671}" sibTransId="{5C976C1D-E752-44E7-B9FC-9546D22C85B7}"/>
    <dgm:cxn modelId="{32E8627E-ED00-4F3F-906E-C1DDB1F558B1}" type="presOf" srcId="{2D9DA8D7-B736-4343-A41B-74E2786FBE17}" destId="{ACBB44CB-A93E-4EA4-ACD9-F4B0DC6D907D}" srcOrd="0" destOrd="0" presId="urn:microsoft.com/office/officeart/2005/8/layout/vList3"/>
    <dgm:cxn modelId="{089C67A1-F58F-48F1-B435-4A49BE2E4AF2}" type="presOf" srcId="{886F449F-217B-4A3F-9062-072FB3A23066}" destId="{9C01D6A7-CE00-4418-A9F4-1AC8CBCE954A}" srcOrd="0" destOrd="0" presId="urn:microsoft.com/office/officeart/2005/8/layout/vList3"/>
    <dgm:cxn modelId="{442BFC86-9635-4913-B2B9-B72C23D4F558}" type="presOf" srcId="{8241F69E-7835-465C-B024-373C8583FE12}" destId="{017DDB07-4881-4A41-97BD-FAD060F86CA5}" srcOrd="0" destOrd="0" presId="urn:microsoft.com/office/officeart/2005/8/layout/vList3"/>
    <dgm:cxn modelId="{EC14CA8B-0EB8-4CE8-A683-0B22771D131D}" type="presOf" srcId="{B6DED415-E5FD-4895-A113-3714F28A4649}" destId="{06C4A962-9604-48B8-A1FE-9CA4A4C959AB}"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A2884784-7B8A-4C44-B1BF-25F785A0105B}" srcId="{886F449F-217B-4A3F-9062-072FB3A23066}" destId="{F78AD5CA-660E-4789-B6A4-E8A78A769125}" srcOrd="7" destOrd="0" parTransId="{FE06207F-F3A9-45D7-9425-816E26A866B0}" sibTransId="{06048A2F-0531-44DF-82F2-5D56AE995B55}"/>
    <dgm:cxn modelId="{13669A83-3A46-4EED-BE29-625D60CC5278}" srcId="{886F449F-217B-4A3F-9062-072FB3A23066}" destId="{5FACC5EB-C675-4416-B6E6-DE4F69BC96FB}" srcOrd="6" destOrd="0" parTransId="{CBB72172-A3E5-4764-8C23-9DB84D97B097}" sibTransId="{1529AE2B-E1DA-4138-BC1E-EAAB741B98D3}"/>
    <dgm:cxn modelId="{405D04F1-87FF-4FD7-A94D-C4F89E10B400}" type="presParOf" srcId="{9C01D6A7-CE00-4418-A9F4-1AC8CBCE954A}" destId="{D1E93AFD-354F-44ED-B977-29E872B54D0A}" srcOrd="0" destOrd="0" presId="urn:microsoft.com/office/officeart/2005/8/layout/vList3"/>
    <dgm:cxn modelId="{F0D96E6D-5E96-4873-A799-89562824AAF2}" type="presParOf" srcId="{D1E93AFD-354F-44ED-B977-29E872B54D0A}" destId="{CB2EE65F-0024-47BE-9AB1-851C13B87868}" srcOrd="0" destOrd="0" presId="urn:microsoft.com/office/officeart/2005/8/layout/vList3"/>
    <dgm:cxn modelId="{628AB48A-19FF-45BC-8E59-D9ABF7380B49}" type="presParOf" srcId="{D1E93AFD-354F-44ED-B977-29E872B54D0A}" destId="{ACBB44CB-A93E-4EA4-ACD9-F4B0DC6D907D}" srcOrd="1" destOrd="0" presId="urn:microsoft.com/office/officeart/2005/8/layout/vList3"/>
    <dgm:cxn modelId="{AC9E11B7-A9CF-4B77-AA6A-FBDEAB97F7FC}" type="presParOf" srcId="{9C01D6A7-CE00-4418-A9F4-1AC8CBCE954A}" destId="{5ACC7942-1DF6-450A-BBA6-FD8EA461F808}" srcOrd="1" destOrd="0" presId="urn:microsoft.com/office/officeart/2005/8/layout/vList3"/>
    <dgm:cxn modelId="{5D722A98-CE2F-442D-8314-BD1DFCFD1459}" type="presParOf" srcId="{9C01D6A7-CE00-4418-A9F4-1AC8CBCE954A}" destId="{9A191988-3FCD-4DE2-B09C-621FDF63E728}" srcOrd="2" destOrd="0" presId="urn:microsoft.com/office/officeart/2005/8/layout/vList3"/>
    <dgm:cxn modelId="{1E6CCCAE-0CD0-4BA3-B8CD-55D4BBD7D63B}" type="presParOf" srcId="{9A191988-3FCD-4DE2-B09C-621FDF63E728}" destId="{25AB33B1-1614-4F8C-9037-B9CB1A2949F4}" srcOrd="0" destOrd="0" presId="urn:microsoft.com/office/officeart/2005/8/layout/vList3"/>
    <dgm:cxn modelId="{6D6AB147-6ADB-4E44-A922-A8E77A20F683}" type="presParOf" srcId="{9A191988-3FCD-4DE2-B09C-621FDF63E728}" destId="{42DFDC70-F08F-43E8-9CA1-10A93B7CC4DE}" srcOrd="1" destOrd="0" presId="urn:microsoft.com/office/officeart/2005/8/layout/vList3"/>
    <dgm:cxn modelId="{6AA89BB8-6BFB-4A3A-8D36-83F24E7F1C38}" type="presParOf" srcId="{9C01D6A7-CE00-4418-A9F4-1AC8CBCE954A}" destId="{46DC89DE-2963-4116-9F84-E75EEA99A433}" srcOrd="3" destOrd="0" presId="urn:microsoft.com/office/officeart/2005/8/layout/vList3"/>
    <dgm:cxn modelId="{FBF840F9-69D7-4EE9-8B6A-1B0AB477DDCA}" type="presParOf" srcId="{9C01D6A7-CE00-4418-A9F4-1AC8CBCE954A}" destId="{009F7A2F-7F26-48B3-9310-06C5B2468756}" srcOrd="4" destOrd="0" presId="urn:microsoft.com/office/officeart/2005/8/layout/vList3"/>
    <dgm:cxn modelId="{50F303AC-C9B9-4554-B5AB-D24B226913CE}" type="presParOf" srcId="{009F7A2F-7F26-48B3-9310-06C5B2468756}" destId="{434FE990-0A16-49E8-8023-2975EFE528FC}" srcOrd="0" destOrd="0" presId="urn:microsoft.com/office/officeart/2005/8/layout/vList3"/>
    <dgm:cxn modelId="{B8B1626B-83D8-47D3-BEA1-90846293E7CF}" type="presParOf" srcId="{009F7A2F-7F26-48B3-9310-06C5B2468756}" destId="{D31B7AE4-E9FC-4455-B6F0-B014332D5D4C}" srcOrd="1" destOrd="0" presId="urn:microsoft.com/office/officeart/2005/8/layout/vList3"/>
    <dgm:cxn modelId="{C2AFCE02-21FC-4EB4-8976-05C4E9C41D08}" type="presParOf" srcId="{9C01D6A7-CE00-4418-A9F4-1AC8CBCE954A}" destId="{18ED2C8D-8DBE-45B0-B0B3-BC92477E173B}" srcOrd="5" destOrd="0" presId="urn:microsoft.com/office/officeart/2005/8/layout/vList3"/>
    <dgm:cxn modelId="{6CFCDFDF-F65C-47C1-9DEE-7F835AD0B9FF}" type="presParOf" srcId="{9C01D6A7-CE00-4418-A9F4-1AC8CBCE954A}" destId="{79F2C7C9-E06B-4DFA-811F-6E72BE5B5AA6}" srcOrd="6" destOrd="0" presId="urn:microsoft.com/office/officeart/2005/8/layout/vList3"/>
    <dgm:cxn modelId="{66E60C9F-4C8E-44DA-9A46-1B3EF40A8630}" type="presParOf" srcId="{79F2C7C9-E06B-4DFA-811F-6E72BE5B5AA6}" destId="{74E1564D-B27A-4F63-ACC3-A9DD349C5611}" srcOrd="0" destOrd="0" presId="urn:microsoft.com/office/officeart/2005/8/layout/vList3"/>
    <dgm:cxn modelId="{145BD645-B852-4A8D-8CFC-6ADF44553D61}" type="presParOf" srcId="{79F2C7C9-E06B-4DFA-811F-6E72BE5B5AA6}" destId="{017DDB07-4881-4A41-97BD-FAD060F86CA5}" srcOrd="1" destOrd="0" presId="urn:microsoft.com/office/officeart/2005/8/layout/vList3"/>
    <dgm:cxn modelId="{7F07D31B-A672-4072-B08D-2EFB04DC61AA}" type="presParOf" srcId="{9C01D6A7-CE00-4418-A9F4-1AC8CBCE954A}" destId="{D6A1E102-997F-4E34-B2A6-0B3F312CB543}" srcOrd="7" destOrd="0" presId="urn:microsoft.com/office/officeart/2005/8/layout/vList3"/>
    <dgm:cxn modelId="{0EEDCF22-A586-4479-992B-AD328C33C86F}" type="presParOf" srcId="{9C01D6A7-CE00-4418-A9F4-1AC8CBCE954A}" destId="{0948F653-E20E-4D27-8405-E9875D20C59B}" srcOrd="8" destOrd="0" presId="urn:microsoft.com/office/officeart/2005/8/layout/vList3"/>
    <dgm:cxn modelId="{6DD509DE-3305-4934-9695-7D470732AABB}" type="presParOf" srcId="{0948F653-E20E-4D27-8405-E9875D20C59B}" destId="{22D97BAC-A44E-47A9-BCF0-97A55BE82B99}" srcOrd="0" destOrd="0" presId="urn:microsoft.com/office/officeart/2005/8/layout/vList3"/>
    <dgm:cxn modelId="{7989F981-40E9-43B0-BDD7-6D73F6BC772C}" type="presParOf" srcId="{0948F653-E20E-4D27-8405-E9875D20C59B}" destId="{06C4A962-9604-48B8-A1FE-9CA4A4C959AB}" srcOrd="1" destOrd="0" presId="urn:microsoft.com/office/officeart/2005/8/layout/vList3"/>
    <dgm:cxn modelId="{16262023-2EC0-4ED9-9666-A98EC91C74B9}" type="presParOf" srcId="{9C01D6A7-CE00-4418-A9F4-1AC8CBCE954A}" destId="{FD3D4964-07C7-468A-B807-02EE0F77582C}" srcOrd="9" destOrd="0" presId="urn:microsoft.com/office/officeart/2005/8/layout/vList3"/>
    <dgm:cxn modelId="{C90CF4C8-BB06-4E4B-9E37-135C81564824}" type="presParOf" srcId="{9C01D6A7-CE00-4418-A9F4-1AC8CBCE954A}" destId="{A1DCFF97-63F1-4033-8FAE-7B582038788B}" srcOrd="10" destOrd="0" presId="urn:microsoft.com/office/officeart/2005/8/layout/vList3"/>
    <dgm:cxn modelId="{BA134E01-A675-4416-8D3F-21176E6E1657}" type="presParOf" srcId="{A1DCFF97-63F1-4033-8FAE-7B582038788B}" destId="{FD04EB34-E904-4DCA-8511-C2EC1E5DFBF6}" srcOrd="0" destOrd="0" presId="urn:microsoft.com/office/officeart/2005/8/layout/vList3"/>
    <dgm:cxn modelId="{343747EB-8DA4-4298-BFDB-773CE114B907}" type="presParOf" srcId="{A1DCFF97-63F1-4033-8FAE-7B582038788B}" destId="{752985B6-E599-42C4-9B16-C3F7B2ACACBD}" srcOrd="1" destOrd="0" presId="urn:microsoft.com/office/officeart/2005/8/layout/vList3"/>
    <dgm:cxn modelId="{5ED63E43-4077-42E5-B5B5-3D445F3E5F55}" type="presParOf" srcId="{9C01D6A7-CE00-4418-A9F4-1AC8CBCE954A}" destId="{750B53C2-ED1A-4476-9FEE-386248B8EB4E}" srcOrd="11" destOrd="0" presId="urn:microsoft.com/office/officeart/2005/8/layout/vList3"/>
    <dgm:cxn modelId="{57771616-5859-4AC6-A6B8-96017BED7D7B}" type="presParOf" srcId="{9C01D6A7-CE00-4418-A9F4-1AC8CBCE954A}" destId="{30F918F4-B8C2-405D-9106-A0422C70C0F9}" srcOrd="12" destOrd="0" presId="urn:microsoft.com/office/officeart/2005/8/layout/vList3"/>
    <dgm:cxn modelId="{D95ABC2C-B6CB-4814-AF99-D3642DEF1A52}" type="presParOf" srcId="{30F918F4-B8C2-405D-9106-A0422C70C0F9}" destId="{D18CED95-280D-425F-85BB-7547FCD52856}" srcOrd="0" destOrd="0" presId="urn:microsoft.com/office/officeart/2005/8/layout/vList3"/>
    <dgm:cxn modelId="{EBFA9F56-0D7E-4D86-B0E9-BFD7F264731A}" type="presParOf" srcId="{30F918F4-B8C2-405D-9106-A0422C70C0F9}" destId="{145BBB3C-972C-4764-AEA2-EE62DB2ABD37}" srcOrd="1" destOrd="0" presId="urn:microsoft.com/office/officeart/2005/8/layout/vList3"/>
    <dgm:cxn modelId="{A0EDF03A-1943-4CCA-9DBF-392ED6AD1B4F}" type="presParOf" srcId="{9C01D6A7-CE00-4418-A9F4-1AC8CBCE954A}" destId="{5BA53C46-ACAC-449B-A1E6-7C4E777B01DC}" srcOrd="13" destOrd="0" presId="urn:microsoft.com/office/officeart/2005/8/layout/vList3"/>
    <dgm:cxn modelId="{C8DFE0FE-C96C-43B5-ADBA-09FCF04AD70F}" type="presParOf" srcId="{9C01D6A7-CE00-4418-A9F4-1AC8CBCE954A}" destId="{1FB72EA8-4486-4BD3-B44D-E1188C114C24}" srcOrd="14" destOrd="0" presId="urn:microsoft.com/office/officeart/2005/8/layout/vList3"/>
    <dgm:cxn modelId="{731EDC93-8455-49FF-9AD0-145ACAC5D5A0}" type="presParOf" srcId="{1FB72EA8-4486-4BD3-B44D-E1188C114C24}" destId="{0B075EEF-050D-4A5F-83D7-7A592D420732}" srcOrd="0" destOrd="0" presId="urn:microsoft.com/office/officeart/2005/8/layout/vList3"/>
    <dgm:cxn modelId="{B4858992-A6A9-4518-A726-82E2B041401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6F449F-217B-4A3F-9062-072FB3A2306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D9DA8D7-B736-4343-A41B-74E2786FBE17}">
      <dgm:prSet phldrT="[Text]" custT="1"/>
      <dgm:spPr>
        <a:noFill/>
        <a:ln>
          <a:noFill/>
        </a:ln>
      </dgm:spPr>
      <dgm:t>
        <a:bodyPr/>
        <a:lstStyle/>
        <a:p>
          <a:pPr algn="l"/>
          <a:r>
            <a:rPr lang="en-US" sz="1700" dirty="0" smtClean="0">
              <a:solidFill>
                <a:schemeClr val="tx1"/>
              </a:solidFill>
            </a:rPr>
            <a:t>Small, t-shaped piece of plastic or plastic/copper inserted into the uterus by a doctor.</a:t>
          </a:r>
          <a:endParaRPr lang="en-US" sz="1700" dirty="0">
            <a:solidFill>
              <a:schemeClr val="tx1"/>
            </a:solidFill>
          </a:endParaRPr>
        </a:p>
      </dgm:t>
    </dgm:pt>
    <dgm:pt modelId="{18D9B7A6-8DBC-4348-9035-62FAEF53B4C8}" type="parTrans" cxnId="{7847E1EE-BD58-4A1B-8D4D-C8306AF4BA7E}">
      <dgm:prSet/>
      <dgm:spPr/>
      <dgm:t>
        <a:bodyPr/>
        <a:lstStyle/>
        <a:p>
          <a:endParaRPr lang="en-US"/>
        </a:p>
      </dgm:t>
    </dgm:pt>
    <dgm:pt modelId="{606EC353-A538-4108-9596-D061FB6C2EF8}" type="sibTrans" cxnId="{7847E1EE-BD58-4A1B-8D4D-C8306AF4BA7E}">
      <dgm:prSet/>
      <dgm:spPr/>
      <dgm:t>
        <a:bodyPr/>
        <a:lstStyle/>
        <a:p>
          <a:endParaRPr lang="en-US"/>
        </a:p>
      </dgm:t>
    </dgm:pt>
    <dgm:pt modelId="{AF20EFFE-445C-428F-B449-D7B41EC1299B}">
      <dgm:prSet phldrT="[Text]" custT="1"/>
      <dgm:spPr>
        <a:noFill/>
        <a:ln>
          <a:noFill/>
        </a:ln>
      </dgm:spPr>
      <dgm:t>
        <a:bodyPr/>
        <a:lstStyle/>
        <a:p>
          <a:pPr algn="l"/>
          <a:r>
            <a:rPr lang="en-US" sz="1600" dirty="0" smtClean="0">
              <a:solidFill>
                <a:schemeClr val="tx1"/>
              </a:solidFill>
            </a:rPr>
            <a:t>2 types of IUDs in U.S</a:t>
          </a:r>
          <a:r>
            <a:rPr lang="en-US" sz="1600" dirty="0" smtClean="0">
              <a:solidFill>
                <a:schemeClr val="bg1"/>
              </a:solidFill>
            </a:rPr>
            <a:t>. </a:t>
          </a:r>
          <a:r>
            <a:rPr lang="en-US" sz="1600" b="1" u="none" dirty="0" smtClean="0">
              <a:solidFill>
                <a:schemeClr val="bg1"/>
              </a:solidFill>
            </a:rPr>
            <a:t>Hormona</a:t>
          </a:r>
          <a:r>
            <a:rPr lang="en-US" sz="1600" u="none" dirty="0" smtClean="0">
              <a:solidFill>
                <a:schemeClr val="bg1"/>
              </a:solidFill>
            </a:rPr>
            <a:t>l</a:t>
          </a:r>
          <a:r>
            <a:rPr lang="en-US" sz="1600" dirty="0" smtClean="0">
              <a:solidFill>
                <a:schemeClr val="tx1"/>
              </a:solidFill>
            </a:rPr>
            <a:t>: made of plastic and release progestin, preventing ovulation and thickens cervical mucus. </a:t>
          </a:r>
          <a:r>
            <a:rPr lang="en-US" sz="1600" b="1" u="none" dirty="0" smtClean="0">
              <a:solidFill>
                <a:schemeClr val="bg1"/>
              </a:solidFill>
            </a:rPr>
            <a:t>Non-hormonal</a:t>
          </a:r>
          <a:r>
            <a:rPr lang="en-US" sz="1600" dirty="0" smtClean="0">
              <a:solidFill>
                <a:schemeClr val="tx1"/>
              </a:solidFill>
            </a:rPr>
            <a:t>: contain a small amount of safe, natural copper. It affects sperm’s ability to move in the uterus to keep them from fertilizing an egg</a:t>
          </a:r>
          <a:r>
            <a:rPr lang="en-US" sz="1700" dirty="0" smtClean="0">
              <a:solidFill>
                <a:schemeClr val="tx1"/>
              </a:solidFill>
            </a:rPr>
            <a:t>. </a:t>
          </a:r>
          <a:endParaRPr lang="en-US" sz="1700" dirty="0">
            <a:solidFill>
              <a:schemeClr val="tx1"/>
            </a:solidFill>
          </a:endParaRPr>
        </a:p>
      </dgm:t>
    </dgm:pt>
    <dgm:pt modelId="{63E1ED83-0BEA-4614-AA34-B585E99C6F9A}" type="parTrans" cxnId="{AA2FB612-CCAE-470D-9FB9-A6496FA6DB76}">
      <dgm:prSet/>
      <dgm:spPr/>
      <dgm:t>
        <a:bodyPr/>
        <a:lstStyle/>
        <a:p>
          <a:endParaRPr lang="en-US"/>
        </a:p>
      </dgm:t>
    </dgm:pt>
    <dgm:pt modelId="{0F30969C-181D-4622-916C-B9E17A26392F}" type="sibTrans" cxnId="{AA2FB612-CCAE-470D-9FB9-A6496FA6DB76}">
      <dgm:prSet/>
      <dgm:spPr/>
      <dgm:t>
        <a:bodyPr/>
        <a:lstStyle/>
        <a:p>
          <a:endParaRPr lang="en-US"/>
        </a:p>
      </dgm:t>
    </dgm:pt>
    <dgm:pt modelId="{6F49AEF6-D0CC-42E2-BC07-E100150F6C23}">
      <dgm:prSet phldrT="[Text]" custT="1"/>
      <dgm:spPr>
        <a:noFill/>
        <a:ln>
          <a:noFill/>
        </a:ln>
      </dgm:spPr>
      <dgm:t>
        <a:bodyPr/>
        <a:lstStyle/>
        <a:p>
          <a:pPr algn="l"/>
          <a:r>
            <a:rPr lang="en-US" sz="1700" dirty="0" smtClean="0">
              <a:solidFill>
                <a:schemeClr val="tx1"/>
              </a:solidFill>
            </a:rPr>
            <a:t>Once inserted, hormonal IUDs can be effective for 3-7 years (depending on the brand). Non-hormonal IUDs can be effective for up to 12 years. </a:t>
          </a:r>
          <a:endParaRPr lang="en-US" sz="1700" dirty="0">
            <a:solidFill>
              <a:schemeClr val="tx1"/>
            </a:solidFill>
          </a:endParaRPr>
        </a:p>
      </dgm:t>
    </dgm:pt>
    <dgm:pt modelId="{ED655FDB-4A9F-415E-86C6-290521E41671}" type="parTrans" cxnId="{99AA1655-30C1-487E-9F91-AA5E2485F74A}">
      <dgm:prSet/>
      <dgm:spPr/>
      <dgm:t>
        <a:bodyPr/>
        <a:lstStyle/>
        <a:p>
          <a:endParaRPr lang="en-US"/>
        </a:p>
      </dgm:t>
    </dgm:pt>
    <dgm:pt modelId="{5C976C1D-E752-44E7-B9FC-9546D22C85B7}" type="sibTrans" cxnId="{99AA1655-30C1-487E-9F91-AA5E2485F74A}">
      <dgm:prSet/>
      <dgm:spPr/>
      <dgm:t>
        <a:bodyPr/>
        <a:lstStyle/>
        <a:p>
          <a:endParaRPr lang="en-US"/>
        </a:p>
      </dgm:t>
    </dgm:pt>
    <dgm:pt modelId="{8241F69E-7835-465C-B024-373C8583FE12}">
      <dgm:prSet custT="1"/>
      <dgm:spPr>
        <a:noFill/>
        <a:ln>
          <a:noFill/>
        </a:ln>
      </dgm:spPr>
      <dgm:t>
        <a:bodyPr/>
        <a:lstStyle/>
        <a:p>
          <a:pPr algn="l"/>
          <a:r>
            <a:rPr lang="en-US" sz="1700" b="1" dirty="0" smtClean="0">
              <a:solidFill>
                <a:schemeClr val="bg1"/>
              </a:solidFill>
            </a:rPr>
            <a:t>Perfect</a:t>
          </a:r>
          <a:r>
            <a:rPr lang="en-US" sz="1700" dirty="0" smtClean="0">
              <a:solidFill>
                <a:schemeClr val="bg1"/>
              </a:solidFill>
            </a:rPr>
            <a:t> </a:t>
          </a:r>
          <a:r>
            <a:rPr lang="en-US" sz="1700" dirty="0" smtClean="0">
              <a:solidFill>
                <a:schemeClr val="tx1"/>
              </a:solidFill>
            </a:rPr>
            <a:t>use: greater than 99% </a:t>
          </a:r>
          <a:r>
            <a:rPr lang="en-US" sz="1700" b="1" dirty="0" smtClean="0">
              <a:solidFill>
                <a:schemeClr val="bg1"/>
              </a:solidFill>
            </a:rPr>
            <a:t>Typical</a:t>
          </a:r>
          <a:r>
            <a:rPr lang="en-US" sz="1700" dirty="0" smtClean="0"/>
            <a:t> </a:t>
          </a:r>
          <a:r>
            <a:rPr lang="en-US" sz="1700" dirty="0" smtClean="0">
              <a:solidFill>
                <a:schemeClr val="tx1"/>
              </a:solidFill>
            </a:rPr>
            <a:t>use: greater than 99%</a:t>
          </a:r>
          <a:endParaRPr lang="en-US" sz="1700" dirty="0">
            <a:solidFill>
              <a:schemeClr val="tx1"/>
            </a:solidFill>
          </a:endParaRPr>
        </a:p>
      </dgm:t>
    </dgm:pt>
    <dgm:pt modelId="{6DFF90B2-892B-48A3-8FB6-5FEC5A887A39}" type="parTrans" cxnId="{54949856-8F9B-4E9F-BD31-28FC259B83CA}">
      <dgm:prSet/>
      <dgm:spPr/>
      <dgm:t>
        <a:bodyPr/>
        <a:lstStyle/>
        <a:p>
          <a:endParaRPr lang="en-US"/>
        </a:p>
      </dgm:t>
    </dgm:pt>
    <dgm:pt modelId="{6AE16D9E-4076-4890-9544-0E6B8762AE88}" type="sibTrans" cxnId="{54949856-8F9B-4E9F-BD31-28FC259B83CA}">
      <dgm:prSet/>
      <dgm:spPr/>
      <dgm:t>
        <a:bodyPr/>
        <a:lstStyle/>
        <a:p>
          <a:endParaRPr lang="en-US"/>
        </a:p>
      </dgm:t>
    </dgm:pt>
    <dgm:pt modelId="{B6DED415-E5FD-4895-A113-3714F28A4649}">
      <dgm:prSet custT="1"/>
      <dgm:spPr>
        <a:noFill/>
        <a:ln>
          <a:noFill/>
        </a:ln>
      </dgm:spPr>
      <dgm:t>
        <a:bodyPr/>
        <a:lstStyle/>
        <a:p>
          <a:pPr algn="l"/>
          <a:r>
            <a:rPr lang="en-US" sz="1700" dirty="0" smtClean="0">
              <a:solidFill>
                <a:schemeClr val="tx1"/>
              </a:solidFill>
            </a:rPr>
            <a:t>Not effective against the spread of STIs/HIV. Consistent and correct condom use still necessary to reduce risk of STIs.</a:t>
          </a:r>
          <a:endParaRPr lang="en-US" sz="1700" dirty="0">
            <a:solidFill>
              <a:schemeClr val="tx1"/>
            </a:solidFill>
          </a:endParaRPr>
        </a:p>
      </dgm:t>
    </dgm:pt>
    <dgm:pt modelId="{EC44CD54-3A22-4AF9-8C4E-CB3545888578}" type="parTrans" cxnId="{12E28BC5-034E-4A57-9FA7-414A20387E48}">
      <dgm:prSet/>
      <dgm:spPr/>
      <dgm:t>
        <a:bodyPr/>
        <a:lstStyle/>
        <a:p>
          <a:endParaRPr lang="en-US"/>
        </a:p>
      </dgm:t>
    </dgm:pt>
    <dgm:pt modelId="{01D6F05E-EDDC-4AF4-817B-1009624F16F7}" type="sibTrans" cxnId="{12E28BC5-034E-4A57-9FA7-414A20387E48}">
      <dgm:prSet/>
      <dgm:spPr/>
      <dgm:t>
        <a:bodyPr/>
        <a:lstStyle/>
        <a:p>
          <a:endParaRPr lang="en-US"/>
        </a:p>
      </dgm:t>
    </dgm:pt>
    <dgm:pt modelId="{DFD77F95-D415-4DD3-A816-830D03E70A4F}">
      <dgm:prSet custT="1"/>
      <dgm:spPr>
        <a:noFill/>
        <a:ln>
          <a:noFill/>
        </a:ln>
      </dgm:spPr>
      <dgm:t>
        <a:bodyPr/>
        <a:lstStyle/>
        <a:p>
          <a:pPr algn="l"/>
          <a:r>
            <a:rPr lang="en-US" sz="1700" dirty="0" smtClean="0">
              <a:solidFill>
                <a:schemeClr val="tx1"/>
              </a:solidFill>
            </a:rPr>
            <a:t>Medical provider visit is necessary for insertion and removal. </a:t>
          </a:r>
          <a:endParaRPr lang="en-US" sz="1700" dirty="0">
            <a:solidFill>
              <a:schemeClr val="tx1"/>
            </a:solidFill>
          </a:endParaRPr>
        </a:p>
      </dgm:t>
    </dgm:pt>
    <dgm:pt modelId="{BBAAB952-9D81-442A-BCEA-09423CFED675}" type="parTrans" cxnId="{E35F50D7-050D-4F24-886A-BE1E7488D323}">
      <dgm:prSet/>
      <dgm:spPr/>
      <dgm:t>
        <a:bodyPr/>
        <a:lstStyle/>
        <a:p>
          <a:endParaRPr lang="en-US"/>
        </a:p>
      </dgm:t>
    </dgm:pt>
    <dgm:pt modelId="{72F0C2EB-F358-475D-B00A-D992FF54C5A3}" type="sibTrans" cxnId="{E35F50D7-050D-4F24-886A-BE1E7488D323}">
      <dgm:prSet/>
      <dgm:spPr/>
      <dgm:t>
        <a:bodyPr/>
        <a:lstStyle/>
        <a:p>
          <a:endParaRPr lang="en-US"/>
        </a:p>
      </dgm:t>
    </dgm:pt>
    <dgm:pt modelId="{5FACC5EB-C675-4416-B6E6-DE4F69BC96FB}">
      <dgm:prSet custT="1"/>
      <dgm:spPr>
        <a:noFill/>
        <a:ln>
          <a:noFill/>
        </a:ln>
      </dgm:spPr>
      <dgm:t>
        <a:bodyPr/>
        <a:lstStyle/>
        <a:p>
          <a:pPr algn="l"/>
          <a:r>
            <a:rPr lang="en-US" sz="1600" dirty="0" smtClean="0">
              <a:solidFill>
                <a:schemeClr val="tx1"/>
              </a:solidFill>
            </a:rPr>
            <a:t>Pain with insertion, possible spotting in between periods, cramps and backaches. Non-hormonal users could have increased period flow. Can be expensive without insurance.</a:t>
          </a:r>
          <a:endParaRPr lang="en-US" sz="1600" dirty="0">
            <a:solidFill>
              <a:schemeClr val="tx1"/>
            </a:solidFill>
          </a:endParaRPr>
        </a:p>
      </dgm:t>
    </dgm:pt>
    <dgm:pt modelId="{CBB72172-A3E5-4764-8C23-9DB84D97B097}" type="parTrans" cxnId="{13669A83-3A46-4EED-BE29-625D60CC5278}">
      <dgm:prSet/>
      <dgm:spPr/>
      <dgm:t>
        <a:bodyPr/>
        <a:lstStyle/>
        <a:p>
          <a:endParaRPr lang="en-US"/>
        </a:p>
      </dgm:t>
    </dgm:pt>
    <dgm:pt modelId="{1529AE2B-E1DA-4138-BC1E-EAAB741B98D3}" type="sibTrans" cxnId="{13669A83-3A46-4EED-BE29-625D60CC5278}">
      <dgm:prSet/>
      <dgm:spPr/>
      <dgm:t>
        <a:bodyPr/>
        <a:lstStyle/>
        <a:p>
          <a:endParaRPr lang="en-US"/>
        </a:p>
      </dgm:t>
    </dgm:pt>
    <dgm:pt modelId="{F78AD5CA-660E-4789-B6A4-E8A78A769125}">
      <dgm:prSet custT="1"/>
      <dgm:spPr>
        <a:noFill/>
        <a:ln>
          <a:noFill/>
        </a:ln>
      </dgm:spPr>
      <dgm:t>
        <a:bodyPr/>
        <a:lstStyle/>
        <a:p>
          <a:pPr algn="l"/>
          <a:r>
            <a:rPr lang="en-US" sz="1600" dirty="0" smtClean="0">
              <a:solidFill>
                <a:schemeClr val="tx1"/>
              </a:solidFill>
            </a:rPr>
            <a:t>Long-term protection with little effort, easy to conceal,</a:t>
          </a:r>
          <a:r>
            <a:rPr lang="en-US" sz="1600" b="1" dirty="0" smtClean="0">
              <a:solidFill>
                <a:schemeClr val="tx1"/>
              </a:solidFill>
            </a:rPr>
            <a:t> </a:t>
          </a:r>
          <a:r>
            <a:rPr lang="en-US" sz="1600" b="1" dirty="0" smtClean="0">
              <a:solidFill>
                <a:srgbClr val="7030A0"/>
              </a:solidFill>
            </a:rPr>
            <a:t>hormonal</a:t>
          </a:r>
          <a:r>
            <a:rPr lang="en-US" sz="1600" b="1" dirty="0" smtClean="0">
              <a:solidFill>
                <a:schemeClr val="tx1"/>
              </a:solidFill>
            </a:rPr>
            <a:t> </a:t>
          </a:r>
          <a:r>
            <a:rPr lang="en-US" sz="1600" dirty="0" smtClean="0">
              <a:solidFill>
                <a:schemeClr val="tx1"/>
              </a:solidFill>
            </a:rPr>
            <a:t>IUDs can make periods lighter, </a:t>
          </a:r>
          <a:r>
            <a:rPr lang="en-US" sz="1600" b="1" dirty="0" smtClean="0">
              <a:solidFill>
                <a:srgbClr val="7030A0"/>
              </a:solidFill>
            </a:rPr>
            <a:t>non-hormonal</a:t>
          </a:r>
          <a:r>
            <a:rPr lang="en-US" sz="1600" b="1" dirty="0" smtClean="0">
              <a:solidFill>
                <a:schemeClr val="tx1"/>
              </a:solidFill>
            </a:rPr>
            <a:t> </a:t>
          </a:r>
          <a:r>
            <a:rPr lang="en-US" sz="1600" dirty="0" smtClean="0">
              <a:solidFill>
                <a:schemeClr val="tx1"/>
              </a:solidFill>
            </a:rPr>
            <a:t>IUDs do not affect hormones, can be used while breastfeeding and for emergency contraceptive.</a:t>
          </a:r>
          <a:endParaRPr lang="en-US" sz="1600" dirty="0">
            <a:solidFill>
              <a:schemeClr val="tx1"/>
            </a:solidFill>
          </a:endParaRPr>
        </a:p>
      </dgm:t>
    </dgm:pt>
    <dgm:pt modelId="{FE06207F-F3A9-45D7-9425-816E26A866B0}" type="parTrans" cxnId="{A2884784-7B8A-4C44-B1BF-25F785A0105B}">
      <dgm:prSet/>
      <dgm:spPr/>
      <dgm:t>
        <a:bodyPr/>
        <a:lstStyle/>
        <a:p>
          <a:endParaRPr lang="en-US"/>
        </a:p>
      </dgm:t>
    </dgm:pt>
    <dgm:pt modelId="{06048A2F-0531-44DF-82F2-5D56AE995B55}" type="sibTrans" cxnId="{A2884784-7B8A-4C44-B1BF-25F785A0105B}">
      <dgm:prSet/>
      <dgm:spPr/>
      <dgm:t>
        <a:bodyPr/>
        <a:lstStyle/>
        <a:p>
          <a:endParaRPr lang="en-US"/>
        </a:p>
      </dgm:t>
    </dgm:pt>
    <dgm:pt modelId="{9C01D6A7-CE00-4418-A9F4-1AC8CBCE954A}" type="pres">
      <dgm:prSet presAssocID="{886F449F-217B-4A3F-9062-072FB3A23066}" presName="linearFlow" presStyleCnt="0">
        <dgm:presLayoutVars>
          <dgm:dir/>
          <dgm:resizeHandles val="exact"/>
        </dgm:presLayoutVars>
      </dgm:prSet>
      <dgm:spPr/>
      <dgm:t>
        <a:bodyPr/>
        <a:lstStyle/>
        <a:p>
          <a:endParaRPr lang="en-US"/>
        </a:p>
      </dgm:t>
    </dgm:pt>
    <dgm:pt modelId="{D1E93AFD-354F-44ED-B977-29E872B54D0A}" type="pres">
      <dgm:prSet presAssocID="{2D9DA8D7-B736-4343-A41B-74E2786FBE17}" presName="composite" presStyleCnt="0"/>
      <dgm:spPr/>
    </dgm:pt>
    <dgm:pt modelId="{CB2EE65F-0024-47BE-9AB1-851C13B87868}" type="pres">
      <dgm:prSet presAssocID="{2D9DA8D7-B736-4343-A41B-74E2786FBE17}" presName="imgShp" presStyleLbl="fgImgPlace1" presStyleIdx="0" presStyleCnt="8"/>
      <dgm:spPr>
        <a:noFill/>
        <a:ln>
          <a:noFill/>
        </a:ln>
      </dgm:spPr>
      <dgm:t>
        <a:bodyPr/>
        <a:lstStyle/>
        <a:p>
          <a:endParaRPr lang="en-US"/>
        </a:p>
      </dgm:t>
    </dgm:pt>
    <dgm:pt modelId="{ACBB44CB-A93E-4EA4-ACD9-F4B0DC6D907D}" type="pres">
      <dgm:prSet presAssocID="{2D9DA8D7-B736-4343-A41B-74E2786FBE17}" presName="txShp" presStyleLbl="node1" presStyleIdx="0" presStyleCnt="8" custScaleX="110618" custLinFactNeighborX="6320">
        <dgm:presLayoutVars>
          <dgm:bulletEnabled val="1"/>
        </dgm:presLayoutVars>
      </dgm:prSet>
      <dgm:spPr/>
      <dgm:t>
        <a:bodyPr/>
        <a:lstStyle/>
        <a:p>
          <a:endParaRPr lang="en-US"/>
        </a:p>
      </dgm:t>
    </dgm:pt>
    <dgm:pt modelId="{5ACC7942-1DF6-450A-BBA6-FD8EA461F808}" type="pres">
      <dgm:prSet presAssocID="{606EC353-A538-4108-9596-D061FB6C2EF8}" presName="spacing" presStyleCnt="0"/>
      <dgm:spPr/>
    </dgm:pt>
    <dgm:pt modelId="{9A191988-3FCD-4DE2-B09C-621FDF63E728}" type="pres">
      <dgm:prSet presAssocID="{AF20EFFE-445C-428F-B449-D7B41EC1299B}" presName="composite" presStyleCnt="0"/>
      <dgm:spPr/>
    </dgm:pt>
    <dgm:pt modelId="{25AB33B1-1614-4F8C-9037-B9CB1A2949F4}" type="pres">
      <dgm:prSet presAssocID="{AF20EFFE-445C-428F-B449-D7B41EC1299B}" presName="imgShp" presStyleLbl="fgImgPlace1" presStyleIdx="1" presStyleCnt="8"/>
      <dgm:spPr>
        <a:noFill/>
        <a:ln>
          <a:noFill/>
        </a:ln>
      </dgm:spPr>
      <dgm:t>
        <a:bodyPr/>
        <a:lstStyle/>
        <a:p>
          <a:endParaRPr lang="en-US"/>
        </a:p>
      </dgm:t>
    </dgm:pt>
    <dgm:pt modelId="{42DFDC70-F08F-43E8-9CA1-10A93B7CC4DE}" type="pres">
      <dgm:prSet presAssocID="{AF20EFFE-445C-428F-B449-D7B41EC1299B}" presName="txShp" presStyleLbl="node1" presStyleIdx="1" presStyleCnt="8" custScaleX="122262" custLinFactNeighborX="11316">
        <dgm:presLayoutVars>
          <dgm:bulletEnabled val="1"/>
        </dgm:presLayoutVars>
      </dgm:prSet>
      <dgm:spPr/>
      <dgm:t>
        <a:bodyPr/>
        <a:lstStyle/>
        <a:p>
          <a:endParaRPr lang="en-US"/>
        </a:p>
      </dgm:t>
    </dgm:pt>
    <dgm:pt modelId="{46DC89DE-2963-4116-9F84-E75EEA99A433}" type="pres">
      <dgm:prSet presAssocID="{0F30969C-181D-4622-916C-B9E17A26392F}" presName="spacing" presStyleCnt="0"/>
      <dgm:spPr/>
    </dgm:pt>
    <dgm:pt modelId="{009F7A2F-7F26-48B3-9310-06C5B2468756}" type="pres">
      <dgm:prSet presAssocID="{6F49AEF6-D0CC-42E2-BC07-E100150F6C23}" presName="composite" presStyleCnt="0"/>
      <dgm:spPr/>
    </dgm:pt>
    <dgm:pt modelId="{434FE990-0A16-49E8-8023-2975EFE528FC}" type="pres">
      <dgm:prSet presAssocID="{6F49AEF6-D0CC-42E2-BC07-E100150F6C23}" presName="imgShp" presStyleLbl="fgImgPlace1" presStyleIdx="2" presStyleCnt="8"/>
      <dgm:spPr>
        <a:noFill/>
        <a:ln>
          <a:noFill/>
        </a:ln>
      </dgm:spPr>
      <dgm:t>
        <a:bodyPr/>
        <a:lstStyle/>
        <a:p>
          <a:endParaRPr lang="en-US"/>
        </a:p>
      </dgm:t>
    </dgm:pt>
    <dgm:pt modelId="{D31B7AE4-E9FC-4455-B6F0-B014332D5D4C}" type="pres">
      <dgm:prSet presAssocID="{6F49AEF6-D0CC-42E2-BC07-E100150F6C23}" presName="txShp" presStyleLbl="node1" presStyleIdx="2" presStyleCnt="8" custScaleX="119351" custLinFactNeighborX="10686">
        <dgm:presLayoutVars>
          <dgm:bulletEnabled val="1"/>
        </dgm:presLayoutVars>
      </dgm:prSet>
      <dgm:spPr/>
      <dgm:t>
        <a:bodyPr/>
        <a:lstStyle/>
        <a:p>
          <a:endParaRPr lang="en-US"/>
        </a:p>
      </dgm:t>
    </dgm:pt>
    <dgm:pt modelId="{18ED2C8D-8DBE-45B0-B0B3-BC92477E173B}" type="pres">
      <dgm:prSet presAssocID="{5C976C1D-E752-44E7-B9FC-9546D22C85B7}" presName="spacing" presStyleCnt="0"/>
      <dgm:spPr/>
    </dgm:pt>
    <dgm:pt modelId="{79F2C7C9-E06B-4DFA-811F-6E72BE5B5AA6}" type="pres">
      <dgm:prSet presAssocID="{8241F69E-7835-465C-B024-373C8583FE12}" presName="composite" presStyleCnt="0"/>
      <dgm:spPr/>
    </dgm:pt>
    <dgm:pt modelId="{74E1564D-B27A-4F63-ACC3-A9DD349C5611}" type="pres">
      <dgm:prSet presAssocID="{8241F69E-7835-465C-B024-373C8583FE12}" presName="imgShp" presStyleLbl="fgImgPlace1" presStyleIdx="3" presStyleCnt="8"/>
      <dgm:spPr>
        <a:noFill/>
        <a:ln>
          <a:noFill/>
        </a:ln>
      </dgm:spPr>
      <dgm:t>
        <a:bodyPr/>
        <a:lstStyle/>
        <a:p>
          <a:endParaRPr lang="en-US"/>
        </a:p>
      </dgm:t>
    </dgm:pt>
    <dgm:pt modelId="{017DDB07-4881-4A41-97BD-FAD060F86CA5}" type="pres">
      <dgm:prSet presAssocID="{8241F69E-7835-465C-B024-373C8583FE12}" presName="txShp" presStyleLbl="node1" presStyleIdx="3" presStyleCnt="8" custLinFactNeighborX="-1258">
        <dgm:presLayoutVars>
          <dgm:bulletEnabled val="1"/>
        </dgm:presLayoutVars>
      </dgm:prSet>
      <dgm:spPr/>
      <dgm:t>
        <a:bodyPr/>
        <a:lstStyle/>
        <a:p>
          <a:endParaRPr lang="en-US"/>
        </a:p>
      </dgm:t>
    </dgm:pt>
    <dgm:pt modelId="{D6A1E102-997F-4E34-B2A6-0B3F312CB543}" type="pres">
      <dgm:prSet presAssocID="{6AE16D9E-4076-4890-9544-0E6B8762AE88}" presName="spacing" presStyleCnt="0"/>
      <dgm:spPr/>
    </dgm:pt>
    <dgm:pt modelId="{0948F653-E20E-4D27-8405-E9875D20C59B}" type="pres">
      <dgm:prSet presAssocID="{B6DED415-E5FD-4895-A113-3714F28A4649}" presName="composite" presStyleCnt="0"/>
      <dgm:spPr/>
    </dgm:pt>
    <dgm:pt modelId="{22D97BAC-A44E-47A9-BCF0-97A55BE82B99}" type="pres">
      <dgm:prSet presAssocID="{B6DED415-E5FD-4895-A113-3714F28A4649}" presName="imgShp" presStyleLbl="fgImgPlace1" presStyleIdx="4" presStyleCnt="8"/>
      <dgm:spPr>
        <a:noFill/>
        <a:ln>
          <a:noFill/>
        </a:ln>
      </dgm:spPr>
      <dgm:t>
        <a:bodyPr/>
        <a:lstStyle/>
        <a:p>
          <a:endParaRPr lang="en-US"/>
        </a:p>
      </dgm:t>
    </dgm:pt>
    <dgm:pt modelId="{06C4A962-9604-48B8-A1FE-9CA4A4C959AB}" type="pres">
      <dgm:prSet presAssocID="{B6DED415-E5FD-4895-A113-3714F28A4649}" presName="txShp" presStyleLbl="node1" presStyleIdx="4" presStyleCnt="8" custScaleX="117895" custLinFactNeighborX="9958">
        <dgm:presLayoutVars>
          <dgm:bulletEnabled val="1"/>
        </dgm:presLayoutVars>
      </dgm:prSet>
      <dgm:spPr/>
      <dgm:t>
        <a:bodyPr/>
        <a:lstStyle/>
        <a:p>
          <a:endParaRPr lang="en-US"/>
        </a:p>
      </dgm:t>
    </dgm:pt>
    <dgm:pt modelId="{FD3D4964-07C7-468A-B807-02EE0F77582C}" type="pres">
      <dgm:prSet presAssocID="{01D6F05E-EDDC-4AF4-817B-1009624F16F7}" presName="spacing" presStyleCnt="0"/>
      <dgm:spPr/>
    </dgm:pt>
    <dgm:pt modelId="{A1DCFF97-63F1-4033-8FAE-7B582038788B}" type="pres">
      <dgm:prSet presAssocID="{DFD77F95-D415-4DD3-A816-830D03E70A4F}" presName="composite" presStyleCnt="0"/>
      <dgm:spPr/>
    </dgm:pt>
    <dgm:pt modelId="{FD04EB34-E904-4DCA-8511-C2EC1E5DFBF6}" type="pres">
      <dgm:prSet presAssocID="{DFD77F95-D415-4DD3-A816-830D03E70A4F}" presName="imgShp" presStyleLbl="fgImgPlace1" presStyleIdx="5" presStyleCnt="8"/>
      <dgm:spPr>
        <a:noFill/>
        <a:ln>
          <a:noFill/>
        </a:ln>
      </dgm:spPr>
      <dgm:t>
        <a:bodyPr/>
        <a:lstStyle/>
        <a:p>
          <a:endParaRPr lang="en-US"/>
        </a:p>
      </dgm:t>
    </dgm:pt>
    <dgm:pt modelId="{752985B6-E599-42C4-9B16-C3F7B2ACACBD}" type="pres">
      <dgm:prSet presAssocID="{DFD77F95-D415-4DD3-A816-830D03E70A4F}" presName="txShp" presStyleLbl="node1" presStyleIdx="5" presStyleCnt="8" custLinFactNeighborX="-1258">
        <dgm:presLayoutVars>
          <dgm:bulletEnabled val="1"/>
        </dgm:presLayoutVars>
      </dgm:prSet>
      <dgm:spPr/>
      <dgm:t>
        <a:bodyPr/>
        <a:lstStyle/>
        <a:p>
          <a:endParaRPr lang="en-US"/>
        </a:p>
      </dgm:t>
    </dgm:pt>
    <dgm:pt modelId="{750B53C2-ED1A-4476-9FEE-386248B8EB4E}" type="pres">
      <dgm:prSet presAssocID="{72F0C2EB-F358-475D-B00A-D992FF54C5A3}" presName="spacing" presStyleCnt="0"/>
      <dgm:spPr/>
    </dgm:pt>
    <dgm:pt modelId="{30F918F4-B8C2-405D-9106-A0422C70C0F9}" type="pres">
      <dgm:prSet presAssocID="{5FACC5EB-C675-4416-B6E6-DE4F69BC96FB}" presName="composite" presStyleCnt="0"/>
      <dgm:spPr/>
    </dgm:pt>
    <dgm:pt modelId="{D18CED95-280D-425F-85BB-7547FCD52856}" type="pres">
      <dgm:prSet presAssocID="{5FACC5EB-C675-4416-B6E6-DE4F69BC96FB}" presName="imgShp" presStyleLbl="fgImgPlace1" presStyleIdx="6" presStyleCnt="8"/>
      <dgm:spPr>
        <a:noFill/>
        <a:ln>
          <a:noFill/>
        </a:ln>
      </dgm:spPr>
      <dgm:t>
        <a:bodyPr/>
        <a:lstStyle/>
        <a:p>
          <a:endParaRPr lang="en-US"/>
        </a:p>
      </dgm:t>
    </dgm:pt>
    <dgm:pt modelId="{145BBB3C-972C-4764-AEA2-EE62DB2ABD37}" type="pres">
      <dgm:prSet presAssocID="{5FACC5EB-C675-4416-B6E6-DE4F69BC96FB}" presName="txShp" presStyleLbl="node1" presStyleIdx="6" presStyleCnt="8" custScaleX="123717" custLinFactNeighborX="12869">
        <dgm:presLayoutVars>
          <dgm:bulletEnabled val="1"/>
        </dgm:presLayoutVars>
      </dgm:prSet>
      <dgm:spPr/>
      <dgm:t>
        <a:bodyPr/>
        <a:lstStyle/>
        <a:p>
          <a:endParaRPr lang="en-US"/>
        </a:p>
      </dgm:t>
    </dgm:pt>
    <dgm:pt modelId="{5BA53C46-ACAC-449B-A1E6-7C4E777B01DC}" type="pres">
      <dgm:prSet presAssocID="{1529AE2B-E1DA-4138-BC1E-EAAB741B98D3}" presName="spacing" presStyleCnt="0"/>
      <dgm:spPr/>
    </dgm:pt>
    <dgm:pt modelId="{1FB72EA8-4486-4BD3-B44D-E1188C114C24}" type="pres">
      <dgm:prSet presAssocID="{F78AD5CA-660E-4789-B6A4-E8A78A769125}" presName="composite" presStyleCnt="0"/>
      <dgm:spPr/>
    </dgm:pt>
    <dgm:pt modelId="{0B075EEF-050D-4A5F-83D7-7A592D420732}" type="pres">
      <dgm:prSet presAssocID="{F78AD5CA-660E-4789-B6A4-E8A78A769125}" presName="imgShp" presStyleLbl="fgImgPlace1" presStyleIdx="7" presStyleCnt="8"/>
      <dgm:spPr>
        <a:noFill/>
        <a:ln>
          <a:noFill/>
        </a:ln>
      </dgm:spPr>
      <dgm:t>
        <a:bodyPr/>
        <a:lstStyle/>
        <a:p>
          <a:endParaRPr lang="en-US"/>
        </a:p>
      </dgm:t>
    </dgm:pt>
    <dgm:pt modelId="{75D42CC0-1B4A-429A-AF88-11B50F35973A}" type="pres">
      <dgm:prSet presAssocID="{F78AD5CA-660E-4789-B6A4-E8A78A769125}" presName="txShp" presStyleLbl="node1" presStyleIdx="7" presStyleCnt="8" custScaleX="123717" custLinFactNeighborX="12869">
        <dgm:presLayoutVars>
          <dgm:bulletEnabled val="1"/>
        </dgm:presLayoutVars>
      </dgm:prSet>
      <dgm:spPr/>
      <dgm:t>
        <a:bodyPr/>
        <a:lstStyle/>
        <a:p>
          <a:endParaRPr lang="en-US"/>
        </a:p>
      </dgm:t>
    </dgm:pt>
  </dgm:ptLst>
  <dgm:cxnLst>
    <dgm:cxn modelId="{AE4DAF96-4E23-432E-9691-CE4CC7A1C965}" type="presOf" srcId="{DFD77F95-D415-4DD3-A816-830D03E70A4F}" destId="{752985B6-E599-42C4-9B16-C3F7B2ACACBD}" srcOrd="0" destOrd="0" presId="urn:microsoft.com/office/officeart/2005/8/layout/vList3"/>
    <dgm:cxn modelId="{8105C84B-D7FB-4CAE-904B-796541014D35}" type="presOf" srcId="{5FACC5EB-C675-4416-B6E6-DE4F69BC96FB}" destId="{145BBB3C-972C-4764-AEA2-EE62DB2ABD37}" srcOrd="0" destOrd="0" presId="urn:microsoft.com/office/officeart/2005/8/layout/vList3"/>
    <dgm:cxn modelId="{54949856-8F9B-4E9F-BD31-28FC259B83CA}" srcId="{886F449F-217B-4A3F-9062-072FB3A23066}" destId="{8241F69E-7835-465C-B024-373C8583FE12}" srcOrd="3" destOrd="0" parTransId="{6DFF90B2-892B-48A3-8FB6-5FEC5A887A39}" sibTransId="{6AE16D9E-4076-4890-9544-0E6B8762AE88}"/>
    <dgm:cxn modelId="{3E7533A9-654D-4622-84C8-540F9F82D801}" type="presOf" srcId="{8241F69E-7835-465C-B024-373C8583FE12}" destId="{017DDB07-4881-4A41-97BD-FAD060F86CA5}" srcOrd="0" destOrd="0" presId="urn:microsoft.com/office/officeart/2005/8/layout/vList3"/>
    <dgm:cxn modelId="{99AA1655-30C1-487E-9F91-AA5E2485F74A}" srcId="{886F449F-217B-4A3F-9062-072FB3A23066}" destId="{6F49AEF6-D0CC-42E2-BC07-E100150F6C23}" srcOrd="2" destOrd="0" parTransId="{ED655FDB-4A9F-415E-86C6-290521E41671}" sibTransId="{5C976C1D-E752-44E7-B9FC-9546D22C85B7}"/>
    <dgm:cxn modelId="{4544C3DA-9A02-403D-B911-16C563E767A5}" type="presOf" srcId="{AF20EFFE-445C-428F-B449-D7B41EC1299B}" destId="{42DFDC70-F08F-43E8-9CA1-10A93B7CC4DE}" srcOrd="0" destOrd="0" presId="urn:microsoft.com/office/officeart/2005/8/layout/vList3"/>
    <dgm:cxn modelId="{7847E1EE-BD58-4A1B-8D4D-C8306AF4BA7E}" srcId="{886F449F-217B-4A3F-9062-072FB3A23066}" destId="{2D9DA8D7-B736-4343-A41B-74E2786FBE17}" srcOrd="0" destOrd="0" parTransId="{18D9B7A6-8DBC-4348-9035-62FAEF53B4C8}" sibTransId="{606EC353-A538-4108-9596-D061FB6C2EF8}"/>
    <dgm:cxn modelId="{13669A83-3A46-4EED-BE29-625D60CC5278}" srcId="{886F449F-217B-4A3F-9062-072FB3A23066}" destId="{5FACC5EB-C675-4416-B6E6-DE4F69BC96FB}" srcOrd="6" destOrd="0" parTransId="{CBB72172-A3E5-4764-8C23-9DB84D97B097}" sibTransId="{1529AE2B-E1DA-4138-BC1E-EAAB741B98D3}"/>
    <dgm:cxn modelId="{12E28BC5-034E-4A57-9FA7-414A20387E48}" srcId="{886F449F-217B-4A3F-9062-072FB3A23066}" destId="{B6DED415-E5FD-4895-A113-3714F28A4649}" srcOrd="4" destOrd="0" parTransId="{EC44CD54-3A22-4AF9-8C4E-CB3545888578}" sibTransId="{01D6F05E-EDDC-4AF4-817B-1009624F16F7}"/>
    <dgm:cxn modelId="{0CB4D6CF-BB4C-463D-A93F-537D7FAF615D}" type="presOf" srcId="{6F49AEF6-D0CC-42E2-BC07-E100150F6C23}" destId="{D31B7AE4-E9FC-4455-B6F0-B014332D5D4C}" srcOrd="0" destOrd="0" presId="urn:microsoft.com/office/officeart/2005/8/layout/vList3"/>
    <dgm:cxn modelId="{A2884784-7B8A-4C44-B1BF-25F785A0105B}" srcId="{886F449F-217B-4A3F-9062-072FB3A23066}" destId="{F78AD5CA-660E-4789-B6A4-E8A78A769125}" srcOrd="7" destOrd="0" parTransId="{FE06207F-F3A9-45D7-9425-816E26A866B0}" sibTransId="{06048A2F-0531-44DF-82F2-5D56AE995B55}"/>
    <dgm:cxn modelId="{8383C93D-025B-49A3-9699-EF344B7E0EEC}" type="presOf" srcId="{B6DED415-E5FD-4895-A113-3714F28A4649}" destId="{06C4A962-9604-48B8-A1FE-9CA4A4C959AB}" srcOrd="0" destOrd="0" presId="urn:microsoft.com/office/officeart/2005/8/layout/vList3"/>
    <dgm:cxn modelId="{AA2FB612-CCAE-470D-9FB9-A6496FA6DB76}" srcId="{886F449F-217B-4A3F-9062-072FB3A23066}" destId="{AF20EFFE-445C-428F-B449-D7B41EC1299B}" srcOrd="1" destOrd="0" parTransId="{63E1ED83-0BEA-4614-AA34-B585E99C6F9A}" sibTransId="{0F30969C-181D-4622-916C-B9E17A26392F}"/>
    <dgm:cxn modelId="{6C271FFC-D22C-4E9E-A826-919B2D88F4E1}" type="presOf" srcId="{886F449F-217B-4A3F-9062-072FB3A23066}" destId="{9C01D6A7-CE00-4418-A9F4-1AC8CBCE954A}" srcOrd="0" destOrd="0" presId="urn:microsoft.com/office/officeart/2005/8/layout/vList3"/>
    <dgm:cxn modelId="{E35F50D7-050D-4F24-886A-BE1E7488D323}" srcId="{886F449F-217B-4A3F-9062-072FB3A23066}" destId="{DFD77F95-D415-4DD3-A816-830D03E70A4F}" srcOrd="5" destOrd="0" parTransId="{BBAAB952-9D81-442A-BCEA-09423CFED675}" sibTransId="{72F0C2EB-F358-475D-B00A-D992FF54C5A3}"/>
    <dgm:cxn modelId="{E525D331-ABBF-4DF9-B66A-3EBA7513BBB6}" type="presOf" srcId="{F78AD5CA-660E-4789-B6A4-E8A78A769125}" destId="{75D42CC0-1B4A-429A-AF88-11B50F35973A}" srcOrd="0" destOrd="0" presId="urn:microsoft.com/office/officeart/2005/8/layout/vList3"/>
    <dgm:cxn modelId="{AAE04E85-EF7F-49D5-9176-EAF097EEF289}" type="presOf" srcId="{2D9DA8D7-B736-4343-A41B-74E2786FBE17}" destId="{ACBB44CB-A93E-4EA4-ACD9-F4B0DC6D907D}" srcOrd="0" destOrd="0" presId="urn:microsoft.com/office/officeart/2005/8/layout/vList3"/>
    <dgm:cxn modelId="{AE4C9E0F-83AF-4C49-AFC5-CC540B061EB0}" type="presParOf" srcId="{9C01D6A7-CE00-4418-A9F4-1AC8CBCE954A}" destId="{D1E93AFD-354F-44ED-B977-29E872B54D0A}" srcOrd="0" destOrd="0" presId="urn:microsoft.com/office/officeart/2005/8/layout/vList3"/>
    <dgm:cxn modelId="{9C985DBB-36B8-4850-AFD7-3BA85E460B02}" type="presParOf" srcId="{D1E93AFD-354F-44ED-B977-29E872B54D0A}" destId="{CB2EE65F-0024-47BE-9AB1-851C13B87868}" srcOrd="0" destOrd="0" presId="urn:microsoft.com/office/officeart/2005/8/layout/vList3"/>
    <dgm:cxn modelId="{8DA047AE-010B-4AD0-A168-3A252077CD8D}" type="presParOf" srcId="{D1E93AFD-354F-44ED-B977-29E872B54D0A}" destId="{ACBB44CB-A93E-4EA4-ACD9-F4B0DC6D907D}" srcOrd="1" destOrd="0" presId="urn:microsoft.com/office/officeart/2005/8/layout/vList3"/>
    <dgm:cxn modelId="{3F633343-12BC-4FFD-A989-9C2D44F2C4A7}" type="presParOf" srcId="{9C01D6A7-CE00-4418-A9F4-1AC8CBCE954A}" destId="{5ACC7942-1DF6-450A-BBA6-FD8EA461F808}" srcOrd="1" destOrd="0" presId="urn:microsoft.com/office/officeart/2005/8/layout/vList3"/>
    <dgm:cxn modelId="{2CA7A300-C92E-4857-B033-823AD16B272A}" type="presParOf" srcId="{9C01D6A7-CE00-4418-A9F4-1AC8CBCE954A}" destId="{9A191988-3FCD-4DE2-B09C-621FDF63E728}" srcOrd="2" destOrd="0" presId="urn:microsoft.com/office/officeart/2005/8/layout/vList3"/>
    <dgm:cxn modelId="{A978ED2D-1655-448E-89A4-42D63755E89E}" type="presParOf" srcId="{9A191988-3FCD-4DE2-B09C-621FDF63E728}" destId="{25AB33B1-1614-4F8C-9037-B9CB1A2949F4}" srcOrd="0" destOrd="0" presId="urn:microsoft.com/office/officeart/2005/8/layout/vList3"/>
    <dgm:cxn modelId="{BA2A7FA0-97EC-44C7-B5CD-112095B3E2B9}" type="presParOf" srcId="{9A191988-3FCD-4DE2-B09C-621FDF63E728}" destId="{42DFDC70-F08F-43E8-9CA1-10A93B7CC4DE}" srcOrd="1" destOrd="0" presId="urn:microsoft.com/office/officeart/2005/8/layout/vList3"/>
    <dgm:cxn modelId="{20051095-8EE4-4624-BF53-1A4CD9CF1821}" type="presParOf" srcId="{9C01D6A7-CE00-4418-A9F4-1AC8CBCE954A}" destId="{46DC89DE-2963-4116-9F84-E75EEA99A433}" srcOrd="3" destOrd="0" presId="urn:microsoft.com/office/officeart/2005/8/layout/vList3"/>
    <dgm:cxn modelId="{2421E215-1815-4CAE-ABF5-8B13868179B4}" type="presParOf" srcId="{9C01D6A7-CE00-4418-A9F4-1AC8CBCE954A}" destId="{009F7A2F-7F26-48B3-9310-06C5B2468756}" srcOrd="4" destOrd="0" presId="urn:microsoft.com/office/officeart/2005/8/layout/vList3"/>
    <dgm:cxn modelId="{A9F0D7A0-7A9B-4CC1-A660-787A9E20D444}" type="presParOf" srcId="{009F7A2F-7F26-48B3-9310-06C5B2468756}" destId="{434FE990-0A16-49E8-8023-2975EFE528FC}" srcOrd="0" destOrd="0" presId="urn:microsoft.com/office/officeart/2005/8/layout/vList3"/>
    <dgm:cxn modelId="{94DC29E7-5B23-47AF-B916-0EA9CFD701C9}" type="presParOf" srcId="{009F7A2F-7F26-48B3-9310-06C5B2468756}" destId="{D31B7AE4-E9FC-4455-B6F0-B014332D5D4C}" srcOrd="1" destOrd="0" presId="urn:microsoft.com/office/officeart/2005/8/layout/vList3"/>
    <dgm:cxn modelId="{35E1883E-5387-41DE-BE4C-33F010D7F748}" type="presParOf" srcId="{9C01D6A7-CE00-4418-A9F4-1AC8CBCE954A}" destId="{18ED2C8D-8DBE-45B0-B0B3-BC92477E173B}" srcOrd="5" destOrd="0" presId="urn:microsoft.com/office/officeart/2005/8/layout/vList3"/>
    <dgm:cxn modelId="{AEED3F3B-B8AF-48DC-BAE5-AF595042A573}" type="presParOf" srcId="{9C01D6A7-CE00-4418-A9F4-1AC8CBCE954A}" destId="{79F2C7C9-E06B-4DFA-811F-6E72BE5B5AA6}" srcOrd="6" destOrd="0" presId="urn:microsoft.com/office/officeart/2005/8/layout/vList3"/>
    <dgm:cxn modelId="{E267CA30-9DF5-483B-88A9-2FD38332854D}" type="presParOf" srcId="{79F2C7C9-E06B-4DFA-811F-6E72BE5B5AA6}" destId="{74E1564D-B27A-4F63-ACC3-A9DD349C5611}" srcOrd="0" destOrd="0" presId="urn:microsoft.com/office/officeart/2005/8/layout/vList3"/>
    <dgm:cxn modelId="{1B8C3A90-1BB1-4A4C-A077-21174F188667}" type="presParOf" srcId="{79F2C7C9-E06B-4DFA-811F-6E72BE5B5AA6}" destId="{017DDB07-4881-4A41-97BD-FAD060F86CA5}" srcOrd="1" destOrd="0" presId="urn:microsoft.com/office/officeart/2005/8/layout/vList3"/>
    <dgm:cxn modelId="{116C3FCA-C0BE-468C-B594-62465EA52046}" type="presParOf" srcId="{9C01D6A7-CE00-4418-A9F4-1AC8CBCE954A}" destId="{D6A1E102-997F-4E34-B2A6-0B3F312CB543}" srcOrd="7" destOrd="0" presId="urn:microsoft.com/office/officeart/2005/8/layout/vList3"/>
    <dgm:cxn modelId="{C3D3DDDB-4AB5-4696-A815-6A03511E491B}" type="presParOf" srcId="{9C01D6A7-CE00-4418-A9F4-1AC8CBCE954A}" destId="{0948F653-E20E-4D27-8405-E9875D20C59B}" srcOrd="8" destOrd="0" presId="urn:microsoft.com/office/officeart/2005/8/layout/vList3"/>
    <dgm:cxn modelId="{4F7372FC-6F28-46B1-AE0D-E3C048B7EC53}" type="presParOf" srcId="{0948F653-E20E-4D27-8405-E9875D20C59B}" destId="{22D97BAC-A44E-47A9-BCF0-97A55BE82B99}" srcOrd="0" destOrd="0" presId="urn:microsoft.com/office/officeart/2005/8/layout/vList3"/>
    <dgm:cxn modelId="{70A94F90-2C14-4E4E-B25E-208AA11094A3}" type="presParOf" srcId="{0948F653-E20E-4D27-8405-E9875D20C59B}" destId="{06C4A962-9604-48B8-A1FE-9CA4A4C959AB}" srcOrd="1" destOrd="0" presId="urn:microsoft.com/office/officeart/2005/8/layout/vList3"/>
    <dgm:cxn modelId="{F54A8D99-6EDA-4444-B77F-D28EA9DE0D88}" type="presParOf" srcId="{9C01D6A7-CE00-4418-A9F4-1AC8CBCE954A}" destId="{FD3D4964-07C7-468A-B807-02EE0F77582C}" srcOrd="9" destOrd="0" presId="urn:microsoft.com/office/officeart/2005/8/layout/vList3"/>
    <dgm:cxn modelId="{830647F2-B89A-4E6C-BC42-D3366F9C2C4F}" type="presParOf" srcId="{9C01D6A7-CE00-4418-A9F4-1AC8CBCE954A}" destId="{A1DCFF97-63F1-4033-8FAE-7B582038788B}" srcOrd="10" destOrd="0" presId="urn:microsoft.com/office/officeart/2005/8/layout/vList3"/>
    <dgm:cxn modelId="{C2C9F497-FB20-4AE9-A61A-76EB834D2113}" type="presParOf" srcId="{A1DCFF97-63F1-4033-8FAE-7B582038788B}" destId="{FD04EB34-E904-4DCA-8511-C2EC1E5DFBF6}" srcOrd="0" destOrd="0" presId="urn:microsoft.com/office/officeart/2005/8/layout/vList3"/>
    <dgm:cxn modelId="{5BC09893-4D2E-4A03-90A0-BE2A564B1A59}" type="presParOf" srcId="{A1DCFF97-63F1-4033-8FAE-7B582038788B}" destId="{752985B6-E599-42C4-9B16-C3F7B2ACACBD}" srcOrd="1" destOrd="0" presId="urn:microsoft.com/office/officeart/2005/8/layout/vList3"/>
    <dgm:cxn modelId="{CA0E4C33-645A-42E5-803B-2107890ECE38}" type="presParOf" srcId="{9C01D6A7-CE00-4418-A9F4-1AC8CBCE954A}" destId="{750B53C2-ED1A-4476-9FEE-386248B8EB4E}" srcOrd="11" destOrd="0" presId="urn:microsoft.com/office/officeart/2005/8/layout/vList3"/>
    <dgm:cxn modelId="{29919D6C-1FCA-458F-8180-F6AE501E1298}" type="presParOf" srcId="{9C01D6A7-CE00-4418-A9F4-1AC8CBCE954A}" destId="{30F918F4-B8C2-405D-9106-A0422C70C0F9}" srcOrd="12" destOrd="0" presId="urn:microsoft.com/office/officeart/2005/8/layout/vList3"/>
    <dgm:cxn modelId="{FF3499DC-2E7C-4C30-8F09-E46B242A0DF8}" type="presParOf" srcId="{30F918F4-B8C2-405D-9106-A0422C70C0F9}" destId="{D18CED95-280D-425F-85BB-7547FCD52856}" srcOrd="0" destOrd="0" presId="urn:microsoft.com/office/officeart/2005/8/layout/vList3"/>
    <dgm:cxn modelId="{9DE46950-A804-451E-8296-88236739D945}" type="presParOf" srcId="{30F918F4-B8C2-405D-9106-A0422C70C0F9}" destId="{145BBB3C-972C-4764-AEA2-EE62DB2ABD37}" srcOrd="1" destOrd="0" presId="urn:microsoft.com/office/officeart/2005/8/layout/vList3"/>
    <dgm:cxn modelId="{D285E790-6D47-4802-B918-C7E8AE630BD4}" type="presParOf" srcId="{9C01D6A7-CE00-4418-A9F4-1AC8CBCE954A}" destId="{5BA53C46-ACAC-449B-A1E6-7C4E777B01DC}" srcOrd="13" destOrd="0" presId="urn:microsoft.com/office/officeart/2005/8/layout/vList3"/>
    <dgm:cxn modelId="{B4826003-42C9-419C-8455-5CE98D9D7498}" type="presParOf" srcId="{9C01D6A7-CE00-4418-A9F4-1AC8CBCE954A}" destId="{1FB72EA8-4486-4BD3-B44D-E1188C114C24}" srcOrd="14" destOrd="0" presId="urn:microsoft.com/office/officeart/2005/8/layout/vList3"/>
    <dgm:cxn modelId="{991CF1B2-6F93-491C-99E2-57CAA4698D61}" type="presParOf" srcId="{1FB72EA8-4486-4BD3-B44D-E1188C114C24}" destId="{0B075EEF-050D-4A5F-83D7-7A592D420732}" srcOrd="0" destOrd="0" presId="urn:microsoft.com/office/officeart/2005/8/layout/vList3"/>
    <dgm:cxn modelId="{E0B7B0C1-D465-4928-9BBA-ACF55BDC0A24}" type="presParOf" srcId="{1FB72EA8-4486-4BD3-B44D-E1188C114C24}" destId="{75D42CC0-1B4A-429A-AF88-11B50F35973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3" y="2926"/>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t> </a:t>
          </a:r>
          <a:r>
            <a:rPr lang="en-US" sz="1700" kern="1200" dirty="0" smtClean="0">
              <a:solidFill>
                <a:schemeClr val="tx1"/>
              </a:solidFill>
            </a:rPr>
            <a:t>Latex sheath that covers the penis. </a:t>
          </a:r>
          <a:endParaRPr lang="en-US" sz="1700" kern="1200" dirty="0">
            <a:solidFill>
              <a:schemeClr val="tx1"/>
            </a:solidFill>
          </a:endParaRPr>
        </a:p>
      </dsp:txBody>
      <dsp:txXfrm rot="10800000">
        <a:off x="1788487" y="2926"/>
        <a:ext cx="5451705" cy="570378"/>
      </dsp:txXfrm>
    </dsp:sp>
    <dsp:sp modelId="{CB2EE65F-0024-47BE-9AB1-851C13B87868}">
      <dsp:nvSpPr>
        <dsp:cNvPr id="0" name=""/>
        <dsp:cNvSpPr/>
      </dsp:nvSpPr>
      <dsp:spPr>
        <a:xfrm>
          <a:off x="1266495" y="2926"/>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3" y="743567"/>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Place condom on penis as soon as it is erect and remove after ejaculation (away from partner).</a:t>
          </a:r>
          <a:endParaRPr lang="en-US" sz="1700" kern="1200" dirty="0">
            <a:solidFill>
              <a:schemeClr val="tx1"/>
            </a:solidFill>
          </a:endParaRPr>
        </a:p>
      </dsp:txBody>
      <dsp:txXfrm rot="10800000">
        <a:off x="1788487" y="743567"/>
        <a:ext cx="5451705" cy="570378"/>
      </dsp:txXfrm>
    </dsp:sp>
    <dsp:sp modelId="{25AB33B1-1614-4F8C-9037-B9CB1A2949F4}">
      <dsp:nvSpPr>
        <dsp:cNvPr id="0" name=""/>
        <dsp:cNvSpPr/>
      </dsp:nvSpPr>
      <dsp:spPr>
        <a:xfrm>
          <a:off x="1266495" y="743567"/>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3" y="1484208"/>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Each individual condom is a one time use only (no rinsing/washing, flipping inside out, re-using)</a:t>
          </a:r>
          <a:endParaRPr lang="en-US" sz="1700" kern="1200" dirty="0">
            <a:solidFill>
              <a:schemeClr val="tx1"/>
            </a:solidFill>
          </a:endParaRPr>
        </a:p>
      </dsp:txBody>
      <dsp:txXfrm rot="10800000">
        <a:off x="1788487" y="1484208"/>
        <a:ext cx="5451705" cy="570378"/>
      </dsp:txXfrm>
    </dsp:sp>
    <dsp:sp modelId="{434FE990-0A16-49E8-8023-2975EFE528FC}">
      <dsp:nvSpPr>
        <dsp:cNvPr id="0" name=""/>
        <dsp:cNvSpPr/>
      </dsp:nvSpPr>
      <dsp:spPr>
        <a:xfrm>
          <a:off x="1266495" y="1484208"/>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893" y="2224849"/>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bg1"/>
              </a:solidFill>
            </a:rPr>
            <a:t> </a:t>
          </a:r>
          <a:r>
            <a:rPr lang="en-US" sz="1700" b="1" kern="1200" dirty="0" smtClean="0">
              <a:solidFill>
                <a:schemeClr val="bg1"/>
              </a:solidFill>
            </a:rPr>
            <a:t>Perfect</a:t>
          </a:r>
          <a:r>
            <a:rPr lang="en-US" sz="1700" kern="1200" dirty="0" smtClean="0">
              <a:solidFill>
                <a:schemeClr val="bg1"/>
              </a:solidFill>
            </a:rPr>
            <a:t> </a:t>
          </a:r>
          <a:r>
            <a:rPr lang="en-US" sz="1700" kern="1200" dirty="0" smtClean="0">
              <a:solidFill>
                <a:schemeClr val="tx1"/>
              </a:solidFill>
            </a:rPr>
            <a:t>use: 98% </a:t>
          </a:r>
          <a:r>
            <a:rPr lang="en-US" sz="1700" kern="1200" dirty="0" smtClean="0">
              <a:solidFill>
                <a:srgbClr val="00BCB8"/>
              </a:solidFill>
            </a:rPr>
            <a:t> </a:t>
          </a:r>
          <a:r>
            <a:rPr lang="en-US" sz="1700" b="1" kern="1200" dirty="0" smtClean="0">
              <a:solidFill>
                <a:schemeClr val="bg1"/>
              </a:solidFill>
            </a:rPr>
            <a:t>Typical</a:t>
          </a:r>
          <a:r>
            <a:rPr lang="en-US" sz="1700" kern="1200" dirty="0" smtClean="0">
              <a:solidFill>
                <a:schemeClr val="bg1"/>
              </a:solidFill>
            </a:rPr>
            <a:t> </a:t>
          </a:r>
          <a:r>
            <a:rPr lang="en-US" sz="1700" kern="1200" dirty="0" smtClean="0">
              <a:solidFill>
                <a:schemeClr val="tx1"/>
              </a:solidFill>
            </a:rPr>
            <a:t>use: 82%</a:t>
          </a:r>
          <a:endParaRPr lang="en-US" sz="1700" kern="1200" dirty="0">
            <a:solidFill>
              <a:schemeClr val="tx1"/>
            </a:solidFill>
          </a:endParaRPr>
        </a:p>
      </dsp:txBody>
      <dsp:txXfrm rot="10800000">
        <a:off x="1788487" y="2224849"/>
        <a:ext cx="5451705" cy="570378"/>
      </dsp:txXfrm>
    </dsp:sp>
    <dsp:sp modelId="{74E1564D-B27A-4F63-ACC3-A9DD349C5611}">
      <dsp:nvSpPr>
        <dsp:cNvPr id="0" name=""/>
        <dsp:cNvSpPr/>
      </dsp:nvSpPr>
      <dsp:spPr>
        <a:xfrm>
          <a:off x="1266495" y="2224849"/>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3" y="2965491"/>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When used consistently and correctly every time, condoms can reduce the risk of STIs including HIV.</a:t>
          </a:r>
          <a:endParaRPr lang="en-US" sz="1700" kern="1200" dirty="0">
            <a:solidFill>
              <a:schemeClr val="tx1"/>
            </a:solidFill>
          </a:endParaRPr>
        </a:p>
      </dsp:txBody>
      <dsp:txXfrm rot="10800000">
        <a:off x="1788487" y="2965491"/>
        <a:ext cx="5451705" cy="570378"/>
      </dsp:txXfrm>
    </dsp:sp>
    <dsp:sp modelId="{22D97BAC-A44E-47A9-BCF0-97A55BE82B99}">
      <dsp:nvSpPr>
        <dsp:cNvPr id="0" name=""/>
        <dsp:cNvSpPr/>
      </dsp:nvSpPr>
      <dsp:spPr>
        <a:xfrm>
          <a:off x="1266495" y="2965491"/>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3" y="3706132"/>
          <a:ext cx="5594299" cy="570378"/>
        </a:xfrm>
        <a:prstGeom prst="homePlate">
          <a:avLst/>
        </a:prstGeom>
        <a:solidFill>
          <a:schemeClr val="accent1">
            <a:hueOff val="0"/>
            <a:satOff val="0"/>
            <a:lumOff val="0"/>
            <a:alpha val="0"/>
          </a:schemeClr>
        </a:solidFill>
        <a:ln w="25400" cap="flat" cmpd="sng" algn="ctr">
          <a:solidFill>
            <a:schemeClr val="accent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No prescription or provider appointment necessary.</a:t>
          </a:r>
          <a:endParaRPr lang="en-US" sz="1700" kern="1200" dirty="0">
            <a:solidFill>
              <a:schemeClr val="tx1"/>
            </a:solidFill>
          </a:endParaRPr>
        </a:p>
      </dsp:txBody>
      <dsp:txXfrm rot="10800000">
        <a:off x="1788487" y="3706132"/>
        <a:ext cx="5451705" cy="570378"/>
      </dsp:txXfrm>
    </dsp:sp>
    <dsp:sp modelId="{FD04EB34-E904-4DCA-8511-C2EC1E5DFBF6}">
      <dsp:nvSpPr>
        <dsp:cNvPr id="0" name=""/>
        <dsp:cNvSpPr/>
      </dsp:nvSpPr>
      <dsp:spPr>
        <a:xfrm>
          <a:off x="1266495" y="3706132"/>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6018" y="4446773"/>
          <a:ext cx="6126484" cy="57037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Can be difficult to remember, require commitment (must be used consistently and correctly every time to be effective).</a:t>
          </a:r>
          <a:endParaRPr lang="en-US" sz="1700" kern="1200" dirty="0">
            <a:solidFill>
              <a:schemeClr val="tx1"/>
            </a:solidFill>
          </a:endParaRPr>
        </a:p>
      </dsp:txBody>
      <dsp:txXfrm rot="10800000">
        <a:off x="1788612" y="4446773"/>
        <a:ext cx="5983890" cy="570378"/>
      </dsp:txXfrm>
    </dsp:sp>
    <dsp:sp modelId="{D18CED95-280D-425F-85BB-7547FCD52856}">
      <dsp:nvSpPr>
        <dsp:cNvPr id="0" name=""/>
        <dsp:cNvSpPr/>
      </dsp:nvSpPr>
      <dsp:spPr>
        <a:xfrm>
          <a:off x="1133449" y="4446773"/>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7" y="5187414"/>
          <a:ext cx="6447989" cy="57037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2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 prescription necessary, can reduce the risk of pregnancy </a:t>
          </a:r>
          <a:r>
            <a:rPr lang="en-US" sz="1700" b="1" u="sng" kern="1200" dirty="0" smtClean="0">
              <a:solidFill>
                <a:schemeClr val="tx1"/>
              </a:solidFill>
            </a:rPr>
            <a:t>and</a:t>
          </a:r>
          <a:r>
            <a:rPr lang="en-US" sz="1700" kern="1200" dirty="0" smtClean="0">
              <a:solidFill>
                <a:schemeClr val="tx1"/>
              </a:solidFill>
            </a:rPr>
            <a:t> STIs, cheap (or free) and easy to find.</a:t>
          </a:r>
          <a:endParaRPr lang="en-US" sz="1700" kern="1200" dirty="0">
            <a:solidFill>
              <a:schemeClr val="tx1"/>
            </a:solidFill>
          </a:endParaRPr>
        </a:p>
      </dsp:txBody>
      <dsp:txXfrm rot="10800000">
        <a:off x="1788491" y="5187414"/>
        <a:ext cx="6305395" cy="570378"/>
      </dsp:txXfrm>
    </dsp:sp>
    <dsp:sp modelId="{0B075EEF-050D-4A5F-83D7-7A592D420732}">
      <dsp:nvSpPr>
        <dsp:cNvPr id="0" name=""/>
        <dsp:cNvSpPr/>
      </dsp:nvSpPr>
      <dsp:spPr>
        <a:xfrm>
          <a:off x="1123900" y="5187414"/>
          <a:ext cx="570378" cy="57037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shot containing progestin that is given every 3 months. </a:t>
          </a:r>
          <a:endParaRPr lang="en-US" sz="1700" kern="1200" dirty="0">
            <a:solidFill>
              <a:schemeClr val="tx1"/>
            </a:solidFill>
          </a:endParaRP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694946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Progestin works to prevent ovulation and thicken cervical mucus to keep sperm from fertilizing an egg. </a:t>
          </a:r>
          <a:endParaRPr lang="en-US" sz="1700" kern="1200" dirty="0">
            <a:solidFill>
              <a:schemeClr val="tx1"/>
            </a:solidFill>
          </a:endParaRPr>
        </a:p>
      </dsp:txBody>
      <dsp:txXfrm rot="10800000">
        <a:off x="1788479" y="744150"/>
        <a:ext cx="6806905"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31" y="1484589"/>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Must receive shot every 3 months.</a:t>
          </a:r>
          <a:endParaRPr lang="en-US" sz="1700" kern="1200" dirty="0">
            <a:solidFill>
              <a:schemeClr val="tx1"/>
            </a:solidFill>
          </a:endParaRPr>
        </a:p>
      </dsp:txBody>
      <dsp:txXfrm rot="10800000">
        <a:off x="1788487" y="1484589"/>
        <a:ext cx="6139840" cy="570223"/>
      </dsp:txXfrm>
    </dsp:sp>
    <dsp:sp modelId="{434FE990-0A16-49E8-8023-2975EFE528FC}">
      <dsp:nvSpPr>
        <dsp:cNvPr id="0" name=""/>
        <dsp:cNvSpPr/>
      </dsp:nvSpPr>
      <dsp:spPr>
        <a:xfrm>
          <a:off x="1439852"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b="1" kern="1200" dirty="0" smtClean="0">
              <a:solidFill>
                <a:schemeClr val="accent2"/>
              </a:solidFill>
            </a:rPr>
            <a:t> </a:t>
          </a:r>
          <a:r>
            <a:rPr lang="en-US" sz="1700" kern="1200" dirty="0" smtClean="0">
              <a:solidFill>
                <a:schemeClr val="tx1"/>
              </a:solidFill>
            </a:rPr>
            <a:t>use: greater than 99%</a:t>
          </a:r>
          <a:r>
            <a:rPr lang="en-US" sz="1700" b="1" kern="1200" dirty="0" smtClean="0">
              <a:solidFill>
                <a:schemeClr val="bg1"/>
              </a:solidFill>
            </a:rPr>
            <a:t> Typical </a:t>
          </a:r>
          <a:r>
            <a:rPr lang="en-US" sz="1700" kern="1200" dirty="0" smtClean="0">
              <a:solidFill>
                <a:schemeClr val="tx1"/>
              </a:solidFill>
            </a:rPr>
            <a:t>use: 94%</a:t>
          </a:r>
          <a:endParaRPr lang="en-US" sz="1700" kern="1200" dirty="0">
            <a:solidFill>
              <a:schemeClr val="tx1"/>
            </a:solidFill>
          </a:endParaRP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5467"/>
          <a:ext cx="740663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47" y="2965467"/>
        <a:ext cx="7264075"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Medical provider or clinic visit is necessary to get the shot.  </a:t>
          </a:r>
          <a:endParaRPr lang="en-US" sz="1700" kern="1200" dirty="0">
            <a:solidFill>
              <a:schemeClr val="tx1"/>
            </a:solidFill>
          </a:endParaRP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58951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irregular bleeding (esp. for first 6-12 months), change in appetite or weight gain; less common side effects are hair loss, dizziness, headache, nausea.</a:t>
          </a:r>
          <a:endParaRPr lang="en-US" sz="1700" kern="1200" dirty="0">
            <a:solidFill>
              <a:schemeClr val="tx1"/>
            </a:solidFill>
          </a:endParaRPr>
        </a:p>
      </dsp:txBody>
      <dsp:txXfrm rot="10800000">
        <a:off x="1788479" y="4446346"/>
        <a:ext cx="7446956"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conceal, may cause shorter/lighter periods or no period at all, long-term protection with little effort, can be used while breastfeeding.</a:t>
          </a:r>
          <a:endParaRPr lang="en-US" sz="1700" kern="1200" dirty="0">
            <a:solidFill>
              <a:schemeClr val="tx1"/>
            </a:solidFill>
          </a:endParaRPr>
        </a:p>
      </dsp:txBody>
      <dsp:txXfrm rot="10800000">
        <a:off x="1788479" y="5186785"/>
        <a:ext cx="7538427"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749810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Thin stick about the size of a match that is inserted under the skin of the upper arm by a medical professional.</a:t>
          </a:r>
          <a:endParaRPr lang="en-US" sz="1700" kern="1200" dirty="0">
            <a:solidFill>
              <a:schemeClr val="tx1"/>
            </a:solidFill>
          </a:endParaRPr>
        </a:p>
      </dsp:txBody>
      <dsp:txXfrm rot="10800000">
        <a:off x="1788447" y="3711"/>
        <a:ext cx="7355547"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The implant releases progestin, which prevents ovulation and thickens cervical mucus to keep sperm from fertilizing an egg. </a:t>
          </a:r>
          <a:endParaRPr lang="en-US" sz="1700" kern="1200" dirty="0">
            <a:solidFill>
              <a:schemeClr val="tx1"/>
            </a:solidFill>
          </a:endParaRPr>
        </a:p>
      </dsp:txBody>
      <dsp:txXfrm rot="10800000">
        <a:off x="1788479" y="744150"/>
        <a:ext cx="7538427"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4963" y="1484589"/>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Once inserted, the implant is effective for up to 5 years. </a:t>
          </a:r>
          <a:endParaRPr lang="en-US" sz="1700" kern="1200" dirty="0">
            <a:solidFill>
              <a:schemeClr val="tx1"/>
            </a:solidFill>
          </a:endParaRPr>
        </a:p>
      </dsp:txBody>
      <dsp:txXfrm rot="10800000">
        <a:off x="1867519" y="1484589"/>
        <a:ext cx="6139840" cy="570223"/>
      </dsp:txXfrm>
    </dsp:sp>
    <dsp:sp modelId="{434FE990-0A16-49E8-8023-2975EFE528FC}">
      <dsp:nvSpPr>
        <dsp:cNvPr id="0" name=""/>
        <dsp:cNvSpPr/>
      </dsp:nvSpPr>
      <dsp:spPr>
        <a:xfrm>
          <a:off x="1439852"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t> </a:t>
          </a:r>
          <a:r>
            <a:rPr lang="en-US" sz="1700" kern="1200" dirty="0" smtClean="0">
              <a:solidFill>
                <a:schemeClr val="tx1"/>
              </a:solidFill>
            </a:rPr>
            <a:t>use: greater than 99% </a:t>
          </a:r>
          <a:r>
            <a:rPr lang="en-US" sz="1700" b="1" kern="1200" dirty="0" smtClean="0">
              <a:solidFill>
                <a:schemeClr val="bg1"/>
              </a:solidFill>
            </a:rPr>
            <a:t>Typical</a:t>
          </a:r>
          <a:r>
            <a:rPr lang="en-US" sz="1700" kern="1200" dirty="0" smtClean="0"/>
            <a:t> </a:t>
          </a:r>
          <a:r>
            <a:rPr lang="en-US" sz="1700" kern="1200" dirty="0" smtClean="0">
              <a:solidFill>
                <a:schemeClr val="tx1"/>
              </a:solidFill>
            </a:rPr>
            <a:t>use: greater than 99%</a:t>
          </a:r>
          <a:endParaRPr lang="en-US" sz="1700" kern="1200" dirty="0">
            <a:solidFill>
              <a:schemeClr val="tx1"/>
            </a:solidFill>
          </a:endParaRPr>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79" y="2965467"/>
        <a:ext cx="7172666"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931"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An appointment with a medical provider is necessary for insertion and removal.</a:t>
          </a:r>
          <a:endParaRPr lang="en-US" sz="1700" kern="1200" dirty="0">
            <a:solidFill>
              <a:schemeClr val="tx1"/>
            </a:solidFill>
          </a:endParaRPr>
        </a:p>
      </dsp:txBody>
      <dsp:txXfrm rot="10800000">
        <a:off x="1788487"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irregular bleeding (esp. in first 6-12 mo.); less common side effects: acne, headaches, discoloring or scarring of skin over implant, pain at implant site.</a:t>
          </a:r>
          <a:endParaRPr lang="en-US" sz="1700" kern="1200" dirty="0">
            <a:solidFill>
              <a:schemeClr val="tx1"/>
            </a:solidFill>
          </a:endParaRP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86785"/>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Long-term protection, very little effort, easy to conceal, fewer/lighter periods,  can be used while breastfeeding.</a:t>
          </a:r>
          <a:endParaRPr lang="en-US" sz="1700" kern="1200" dirty="0">
            <a:solidFill>
              <a:schemeClr val="tx1"/>
            </a:solidFill>
          </a:endParaRPr>
        </a:p>
      </dsp:txBody>
      <dsp:txXfrm rot="10800000">
        <a:off x="1788479" y="5186785"/>
        <a:ext cx="7172666"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432"/>
          <a:ext cx="7498103"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01" y="3432"/>
        <a:ext cx="7357093" cy="564041"/>
      </dsp:txXfrm>
    </dsp:sp>
    <dsp:sp modelId="{CB2EE65F-0024-47BE-9AB1-851C13B87868}">
      <dsp:nvSpPr>
        <dsp:cNvPr id="0" name=""/>
        <dsp:cNvSpPr/>
      </dsp:nvSpPr>
      <dsp:spPr>
        <a:xfrm>
          <a:off x="1300387" y="3432"/>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1902" y="765457"/>
          <a:ext cx="7680983" cy="626966"/>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Releases </a:t>
          </a:r>
          <a:r>
            <a:rPr lang="en-US" sz="1700" kern="1200" dirty="0" err="1" smtClean="0">
              <a:solidFill>
                <a:schemeClr val="tx1"/>
              </a:solidFill>
            </a:rPr>
            <a:t>levonorgestrel</a:t>
          </a:r>
          <a:r>
            <a:rPr lang="en-US" sz="1700" kern="1200" dirty="0" smtClean="0">
              <a:solidFill>
                <a:schemeClr val="tx1"/>
              </a:solidFill>
            </a:rPr>
            <a:t> (Plan B) or </a:t>
          </a:r>
          <a:r>
            <a:rPr lang="en-US" sz="1700" kern="1200" dirty="0" err="1" smtClean="0">
              <a:solidFill>
                <a:schemeClr val="tx1"/>
              </a:solidFill>
            </a:rPr>
            <a:t>ulipristal</a:t>
          </a:r>
          <a:r>
            <a:rPr lang="en-US" sz="1700" kern="1200" dirty="0" smtClean="0">
              <a:solidFill>
                <a:schemeClr val="tx1"/>
              </a:solidFill>
            </a:rPr>
            <a:t> acetate (Ella),which prevents ovulation by slowing down LH hormones. The copper in the IUD makes it hard for sperm to swim well enough to get to the egg.</a:t>
          </a:r>
          <a:endParaRPr lang="en-US" sz="1700" kern="1200" dirty="0">
            <a:solidFill>
              <a:schemeClr val="tx1"/>
            </a:solidFill>
          </a:endParaRPr>
        </a:p>
      </dsp:txBody>
      <dsp:txXfrm rot="10800000">
        <a:off x="1798643" y="765457"/>
        <a:ext cx="7524242" cy="626966"/>
      </dsp:txXfrm>
    </dsp:sp>
    <dsp:sp modelId="{25AB33B1-1614-4F8C-9037-B9CB1A2949F4}">
      <dsp:nvSpPr>
        <dsp:cNvPr id="0" name=""/>
        <dsp:cNvSpPr/>
      </dsp:nvSpPr>
      <dsp:spPr>
        <a:xfrm>
          <a:off x="1300387" y="767307"/>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23418" y="1531182"/>
          <a:ext cx="6282396"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864428" y="1531182"/>
        <a:ext cx="6141386" cy="564041"/>
      </dsp:txXfrm>
    </dsp:sp>
    <dsp:sp modelId="{434FE990-0A16-49E8-8023-2975EFE528FC}">
      <dsp:nvSpPr>
        <dsp:cNvPr id="0" name=""/>
        <dsp:cNvSpPr/>
      </dsp:nvSpPr>
      <dsp:spPr>
        <a:xfrm>
          <a:off x="1441397" y="1531182"/>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0111" y="2322604"/>
          <a:ext cx="7291161"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solidFill>
                <a:schemeClr val="bg1"/>
              </a:solidFill>
            </a:rPr>
            <a:t> </a:t>
          </a:r>
          <a:r>
            <a:rPr lang="en-US" sz="1700" kern="1200" dirty="0" smtClean="0">
              <a:solidFill>
                <a:schemeClr val="tx1"/>
              </a:solidFill>
            </a:rPr>
            <a:t>use: IUD over 99%, Plan B 85%, Ella 95%  </a:t>
          </a:r>
          <a:r>
            <a:rPr lang="en-US" sz="1700" kern="1200" dirty="0" smtClean="0">
              <a:solidFill>
                <a:schemeClr val="bg1"/>
              </a:solidFill>
            </a:rPr>
            <a:t>*</a:t>
          </a:r>
          <a:r>
            <a:rPr lang="en-US" sz="1700" b="1" kern="1200" dirty="0" smtClean="0">
              <a:solidFill>
                <a:schemeClr val="bg1"/>
              </a:solidFill>
            </a:rPr>
            <a:t>Typical</a:t>
          </a:r>
          <a:r>
            <a:rPr lang="en-US" sz="1700" kern="1200" dirty="0" smtClean="0">
              <a:solidFill>
                <a:schemeClr val="bg1"/>
              </a:solidFill>
            </a:rPr>
            <a:t> </a:t>
          </a:r>
          <a:r>
            <a:rPr lang="en-US" sz="1700" kern="1200" dirty="0" smtClean="0">
              <a:solidFill>
                <a:schemeClr val="tx1"/>
              </a:solidFill>
            </a:rPr>
            <a:t>use: IUD over 99%, Plan B 75%, Ella 85%</a:t>
          </a:r>
          <a:endParaRPr lang="en-US" sz="1700" kern="1200" dirty="0">
            <a:solidFill>
              <a:schemeClr val="tx1"/>
            </a:solidFill>
          </a:endParaRPr>
        </a:p>
      </dsp:txBody>
      <dsp:txXfrm rot="10800000">
        <a:off x="1781121" y="2322604"/>
        <a:ext cx="7150151" cy="564041"/>
      </dsp:txXfrm>
    </dsp:sp>
    <dsp:sp modelId="{74E1564D-B27A-4F63-ACC3-A9DD349C5611}">
      <dsp:nvSpPr>
        <dsp:cNvPr id="0" name=""/>
        <dsp:cNvSpPr/>
      </dsp:nvSpPr>
      <dsp:spPr>
        <a:xfrm>
          <a:off x="1300387" y="2263594"/>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96007"/>
          <a:ext cx="7315222"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6933" y="2996007"/>
        <a:ext cx="7174212" cy="564041"/>
      </dsp:txXfrm>
    </dsp:sp>
    <dsp:sp modelId="{22D97BAC-A44E-47A9-BCF0-97A55BE82B99}">
      <dsp:nvSpPr>
        <dsp:cNvPr id="0" name=""/>
        <dsp:cNvSpPr/>
      </dsp:nvSpPr>
      <dsp:spPr>
        <a:xfrm>
          <a:off x="1300387" y="2996007"/>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4386" y="3728420"/>
          <a:ext cx="6282396"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5396" y="3728420"/>
        <a:ext cx="6141386" cy="564041"/>
      </dsp:txXfrm>
    </dsp:sp>
    <dsp:sp modelId="{FD04EB34-E904-4DCA-8511-C2EC1E5DFBF6}">
      <dsp:nvSpPr>
        <dsp:cNvPr id="0" name=""/>
        <dsp:cNvSpPr/>
      </dsp:nvSpPr>
      <dsp:spPr>
        <a:xfrm>
          <a:off x="1441397" y="3728420"/>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60833"/>
          <a:ext cx="7680983"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Possible mild side effects: Nausea, vomiting, fatigue, breast tenderness, slight irregular bleeding. Can be expensive (EC pills $50-$70). </a:t>
          </a:r>
          <a:r>
            <a:rPr lang="en-US" sz="1700" kern="1200" dirty="0" err="1" smtClean="0">
              <a:solidFill>
                <a:schemeClr val="tx1"/>
              </a:solidFill>
            </a:rPr>
            <a:t>Levonorgestrel</a:t>
          </a:r>
          <a:r>
            <a:rPr lang="en-US" sz="1700" kern="1200" dirty="0" smtClean="0">
              <a:solidFill>
                <a:schemeClr val="tx1"/>
              </a:solidFill>
            </a:rPr>
            <a:t> pills may be less effective for those over 165 lbs.</a:t>
          </a:r>
          <a:endParaRPr lang="en-US" sz="1700" kern="1200" dirty="0">
            <a:solidFill>
              <a:schemeClr val="tx1"/>
            </a:solidFill>
          </a:endParaRPr>
        </a:p>
      </dsp:txBody>
      <dsp:txXfrm rot="10800000">
        <a:off x="1786933" y="4460833"/>
        <a:ext cx="7539973" cy="564041"/>
      </dsp:txXfrm>
    </dsp:sp>
    <dsp:sp modelId="{D18CED95-280D-425F-85BB-7547FCD52856}">
      <dsp:nvSpPr>
        <dsp:cNvPr id="0" name=""/>
        <dsp:cNvSpPr/>
      </dsp:nvSpPr>
      <dsp:spPr>
        <a:xfrm>
          <a:off x="1300387" y="4460833"/>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923" y="5193245"/>
          <a:ext cx="7315222" cy="564041"/>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727" tIns="64770" rIns="120904" bIns="64770" numCol="1" spcCol="1270" anchor="ctr" anchorCtr="0">
          <a:noAutofit/>
        </a:bodyPr>
        <a:lstStyle/>
        <a:p>
          <a:pPr lvl="0" algn="l" defTabSz="755650">
            <a:lnSpc>
              <a:spcPct val="90000"/>
            </a:lnSpc>
            <a:spcBef>
              <a:spcPct val="0"/>
            </a:spcBef>
            <a:spcAft>
              <a:spcPct val="35000"/>
            </a:spcAft>
          </a:pPr>
          <a:endParaRPr lang="en-US" sz="1700" kern="1200" dirty="0">
            <a:solidFill>
              <a:schemeClr val="tx1"/>
            </a:solidFill>
          </a:endParaRPr>
        </a:p>
      </dsp:txBody>
      <dsp:txXfrm rot="10800000">
        <a:off x="1786933" y="5193245"/>
        <a:ext cx="7174212" cy="564041"/>
      </dsp:txXfrm>
    </dsp:sp>
    <dsp:sp modelId="{0B075EEF-050D-4A5F-83D7-7A592D420732}">
      <dsp:nvSpPr>
        <dsp:cNvPr id="0" name=""/>
        <dsp:cNvSpPr/>
      </dsp:nvSpPr>
      <dsp:spPr>
        <a:xfrm>
          <a:off x="1300387" y="5193245"/>
          <a:ext cx="564041" cy="564041"/>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31" y="3711"/>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Not engaging in oral, anal, or vaginal sex.</a:t>
          </a:r>
          <a:endParaRPr lang="en-US" sz="1600" kern="1200" dirty="0">
            <a:solidFill>
              <a:schemeClr val="tx1"/>
            </a:solidFill>
          </a:endParaRPr>
        </a:p>
      </dsp:txBody>
      <dsp:txXfrm rot="10800000">
        <a:off x="1788487" y="3711"/>
        <a:ext cx="6139840" cy="570223"/>
      </dsp:txXfrm>
    </dsp:sp>
    <dsp:sp modelId="{CB2EE65F-0024-47BE-9AB1-851C13B87868}">
      <dsp:nvSpPr>
        <dsp:cNvPr id="0" name=""/>
        <dsp:cNvSpPr/>
      </dsp:nvSpPr>
      <dsp:spPr>
        <a:xfrm>
          <a:off x="1439852"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923" y="744150"/>
          <a:ext cx="731522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If sperm does not come into contact with a vagina, there is no risk for pregnancy. </a:t>
          </a:r>
          <a:endParaRPr lang="en-US" sz="1600" kern="1200" dirty="0">
            <a:solidFill>
              <a:schemeClr val="tx1"/>
            </a:solidFill>
          </a:endParaRPr>
        </a:p>
      </dsp:txBody>
      <dsp:txXfrm rot="10800000">
        <a:off x="1788479" y="744150"/>
        <a:ext cx="7172666"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923" y="1484589"/>
          <a:ext cx="768098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As long as someone is abstinent, they are 100% protected from the risk of pregnancy. </a:t>
          </a:r>
          <a:endParaRPr lang="en-US" sz="1600" kern="1200" dirty="0">
            <a:solidFill>
              <a:schemeClr val="tx1"/>
            </a:solidFill>
          </a:endParaRPr>
        </a:p>
      </dsp:txBody>
      <dsp:txXfrm rot="10800000">
        <a:off x="1788479" y="1484589"/>
        <a:ext cx="7538427"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24963"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endParaRPr lang="en-US" sz="1600" kern="1200" dirty="0"/>
        </a:p>
      </dsp:txBody>
      <dsp:txXfrm rot="10800000">
        <a:off x="1867519"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24963" y="296546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The only 100% effective way to avoid the risk of STIs. </a:t>
          </a:r>
          <a:endParaRPr lang="en-US" sz="1600" kern="1200" dirty="0">
            <a:solidFill>
              <a:schemeClr val="tx1"/>
            </a:solidFill>
          </a:endParaRPr>
        </a:p>
      </dsp:txBody>
      <dsp:txXfrm rot="10800000">
        <a:off x="1867519" y="2965467"/>
        <a:ext cx="6139840" cy="570223"/>
      </dsp:txXfrm>
    </dsp:sp>
    <dsp:sp modelId="{22D97BAC-A44E-47A9-BCF0-97A55BE82B99}">
      <dsp:nvSpPr>
        <dsp:cNvPr id="0" name=""/>
        <dsp:cNvSpPr/>
      </dsp:nvSpPr>
      <dsp:spPr>
        <a:xfrm>
          <a:off x="1439852"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24963" y="3705907"/>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 provider appointment or prescription necessary.</a:t>
          </a:r>
          <a:endParaRPr lang="en-US" sz="1600" kern="1200" dirty="0">
            <a:solidFill>
              <a:schemeClr val="tx1"/>
            </a:solidFill>
          </a:endParaRPr>
        </a:p>
      </dsp:txBody>
      <dsp:txXfrm rot="10800000">
        <a:off x="1867519" y="3705907"/>
        <a:ext cx="6139840" cy="570223"/>
      </dsp:txXfrm>
    </dsp:sp>
    <dsp:sp modelId="{FD04EB34-E904-4DCA-8511-C2EC1E5DFBF6}">
      <dsp:nvSpPr>
        <dsp:cNvPr id="0" name=""/>
        <dsp:cNvSpPr/>
      </dsp:nvSpPr>
      <dsp:spPr>
        <a:xfrm>
          <a:off x="1439852"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00" y="4446346"/>
          <a:ext cx="6649162"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Can be difficult to maintain (peer/partner pressure, media pressure, etc.).</a:t>
          </a:r>
          <a:endParaRPr lang="en-US" sz="1600" kern="1200" dirty="0">
            <a:solidFill>
              <a:schemeClr val="tx1"/>
            </a:solidFill>
          </a:endParaRPr>
        </a:p>
      </dsp:txBody>
      <dsp:txXfrm rot="10800000">
        <a:off x="1788456" y="4446346"/>
        <a:ext cx="6506606" cy="570223"/>
      </dsp:txXfrm>
    </dsp:sp>
    <dsp:sp modelId="{D18CED95-280D-425F-85BB-7547FCD52856}">
      <dsp:nvSpPr>
        <dsp:cNvPr id="0" name=""/>
        <dsp:cNvSpPr/>
      </dsp:nvSpPr>
      <dsp:spPr>
        <a:xfrm>
          <a:off x="1348160"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24963" y="5186785"/>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No risk of pregnancy or STIs, no side effects, free.</a:t>
          </a:r>
          <a:endParaRPr lang="en-US" sz="1600" kern="1200" dirty="0">
            <a:solidFill>
              <a:schemeClr val="tx1"/>
            </a:solidFill>
          </a:endParaRPr>
        </a:p>
      </dsp:txBody>
      <dsp:txXfrm rot="10800000">
        <a:off x="1867519" y="5186785"/>
        <a:ext cx="6139840" cy="570223"/>
      </dsp:txXfrm>
    </dsp:sp>
    <dsp:sp modelId="{0B075EEF-050D-4A5F-83D7-7A592D420732}">
      <dsp:nvSpPr>
        <dsp:cNvPr id="0" name=""/>
        <dsp:cNvSpPr/>
      </dsp:nvSpPr>
      <dsp:spPr>
        <a:xfrm>
          <a:off x="1439852"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37362" y="27656"/>
          <a:ext cx="6690234" cy="51874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Soft, loose-fitting polyurethane or nitrile sheath that lines vagina (or anus for anal sex).</a:t>
          </a:r>
          <a:endParaRPr lang="en-US" sz="1700" kern="1200" dirty="0">
            <a:solidFill>
              <a:schemeClr val="tx1"/>
            </a:solidFill>
          </a:endParaRPr>
        </a:p>
      </dsp:txBody>
      <dsp:txXfrm rot="10800000">
        <a:off x="1867048" y="27656"/>
        <a:ext cx="6560548" cy="518743"/>
      </dsp:txXfrm>
    </dsp:sp>
    <dsp:sp modelId="{CB2EE65F-0024-47BE-9AB1-851C13B87868}">
      <dsp:nvSpPr>
        <dsp:cNvPr id="0" name=""/>
        <dsp:cNvSpPr/>
      </dsp:nvSpPr>
      <dsp:spPr>
        <a:xfrm>
          <a:off x="1246310" y="1718"/>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37332" y="742670"/>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Inserted right before sex, or up to 8 hours ahead of time.</a:t>
          </a:r>
          <a:endParaRPr lang="en-US" sz="1700" kern="1200" dirty="0">
            <a:solidFill>
              <a:schemeClr val="tx1"/>
            </a:solidFill>
          </a:endParaRPr>
        </a:p>
      </dsp:txBody>
      <dsp:txXfrm rot="10800000">
        <a:off x="1879986" y="742670"/>
        <a:ext cx="5938106" cy="570618"/>
      </dsp:txXfrm>
    </dsp:sp>
    <dsp:sp modelId="{25AB33B1-1614-4F8C-9037-B9CB1A2949F4}">
      <dsp:nvSpPr>
        <dsp:cNvPr id="0" name=""/>
        <dsp:cNvSpPr/>
      </dsp:nvSpPr>
      <dsp:spPr>
        <a:xfrm>
          <a:off x="1388965" y="742670"/>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37332" y="1483622"/>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Each individual condom is for one time use (no rinsing/washing, no flipping inside out, re-using)</a:t>
          </a:r>
          <a:endParaRPr lang="en-US" sz="1700" kern="1200" dirty="0">
            <a:solidFill>
              <a:schemeClr val="tx1"/>
            </a:solidFill>
          </a:endParaRPr>
        </a:p>
      </dsp:txBody>
      <dsp:txXfrm rot="10800000">
        <a:off x="1879986" y="1483622"/>
        <a:ext cx="5938106" cy="570618"/>
      </dsp:txXfrm>
    </dsp:sp>
    <dsp:sp modelId="{434FE990-0A16-49E8-8023-2975EFE528FC}">
      <dsp:nvSpPr>
        <dsp:cNvPr id="0" name=""/>
        <dsp:cNvSpPr/>
      </dsp:nvSpPr>
      <dsp:spPr>
        <a:xfrm>
          <a:off x="1388965" y="1483622"/>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37332" y="2224574"/>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t> </a:t>
          </a:r>
          <a:r>
            <a:rPr lang="en-US" sz="1700" b="1" kern="1200" dirty="0" smtClean="0">
              <a:solidFill>
                <a:schemeClr val="bg1"/>
              </a:solidFill>
            </a:rPr>
            <a:t>Perfect</a:t>
          </a:r>
          <a:r>
            <a:rPr lang="en-US" sz="1700" kern="1200" dirty="0" smtClean="0"/>
            <a:t> </a:t>
          </a:r>
          <a:r>
            <a:rPr lang="en-US" sz="1700" kern="1200" dirty="0" smtClean="0">
              <a:solidFill>
                <a:schemeClr val="tx1"/>
              </a:solidFill>
            </a:rPr>
            <a:t>use: 95% </a:t>
          </a:r>
          <a:r>
            <a:rPr lang="en-US" sz="1700" b="1" kern="1200" dirty="0" smtClean="0">
              <a:solidFill>
                <a:schemeClr val="bg1"/>
              </a:solidFill>
            </a:rPr>
            <a:t>Typical</a:t>
          </a:r>
          <a:r>
            <a:rPr lang="en-US" sz="1700" kern="1200" dirty="0" smtClean="0"/>
            <a:t> </a:t>
          </a:r>
          <a:r>
            <a:rPr lang="en-US" sz="1700" kern="1200" dirty="0" smtClean="0">
              <a:solidFill>
                <a:schemeClr val="tx1"/>
              </a:solidFill>
            </a:rPr>
            <a:t>use 79%</a:t>
          </a:r>
          <a:endParaRPr lang="en-US" sz="1700" kern="1200" dirty="0">
            <a:solidFill>
              <a:schemeClr val="tx1"/>
            </a:solidFill>
          </a:endParaRPr>
        </a:p>
      </dsp:txBody>
      <dsp:txXfrm rot="10800000">
        <a:off x="1879986" y="2224574"/>
        <a:ext cx="5938106" cy="570618"/>
      </dsp:txXfrm>
    </dsp:sp>
    <dsp:sp modelId="{74E1564D-B27A-4F63-ACC3-A9DD349C5611}">
      <dsp:nvSpPr>
        <dsp:cNvPr id="0" name=""/>
        <dsp:cNvSpPr/>
      </dsp:nvSpPr>
      <dsp:spPr>
        <a:xfrm>
          <a:off x="1388965" y="2224574"/>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37332" y="2965526"/>
          <a:ext cx="6858002"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When used consistently and correctly every time, condoms can reduce the risk of STIs including HIV.</a:t>
          </a:r>
          <a:endParaRPr lang="en-US" sz="1700" kern="1200" dirty="0">
            <a:solidFill>
              <a:schemeClr val="tx1"/>
            </a:solidFill>
          </a:endParaRPr>
        </a:p>
      </dsp:txBody>
      <dsp:txXfrm rot="10800000">
        <a:off x="1879986" y="2965526"/>
        <a:ext cx="6715348" cy="570618"/>
      </dsp:txXfrm>
    </dsp:sp>
    <dsp:sp modelId="{22D97BAC-A44E-47A9-BCF0-97A55BE82B99}">
      <dsp:nvSpPr>
        <dsp:cNvPr id="0" name=""/>
        <dsp:cNvSpPr/>
      </dsp:nvSpPr>
      <dsp:spPr>
        <a:xfrm>
          <a:off x="1246310" y="2965526"/>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37332" y="3706478"/>
          <a:ext cx="6080760"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May need prescription to obtain from a pharmacy.* </a:t>
          </a:r>
          <a:endParaRPr lang="en-US" sz="1700" kern="1200" dirty="0">
            <a:solidFill>
              <a:schemeClr val="tx1"/>
            </a:solidFill>
          </a:endParaRPr>
        </a:p>
      </dsp:txBody>
      <dsp:txXfrm rot="10800000">
        <a:off x="1879986" y="3706478"/>
        <a:ext cx="5938106" cy="570618"/>
      </dsp:txXfrm>
    </dsp:sp>
    <dsp:sp modelId="{FD04EB34-E904-4DCA-8511-C2EC1E5DFBF6}">
      <dsp:nvSpPr>
        <dsp:cNvPr id="0" name=""/>
        <dsp:cNvSpPr/>
      </dsp:nvSpPr>
      <dsp:spPr>
        <a:xfrm>
          <a:off x="1388965" y="3706478"/>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37362" y="4447430"/>
          <a:ext cx="7315215"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May cause irritation of genital skin, requires commitment (must be used consistently and correctly to be effective). </a:t>
          </a:r>
          <a:endParaRPr lang="en-US" sz="1700" kern="1200" dirty="0">
            <a:solidFill>
              <a:schemeClr val="tx1"/>
            </a:solidFill>
          </a:endParaRPr>
        </a:p>
      </dsp:txBody>
      <dsp:txXfrm rot="10800000">
        <a:off x="1880016" y="4447430"/>
        <a:ext cx="7172561" cy="570618"/>
      </dsp:txXfrm>
    </dsp:sp>
    <dsp:sp modelId="{D18CED95-280D-425F-85BB-7547FCD52856}">
      <dsp:nvSpPr>
        <dsp:cNvPr id="0" name=""/>
        <dsp:cNvSpPr/>
      </dsp:nvSpPr>
      <dsp:spPr>
        <a:xfrm>
          <a:off x="1246310" y="4447430"/>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37362" y="5188382"/>
          <a:ext cx="7132305" cy="570618"/>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62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Can be used if allergic to latex, everyone can be in control of their own protection. </a:t>
          </a:r>
          <a:endParaRPr lang="en-US" sz="1700" kern="1200" dirty="0">
            <a:solidFill>
              <a:schemeClr val="tx1"/>
            </a:solidFill>
          </a:endParaRPr>
        </a:p>
      </dsp:txBody>
      <dsp:txXfrm rot="10800000">
        <a:off x="1880016" y="5188382"/>
        <a:ext cx="6989651" cy="570618"/>
      </dsp:txXfrm>
    </dsp:sp>
    <dsp:sp modelId="{0B075EEF-050D-4A5F-83D7-7A592D420732}">
      <dsp:nvSpPr>
        <dsp:cNvPr id="0" name=""/>
        <dsp:cNvSpPr/>
      </dsp:nvSpPr>
      <dsp:spPr>
        <a:xfrm>
          <a:off x="1246310" y="5188382"/>
          <a:ext cx="570618" cy="57061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535349" y="3162"/>
          <a:ext cx="6429806"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b="0" i="0" kern="1200" dirty="0" smtClean="0">
              <a:solidFill>
                <a:schemeClr val="tx1"/>
              </a:solidFill>
            </a:rPr>
            <a:t>Creams, films, foams, gels and suppositories that contain chemicals that stop sperm from moving</a:t>
          </a:r>
          <a:endParaRPr lang="en-US" sz="1700" kern="1200" dirty="0">
            <a:solidFill>
              <a:schemeClr val="tx1"/>
            </a:solidFill>
          </a:endParaRPr>
        </a:p>
      </dsp:txBody>
      <dsp:txXfrm rot="10800000">
        <a:off x="1678502" y="3162"/>
        <a:ext cx="6286653" cy="572613"/>
      </dsp:txXfrm>
    </dsp:sp>
    <dsp:sp modelId="{CB2EE65F-0024-47BE-9AB1-851C13B87868}">
      <dsp:nvSpPr>
        <dsp:cNvPr id="0" name=""/>
        <dsp:cNvSpPr/>
      </dsp:nvSpPr>
      <dsp:spPr>
        <a:xfrm>
          <a:off x="1070999" y="3162"/>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535349" y="746704"/>
          <a:ext cx="6341754"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b="0" i="0" kern="1200" dirty="0" smtClean="0">
              <a:solidFill>
                <a:schemeClr val="tx1"/>
              </a:solidFill>
            </a:rPr>
            <a:t>Inserted into the vagina, so it also keeps sperm from getting through the cervix and into the uterus.</a:t>
          </a:r>
          <a:endParaRPr lang="en-US" sz="1700" kern="1200" dirty="0">
            <a:solidFill>
              <a:schemeClr val="tx1"/>
            </a:solidFill>
          </a:endParaRPr>
        </a:p>
      </dsp:txBody>
      <dsp:txXfrm rot="10800000">
        <a:off x="1678502" y="746704"/>
        <a:ext cx="6198601" cy="572613"/>
      </dsp:txXfrm>
    </dsp:sp>
    <dsp:sp modelId="{25AB33B1-1614-4F8C-9037-B9CB1A2949F4}">
      <dsp:nvSpPr>
        <dsp:cNvPr id="0" name=""/>
        <dsp:cNvSpPr/>
      </dsp:nvSpPr>
      <dsp:spPr>
        <a:xfrm>
          <a:off x="1070999" y="746704"/>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545455" y="1490247"/>
          <a:ext cx="5460916"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Different for different products. Many require 10-minute wait between application and sexual contact.</a:t>
          </a:r>
          <a:endParaRPr lang="en-US" sz="1700" kern="1200" dirty="0">
            <a:solidFill>
              <a:schemeClr val="tx1"/>
            </a:solidFill>
          </a:endParaRPr>
        </a:p>
      </dsp:txBody>
      <dsp:txXfrm rot="10800000">
        <a:off x="1688608" y="1490247"/>
        <a:ext cx="5317763" cy="572613"/>
      </dsp:txXfrm>
    </dsp:sp>
    <dsp:sp modelId="{434FE990-0A16-49E8-8023-2975EFE528FC}">
      <dsp:nvSpPr>
        <dsp:cNvPr id="0" name=""/>
        <dsp:cNvSpPr/>
      </dsp:nvSpPr>
      <dsp:spPr>
        <a:xfrm>
          <a:off x="1196100" y="1490247"/>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545455" y="2233790"/>
          <a:ext cx="5388707"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t> </a:t>
          </a:r>
          <a:r>
            <a:rPr lang="en-US" sz="1700" kern="1200" dirty="0" smtClean="0">
              <a:solidFill>
                <a:schemeClr val="tx1"/>
              </a:solidFill>
            </a:rPr>
            <a:t>use: 82%</a:t>
          </a:r>
          <a:r>
            <a:rPr lang="en-US" sz="1700" kern="1200" dirty="0" smtClean="0"/>
            <a:t> </a:t>
          </a:r>
          <a:r>
            <a:rPr lang="en-US" sz="1700" b="1" kern="1200" dirty="0" smtClean="0">
              <a:solidFill>
                <a:schemeClr val="bg1"/>
              </a:solidFill>
            </a:rPr>
            <a:t>Typical</a:t>
          </a:r>
          <a:r>
            <a:rPr lang="en-US" sz="1700" kern="1200" dirty="0" smtClean="0">
              <a:solidFill>
                <a:schemeClr val="bg1"/>
              </a:solidFill>
            </a:rPr>
            <a:t> </a:t>
          </a:r>
          <a:r>
            <a:rPr lang="en-US" sz="1700" kern="1200" dirty="0" smtClean="0">
              <a:solidFill>
                <a:schemeClr val="tx1"/>
              </a:solidFill>
            </a:rPr>
            <a:t>use: 72% </a:t>
          </a:r>
          <a:endParaRPr lang="en-US" sz="1700" kern="1200" dirty="0">
            <a:solidFill>
              <a:schemeClr val="tx1"/>
            </a:solidFill>
          </a:endParaRPr>
        </a:p>
      </dsp:txBody>
      <dsp:txXfrm rot="10800000">
        <a:off x="1688608" y="2233790"/>
        <a:ext cx="5245554" cy="572613"/>
      </dsp:txXfrm>
    </dsp:sp>
    <dsp:sp modelId="{74E1564D-B27A-4F63-ACC3-A9DD349C5611}">
      <dsp:nvSpPr>
        <dsp:cNvPr id="0" name=""/>
        <dsp:cNvSpPr/>
      </dsp:nvSpPr>
      <dsp:spPr>
        <a:xfrm>
          <a:off x="1214152" y="2233790"/>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545455" y="2977333"/>
          <a:ext cx="5388707"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Does not protect against STIs or HIV. Using a condom consistently and correctly will help reduce the risk of STIs.</a:t>
          </a:r>
          <a:endParaRPr lang="en-US" sz="1700" kern="1200" dirty="0">
            <a:solidFill>
              <a:schemeClr val="tx1"/>
            </a:solidFill>
          </a:endParaRPr>
        </a:p>
      </dsp:txBody>
      <dsp:txXfrm rot="10800000">
        <a:off x="1688608" y="2977333"/>
        <a:ext cx="5245554" cy="572613"/>
      </dsp:txXfrm>
    </dsp:sp>
    <dsp:sp modelId="{22D97BAC-A44E-47A9-BCF0-97A55BE82B99}">
      <dsp:nvSpPr>
        <dsp:cNvPr id="0" name=""/>
        <dsp:cNvSpPr/>
      </dsp:nvSpPr>
      <dsp:spPr>
        <a:xfrm>
          <a:off x="1214152" y="2977333"/>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545455" y="3720876"/>
          <a:ext cx="5388707"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 prescription or provider appointment necessary.</a:t>
          </a:r>
          <a:endParaRPr lang="en-US" sz="1700" kern="1200" dirty="0">
            <a:solidFill>
              <a:schemeClr val="tx1"/>
            </a:solidFill>
          </a:endParaRPr>
        </a:p>
      </dsp:txBody>
      <dsp:txXfrm rot="10800000">
        <a:off x="1688608" y="3720876"/>
        <a:ext cx="5245554" cy="572613"/>
      </dsp:txXfrm>
    </dsp:sp>
    <dsp:sp modelId="{FD04EB34-E904-4DCA-8511-C2EC1E5DFBF6}">
      <dsp:nvSpPr>
        <dsp:cNvPr id="0" name=""/>
        <dsp:cNvSpPr/>
      </dsp:nvSpPr>
      <dsp:spPr>
        <a:xfrm>
          <a:off x="1214152" y="3720876"/>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535375" y="4464419"/>
          <a:ext cx="6517911"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Chemicals in spermicides can raise risk for HIV infection*, may irritate skin, can be messy.</a:t>
          </a:r>
          <a:endParaRPr lang="en-US" sz="1700" kern="1200" dirty="0">
            <a:solidFill>
              <a:schemeClr val="tx1"/>
            </a:solidFill>
          </a:endParaRPr>
        </a:p>
      </dsp:txBody>
      <dsp:txXfrm rot="10800000">
        <a:off x="1678528" y="4464419"/>
        <a:ext cx="6374758" cy="572613"/>
      </dsp:txXfrm>
    </dsp:sp>
    <dsp:sp modelId="{D18CED95-280D-425F-85BB-7547FCD52856}">
      <dsp:nvSpPr>
        <dsp:cNvPr id="0" name=""/>
        <dsp:cNvSpPr/>
      </dsp:nvSpPr>
      <dsp:spPr>
        <a:xfrm>
          <a:off x="1070999" y="4464419"/>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535375" y="5207962"/>
          <a:ext cx="6517911" cy="57261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2507"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easy to find, does not affect hormones, can be used while breastfeeding.</a:t>
          </a:r>
          <a:endParaRPr lang="en-US" sz="1700" kern="1200" dirty="0">
            <a:solidFill>
              <a:schemeClr val="tx1"/>
            </a:solidFill>
          </a:endParaRPr>
        </a:p>
      </dsp:txBody>
      <dsp:txXfrm rot="10800000">
        <a:off x="1678528" y="5207962"/>
        <a:ext cx="6374758" cy="572613"/>
      </dsp:txXfrm>
    </dsp:sp>
    <dsp:sp modelId="{0B075EEF-050D-4A5F-83D7-7A592D420732}">
      <dsp:nvSpPr>
        <dsp:cNvPr id="0" name=""/>
        <dsp:cNvSpPr/>
      </dsp:nvSpPr>
      <dsp:spPr>
        <a:xfrm>
          <a:off x="1070999" y="5207962"/>
          <a:ext cx="572613" cy="57261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65430" y="9460"/>
          <a:ext cx="7635231"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Round piece of white plastic foam (about 2” across) with a little dimple on one side and a nylon loop across the top.</a:t>
          </a:r>
          <a:endParaRPr lang="en-US" sz="1800" kern="1200" dirty="0">
            <a:solidFill>
              <a:schemeClr val="tx1"/>
            </a:solidFill>
          </a:endParaRPr>
        </a:p>
      </dsp:txBody>
      <dsp:txXfrm rot="10800000">
        <a:off x="1908022" y="9460"/>
        <a:ext cx="7492639" cy="570369"/>
      </dsp:txXfrm>
    </dsp:sp>
    <dsp:sp modelId="{CB2EE65F-0024-47BE-9AB1-851C13B87868}">
      <dsp:nvSpPr>
        <dsp:cNvPr id="0" name=""/>
        <dsp:cNvSpPr/>
      </dsp:nvSpPr>
      <dsp:spPr>
        <a:xfrm>
          <a:off x="1299776" y="2974"/>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60709" y="750088"/>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Inserted into the vagina before vaginal intercourse. Blocks the cervix and releases spermicide. </a:t>
          </a:r>
          <a:endParaRPr lang="en-US" sz="1800" kern="1200" dirty="0">
            <a:solidFill>
              <a:schemeClr val="tx1"/>
            </a:solidFill>
          </a:endParaRPr>
        </a:p>
      </dsp:txBody>
      <dsp:txXfrm rot="10800000">
        <a:off x="1903301" y="750088"/>
        <a:ext cx="7559151" cy="570369"/>
      </dsp:txXfrm>
    </dsp:sp>
    <dsp:sp modelId="{25AB33B1-1614-4F8C-9037-B9CB1A2949F4}">
      <dsp:nvSpPr>
        <dsp:cNvPr id="0" name=""/>
        <dsp:cNvSpPr/>
      </dsp:nvSpPr>
      <dsp:spPr>
        <a:xfrm>
          <a:off x="1299776" y="743603"/>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60709" y="1490717"/>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Once inserted, it can be left in for up to 30 hours. Must be left in at least 6 hours after vaginal intercourse. </a:t>
          </a:r>
          <a:endParaRPr lang="en-US" sz="1800" kern="1200" dirty="0">
            <a:solidFill>
              <a:schemeClr val="tx1"/>
            </a:solidFill>
          </a:endParaRPr>
        </a:p>
      </dsp:txBody>
      <dsp:txXfrm rot="10800000">
        <a:off x="1903301" y="1490717"/>
        <a:ext cx="7559151" cy="570369"/>
      </dsp:txXfrm>
    </dsp:sp>
    <dsp:sp modelId="{434FE990-0A16-49E8-8023-2975EFE528FC}">
      <dsp:nvSpPr>
        <dsp:cNvPr id="0" name=""/>
        <dsp:cNvSpPr/>
      </dsp:nvSpPr>
      <dsp:spPr>
        <a:xfrm>
          <a:off x="1299776" y="1484232"/>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60709" y="2231346"/>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Perfect</a:t>
          </a:r>
          <a:r>
            <a:rPr lang="en-US" sz="1800" b="1" kern="1200" dirty="0" smtClean="0"/>
            <a:t> </a:t>
          </a:r>
          <a:r>
            <a:rPr lang="en-US" sz="1800" kern="1200" dirty="0" smtClean="0">
              <a:solidFill>
                <a:schemeClr val="tx1"/>
              </a:solidFill>
            </a:rPr>
            <a:t>use: 80-91% </a:t>
          </a:r>
          <a:r>
            <a:rPr lang="en-US" sz="1800" b="1" kern="1200" dirty="0" smtClean="0">
              <a:solidFill>
                <a:schemeClr val="bg1"/>
              </a:solidFill>
            </a:rPr>
            <a:t>Typical</a:t>
          </a:r>
          <a:r>
            <a:rPr lang="en-US" sz="1800" kern="1200" dirty="0" smtClean="0"/>
            <a:t> </a:t>
          </a:r>
          <a:r>
            <a:rPr lang="en-US" sz="1800" kern="1200" dirty="0" smtClean="0">
              <a:solidFill>
                <a:schemeClr val="tx1"/>
              </a:solidFill>
            </a:rPr>
            <a:t>use: 76-88%</a:t>
          </a:r>
          <a:endParaRPr lang="en-US" sz="1800" kern="1200" dirty="0">
            <a:solidFill>
              <a:schemeClr val="tx1"/>
            </a:solidFill>
          </a:endParaRPr>
        </a:p>
      </dsp:txBody>
      <dsp:txXfrm rot="10800000">
        <a:off x="1903301" y="2231346"/>
        <a:ext cx="7559151" cy="570369"/>
      </dsp:txXfrm>
    </dsp:sp>
    <dsp:sp modelId="{74E1564D-B27A-4F63-ACC3-A9DD349C5611}">
      <dsp:nvSpPr>
        <dsp:cNvPr id="0" name=""/>
        <dsp:cNvSpPr/>
      </dsp:nvSpPr>
      <dsp:spPr>
        <a:xfrm>
          <a:off x="1299776" y="2224861"/>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60709" y="2971974"/>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Not effective against the spread of STIs/HIV. Consistent and correct condom use still necessary to reduce risk of STIs. </a:t>
          </a:r>
          <a:endParaRPr lang="en-US" sz="1800" kern="1200" dirty="0">
            <a:solidFill>
              <a:schemeClr val="tx1"/>
            </a:solidFill>
          </a:endParaRPr>
        </a:p>
      </dsp:txBody>
      <dsp:txXfrm rot="10800000">
        <a:off x="1903301" y="2971974"/>
        <a:ext cx="7559151" cy="570369"/>
      </dsp:txXfrm>
    </dsp:sp>
    <dsp:sp modelId="{22D97BAC-A44E-47A9-BCF0-97A55BE82B99}">
      <dsp:nvSpPr>
        <dsp:cNvPr id="0" name=""/>
        <dsp:cNvSpPr/>
      </dsp:nvSpPr>
      <dsp:spPr>
        <a:xfrm>
          <a:off x="1299776" y="2965489"/>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60709" y="3712603"/>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 prescription or provider appointment necessary.</a:t>
          </a:r>
          <a:endParaRPr lang="en-US" sz="1800" kern="1200" dirty="0">
            <a:solidFill>
              <a:schemeClr val="tx1"/>
            </a:solidFill>
          </a:endParaRPr>
        </a:p>
      </dsp:txBody>
      <dsp:txXfrm rot="10800000">
        <a:off x="1903301" y="3712603"/>
        <a:ext cx="7559151" cy="570369"/>
      </dsp:txXfrm>
    </dsp:sp>
    <dsp:sp modelId="{FD04EB34-E904-4DCA-8511-C2EC1E5DFBF6}">
      <dsp:nvSpPr>
        <dsp:cNvPr id="0" name=""/>
        <dsp:cNvSpPr/>
      </dsp:nvSpPr>
      <dsp:spPr>
        <a:xfrm>
          <a:off x="1299776" y="3706118"/>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60709" y="4453232"/>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Inserting can be difficult/uncomfortable, may cause irritation, unpredictable effectiveness, requires discipline/planning, not widely available.</a:t>
          </a:r>
          <a:endParaRPr lang="en-US" sz="1800" kern="1200" dirty="0">
            <a:solidFill>
              <a:schemeClr val="tx1"/>
            </a:solidFill>
          </a:endParaRPr>
        </a:p>
      </dsp:txBody>
      <dsp:txXfrm rot="10800000">
        <a:off x="1903301" y="4453232"/>
        <a:ext cx="7559151" cy="570369"/>
      </dsp:txXfrm>
    </dsp:sp>
    <dsp:sp modelId="{D18CED95-280D-425F-85BB-7547FCD52856}">
      <dsp:nvSpPr>
        <dsp:cNvPr id="0" name=""/>
        <dsp:cNvSpPr/>
      </dsp:nvSpPr>
      <dsp:spPr>
        <a:xfrm>
          <a:off x="1299776" y="4446747"/>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60709" y="5190350"/>
          <a:ext cx="7701743" cy="570369"/>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517"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Will not affect hormones, no prescription necessary, can be inserted 24 hours in advance, may be used while breastfeeding.</a:t>
          </a:r>
          <a:endParaRPr lang="en-US" sz="1800" kern="1200" dirty="0">
            <a:solidFill>
              <a:schemeClr val="tx1"/>
            </a:solidFill>
          </a:endParaRPr>
        </a:p>
      </dsp:txBody>
      <dsp:txXfrm rot="10800000">
        <a:off x="1903301" y="5190350"/>
        <a:ext cx="7559151" cy="570369"/>
      </dsp:txXfrm>
    </dsp:sp>
    <dsp:sp modelId="{0B075EEF-050D-4A5F-83D7-7A592D420732}">
      <dsp:nvSpPr>
        <dsp:cNvPr id="0" name=""/>
        <dsp:cNvSpPr/>
      </dsp:nvSpPr>
      <dsp:spPr>
        <a:xfrm>
          <a:off x="1299776" y="5187375"/>
          <a:ext cx="570369" cy="570369"/>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827214" y="874"/>
          <a:ext cx="7772398"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Shallow, dome-shaped cup made of silicone (2 different kinds available in the U.S.)</a:t>
          </a:r>
          <a:endParaRPr lang="en-US" sz="1800" kern="1200" dirty="0">
            <a:solidFill>
              <a:schemeClr val="tx1"/>
            </a:solidFill>
          </a:endParaRPr>
        </a:p>
      </dsp:txBody>
      <dsp:txXfrm rot="10800000">
        <a:off x="1969910" y="874"/>
        <a:ext cx="7629702" cy="570785"/>
      </dsp:txXfrm>
    </dsp:sp>
    <dsp:sp modelId="{CB2EE65F-0024-47BE-9AB1-851C13B87868}">
      <dsp:nvSpPr>
        <dsp:cNvPr id="0" name=""/>
        <dsp:cNvSpPr/>
      </dsp:nvSpPr>
      <dsp:spPr>
        <a:xfrm>
          <a:off x="1322542" y="874"/>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824980" y="742043"/>
          <a:ext cx="777463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0" i="0" kern="1200" dirty="0" smtClean="0">
              <a:solidFill>
                <a:schemeClr val="tx1"/>
              </a:solidFill>
            </a:rPr>
            <a:t>Inserted into the vagina to cover the cervix. May be used with spermicide to increase effectiveness.</a:t>
          </a:r>
          <a:endParaRPr lang="en-US" sz="1800" kern="1200" dirty="0">
            <a:solidFill>
              <a:schemeClr val="tx1"/>
            </a:solidFill>
          </a:endParaRPr>
        </a:p>
      </dsp:txBody>
      <dsp:txXfrm rot="10800000">
        <a:off x="1967676" y="742043"/>
        <a:ext cx="7631936" cy="570785"/>
      </dsp:txXfrm>
    </dsp:sp>
    <dsp:sp modelId="{25AB33B1-1614-4F8C-9037-B9CB1A2949F4}">
      <dsp:nvSpPr>
        <dsp:cNvPr id="0" name=""/>
        <dsp:cNvSpPr/>
      </dsp:nvSpPr>
      <dsp:spPr>
        <a:xfrm>
          <a:off x="1322542" y="742043"/>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816830" y="1483213"/>
          <a:ext cx="638374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Must be left in for 6 hours after last vaginal intercourse.</a:t>
          </a:r>
          <a:endParaRPr lang="en-US" sz="1800" kern="1200" dirty="0">
            <a:solidFill>
              <a:schemeClr val="tx1"/>
            </a:solidFill>
          </a:endParaRPr>
        </a:p>
      </dsp:txBody>
      <dsp:txXfrm rot="10800000">
        <a:off x="1959526" y="1483213"/>
        <a:ext cx="6241046" cy="570785"/>
      </dsp:txXfrm>
    </dsp:sp>
    <dsp:sp modelId="{434FE990-0A16-49E8-8023-2975EFE528FC}">
      <dsp:nvSpPr>
        <dsp:cNvPr id="0" name=""/>
        <dsp:cNvSpPr/>
      </dsp:nvSpPr>
      <dsp:spPr>
        <a:xfrm>
          <a:off x="1465238" y="1483213"/>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823929" y="2224382"/>
          <a:ext cx="7669236"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bg1"/>
              </a:solidFill>
            </a:rPr>
            <a:t>Perfect</a:t>
          </a:r>
          <a:r>
            <a:rPr lang="en-US" sz="1800" kern="1200" dirty="0" smtClean="0"/>
            <a:t> </a:t>
          </a:r>
          <a:r>
            <a:rPr lang="en-US" sz="1800" kern="1200" dirty="0" smtClean="0">
              <a:solidFill>
                <a:schemeClr val="tx1"/>
              </a:solidFill>
            </a:rPr>
            <a:t>use: 94% </a:t>
          </a:r>
          <a:r>
            <a:rPr lang="en-US" sz="1800" b="1" kern="1200" dirty="0" smtClean="0">
              <a:solidFill>
                <a:schemeClr val="bg1"/>
              </a:solidFill>
            </a:rPr>
            <a:t>Typical</a:t>
          </a:r>
          <a:r>
            <a:rPr lang="en-US" sz="1800" kern="1200" dirty="0" smtClean="0"/>
            <a:t> </a:t>
          </a:r>
          <a:r>
            <a:rPr lang="en-US" sz="1800" kern="1200" dirty="0" smtClean="0">
              <a:solidFill>
                <a:schemeClr val="tx1"/>
              </a:solidFill>
            </a:rPr>
            <a:t>use: 88%</a:t>
          </a:r>
          <a:r>
            <a:rPr lang="en-US" sz="1800" kern="1200" dirty="0" smtClean="0"/>
            <a:t> </a:t>
          </a:r>
          <a:endParaRPr lang="en-US" sz="1800" kern="1200" dirty="0"/>
        </a:p>
      </dsp:txBody>
      <dsp:txXfrm rot="10800000">
        <a:off x="1966625" y="2224382"/>
        <a:ext cx="7526540" cy="570785"/>
      </dsp:txXfrm>
    </dsp:sp>
    <dsp:sp modelId="{74E1564D-B27A-4F63-ACC3-A9DD349C5611}">
      <dsp:nvSpPr>
        <dsp:cNvPr id="0" name=""/>
        <dsp:cNvSpPr/>
      </dsp:nvSpPr>
      <dsp:spPr>
        <a:xfrm>
          <a:off x="1322542" y="2224382"/>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827214" y="2965551"/>
          <a:ext cx="7772398"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Not effective against the spread of STIs/HIV. Consistent and correct condom use still necessary to reduce risk of STIs.</a:t>
          </a:r>
          <a:endParaRPr lang="en-US" sz="1800" kern="1200" dirty="0">
            <a:solidFill>
              <a:schemeClr val="tx1"/>
            </a:solidFill>
          </a:endParaRPr>
        </a:p>
      </dsp:txBody>
      <dsp:txXfrm rot="10800000">
        <a:off x="1969910" y="2965551"/>
        <a:ext cx="7629702" cy="570785"/>
      </dsp:txXfrm>
    </dsp:sp>
    <dsp:sp modelId="{22D97BAC-A44E-47A9-BCF0-97A55BE82B99}">
      <dsp:nvSpPr>
        <dsp:cNvPr id="0" name=""/>
        <dsp:cNvSpPr/>
      </dsp:nvSpPr>
      <dsp:spPr>
        <a:xfrm>
          <a:off x="1322542" y="2965551"/>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823929" y="3706721"/>
          <a:ext cx="7679706"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A provider visit and prescription are necessary to obtain this method. Sometimes a fitting will be necessary. </a:t>
          </a:r>
          <a:endParaRPr lang="en-US" sz="1800" kern="1200" dirty="0">
            <a:solidFill>
              <a:schemeClr val="tx1"/>
            </a:solidFill>
          </a:endParaRPr>
        </a:p>
      </dsp:txBody>
      <dsp:txXfrm rot="10800000">
        <a:off x="1966625" y="3706721"/>
        <a:ext cx="7537010" cy="570785"/>
      </dsp:txXfrm>
    </dsp:sp>
    <dsp:sp modelId="{FD04EB34-E904-4DCA-8511-C2EC1E5DFBF6}">
      <dsp:nvSpPr>
        <dsp:cNvPr id="0" name=""/>
        <dsp:cNvSpPr/>
      </dsp:nvSpPr>
      <dsp:spPr>
        <a:xfrm>
          <a:off x="1322542" y="3706721"/>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823929" y="4447890"/>
          <a:ext cx="7487683"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8580" rIns="128016" bIns="6858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rPr>
            <a:t>Can be difficult to insert, requires planning, can get pushed out of place, may cause irritation or urinary tract infections.</a:t>
          </a:r>
          <a:endParaRPr lang="en-US" sz="1800" kern="1200" dirty="0">
            <a:solidFill>
              <a:schemeClr val="tx1"/>
            </a:solidFill>
          </a:endParaRPr>
        </a:p>
      </dsp:txBody>
      <dsp:txXfrm rot="10800000">
        <a:off x="1966625" y="4447890"/>
        <a:ext cx="7344987" cy="570785"/>
      </dsp:txXfrm>
    </dsp:sp>
    <dsp:sp modelId="{D18CED95-280D-425F-85BB-7547FCD52856}">
      <dsp:nvSpPr>
        <dsp:cNvPr id="0" name=""/>
        <dsp:cNvSpPr/>
      </dsp:nvSpPr>
      <dsp:spPr>
        <a:xfrm>
          <a:off x="1322542" y="4447890"/>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828780" y="5189059"/>
          <a:ext cx="7680982" cy="570785"/>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01"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Will not affect hormones, can be inserted before needed, multiple uses, </a:t>
          </a:r>
          <a:r>
            <a:rPr lang="en-US" sz="1800" kern="1200" dirty="0" smtClean="0">
              <a:solidFill>
                <a:schemeClr val="tx1"/>
              </a:solidFill>
            </a:rPr>
            <a:t>decreases</a:t>
          </a:r>
          <a:r>
            <a:rPr lang="en-US" sz="1700" kern="1200" dirty="0" smtClean="0">
              <a:solidFill>
                <a:schemeClr val="tx1"/>
              </a:solidFill>
            </a:rPr>
            <a:t> risk of pelvic inflammatory infection, can be used while breastfeeding. </a:t>
          </a:r>
          <a:endParaRPr lang="en-US" sz="1700" kern="1200" dirty="0">
            <a:solidFill>
              <a:schemeClr val="tx1"/>
            </a:solidFill>
          </a:endParaRPr>
        </a:p>
      </dsp:txBody>
      <dsp:txXfrm rot="10800000">
        <a:off x="1971476" y="5189059"/>
        <a:ext cx="7538286" cy="570785"/>
      </dsp:txXfrm>
    </dsp:sp>
    <dsp:sp modelId="{0B075EEF-050D-4A5F-83D7-7A592D420732}">
      <dsp:nvSpPr>
        <dsp:cNvPr id="0" name=""/>
        <dsp:cNvSpPr/>
      </dsp:nvSpPr>
      <dsp:spPr>
        <a:xfrm>
          <a:off x="1322542" y="5189059"/>
          <a:ext cx="570785" cy="57078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700515" y="3711"/>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pill taken at the same time every day that releases hormones: estrogen and progestin. Some types are only progestin.</a:t>
          </a:r>
          <a:endParaRPr lang="en-US" sz="1700" kern="1200" dirty="0">
            <a:solidFill>
              <a:schemeClr val="tx1"/>
            </a:solidFill>
          </a:endParaRPr>
        </a:p>
      </dsp:txBody>
      <dsp:txXfrm rot="10800000">
        <a:off x="1843071" y="3711"/>
        <a:ext cx="7604141"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700515" y="744150"/>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Hormones prevent ovulation (when an egg is released from an ovary) and thicken the cervical mucus to help keep sperm from fertilizing an egg.  </a:t>
          </a:r>
          <a:endParaRPr lang="en-US" sz="1700" kern="1200" dirty="0">
            <a:solidFill>
              <a:schemeClr val="tx1"/>
            </a:solidFill>
          </a:endParaRPr>
        </a:p>
      </dsp:txBody>
      <dsp:txXfrm rot="10800000">
        <a:off x="1843071" y="744150"/>
        <a:ext cx="7604141"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700515" y="1484589"/>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Taken at the same time each day to ensure a consistent level of hormones. Several days after discontinuing use, fertility can return. </a:t>
          </a:r>
          <a:endParaRPr lang="en-US" sz="1700" kern="1200" dirty="0">
            <a:solidFill>
              <a:schemeClr val="tx1"/>
            </a:solidFill>
          </a:endParaRPr>
        </a:p>
      </dsp:txBody>
      <dsp:txXfrm rot="10800000">
        <a:off x="1843071" y="1484589"/>
        <a:ext cx="7604141"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700515" y="2225028"/>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t> </a:t>
          </a:r>
          <a:r>
            <a:rPr lang="en-US" sz="1700" kern="1200" dirty="0" smtClean="0">
              <a:solidFill>
                <a:schemeClr val="tx1"/>
              </a:solidFill>
            </a:rPr>
            <a:t>use: 99% </a:t>
          </a:r>
          <a:r>
            <a:rPr lang="en-US" sz="1700" b="1" kern="1200" dirty="0" smtClean="0">
              <a:solidFill>
                <a:schemeClr val="bg1"/>
              </a:solidFill>
            </a:rPr>
            <a:t>Typical</a:t>
          </a:r>
          <a:r>
            <a:rPr lang="en-US" sz="1700" b="1" kern="1200" dirty="0" smtClean="0">
              <a:solidFill>
                <a:srgbClr val="009999"/>
              </a:solidFill>
            </a:rPr>
            <a:t> </a:t>
          </a:r>
          <a:r>
            <a:rPr lang="en-US" sz="1700" kern="1200" dirty="0" smtClean="0">
              <a:solidFill>
                <a:schemeClr val="tx1"/>
              </a:solidFill>
            </a:rPr>
            <a:t>use: 91%</a:t>
          </a:r>
          <a:endParaRPr lang="en-US" sz="1700" kern="1200" dirty="0">
            <a:solidFill>
              <a:schemeClr val="tx1"/>
            </a:solidFill>
          </a:endParaRPr>
        </a:p>
      </dsp:txBody>
      <dsp:txXfrm rot="10800000">
        <a:off x="1843071" y="2225028"/>
        <a:ext cx="7604141" cy="570223"/>
      </dsp:txXfrm>
    </dsp:sp>
    <dsp:sp modelId="{74E1564D-B27A-4F63-ACC3-A9DD349C5611}">
      <dsp:nvSpPr>
        <dsp:cNvPr id="0" name=""/>
        <dsp:cNvSpPr/>
      </dsp:nvSpPr>
      <dsp:spPr>
        <a:xfrm>
          <a:off x="1297296"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700515" y="2965467"/>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843071" y="2965467"/>
        <a:ext cx="7604141"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700515" y="3705907"/>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prescription is necessary to obtain this method. </a:t>
          </a:r>
          <a:endParaRPr lang="en-US" sz="1700" kern="1200" dirty="0">
            <a:solidFill>
              <a:schemeClr val="tx1"/>
            </a:solidFill>
          </a:endParaRPr>
        </a:p>
      </dsp:txBody>
      <dsp:txXfrm rot="10800000">
        <a:off x="1843071" y="3705907"/>
        <a:ext cx="760414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700515" y="4446346"/>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Requires discipline to remember, possible early side effects: occasional spotting, sore breasts, nausea (will likely go away after 2-3 months).</a:t>
          </a:r>
          <a:endParaRPr lang="en-US" sz="1700" kern="1200" dirty="0">
            <a:solidFill>
              <a:schemeClr val="tx1"/>
            </a:solidFill>
          </a:endParaRPr>
        </a:p>
      </dsp:txBody>
      <dsp:txXfrm rot="10800000">
        <a:off x="1843071" y="4446346"/>
        <a:ext cx="7604141"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700515" y="5186785"/>
          <a:ext cx="774669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Control over timing of periods, easy to use, may reduce acne, may reduce menstrual cramps.</a:t>
          </a:r>
          <a:endParaRPr lang="en-US" sz="1700" kern="1200" dirty="0">
            <a:solidFill>
              <a:schemeClr val="tx1"/>
            </a:solidFill>
          </a:endParaRPr>
        </a:p>
      </dsp:txBody>
      <dsp:txXfrm rot="10800000">
        <a:off x="1843071" y="5186785"/>
        <a:ext cx="7604141"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86444" y="3711"/>
          <a:ext cx="7307935"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thin adhesive that resembles a Band-Aid and contains hormones. </a:t>
          </a:r>
          <a:endParaRPr lang="en-US" sz="1700" kern="1200" dirty="0">
            <a:solidFill>
              <a:schemeClr val="tx1"/>
            </a:solidFill>
          </a:endParaRPr>
        </a:p>
      </dsp:txBody>
      <dsp:txXfrm rot="10800000">
        <a:off x="1829000" y="3711"/>
        <a:ext cx="7165379"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86476" y="744150"/>
          <a:ext cx="7682680"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You wear the patch on your belly, upper arm, butt, or back. Your skin absorbs the hormones into your body. It prevents ovulation and thickens cervical mucus. </a:t>
          </a:r>
          <a:endParaRPr lang="en-US" sz="1700" kern="1200" dirty="0">
            <a:solidFill>
              <a:schemeClr val="tx1"/>
            </a:solidFill>
          </a:endParaRPr>
        </a:p>
      </dsp:txBody>
      <dsp:txXfrm rot="10800000">
        <a:off x="1829032" y="744150"/>
        <a:ext cx="7540124"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86476" y="1484589"/>
          <a:ext cx="7495338"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Changed at the same time each week for 3 weeks, and removed the fourth for someone’s period. May also be worn continuously by placing a new patch on every 3 weeks (if advised by doctor) </a:t>
          </a:r>
          <a:endParaRPr lang="en-US" sz="1700" kern="1200" dirty="0">
            <a:solidFill>
              <a:schemeClr val="tx1"/>
            </a:solidFill>
          </a:endParaRPr>
        </a:p>
      </dsp:txBody>
      <dsp:txXfrm rot="10800000">
        <a:off x="1829032" y="1484589"/>
        <a:ext cx="7352782"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82746" y="2225028"/>
          <a:ext cx="6282396"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t> </a:t>
          </a:r>
          <a:r>
            <a:rPr lang="en-US" sz="1700" kern="1200" dirty="0" smtClean="0">
              <a:solidFill>
                <a:schemeClr val="tx1"/>
              </a:solidFill>
            </a:rPr>
            <a:t>use: 99% </a:t>
          </a:r>
          <a:r>
            <a:rPr lang="en-US" sz="1700" b="1" kern="1200" dirty="0" smtClean="0">
              <a:solidFill>
                <a:srgbClr val="009999"/>
              </a:solidFill>
            </a:rPr>
            <a:t>T</a:t>
          </a:r>
          <a:r>
            <a:rPr lang="en-US" sz="1700" b="1" kern="1200" dirty="0" smtClean="0">
              <a:solidFill>
                <a:schemeClr val="bg1"/>
              </a:solidFill>
            </a:rPr>
            <a:t>ypical</a:t>
          </a:r>
          <a:r>
            <a:rPr lang="en-US" sz="1700" kern="1200" dirty="0" smtClean="0">
              <a:solidFill>
                <a:schemeClr val="bg1"/>
              </a:solidFill>
            </a:rPr>
            <a:t> </a:t>
          </a:r>
          <a:r>
            <a:rPr lang="en-US" sz="1700" kern="1200" dirty="0" smtClean="0">
              <a:solidFill>
                <a:schemeClr val="tx1"/>
              </a:solidFill>
            </a:rPr>
            <a:t>use: 91%</a:t>
          </a:r>
          <a:endParaRPr lang="en-US" sz="1700" kern="1200" dirty="0">
            <a:solidFill>
              <a:schemeClr val="tx1"/>
            </a:solidFill>
          </a:endParaRPr>
        </a:p>
      </dsp:txBody>
      <dsp:txXfrm rot="10800000">
        <a:off x="1825302"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86444" y="2965467"/>
          <a:ext cx="7589009"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STDs/HIV. Consistent and correct condom use still necessary to reduce risk of STDs.</a:t>
          </a:r>
          <a:endParaRPr lang="en-US" sz="1700" kern="1200" dirty="0">
            <a:solidFill>
              <a:schemeClr val="tx1"/>
            </a:solidFill>
          </a:endParaRPr>
        </a:p>
      </dsp:txBody>
      <dsp:txXfrm rot="10800000">
        <a:off x="1829000" y="2965467"/>
        <a:ext cx="7446453"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86381" y="3705907"/>
          <a:ext cx="6933127"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medical provider visit and prescription are necessary to obtain this method. </a:t>
          </a:r>
          <a:endParaRPr lang="en-US" sz="1700" kern="1200" dirty="0">
            <a:solidFill>
              <a:schemeClr val="tx1"/>
            </a:solidFill>
          </a:endParaRPr>
        </a:p>
      </dsp:txBody>
      <dsp:txXfrm rot="10800000">
        <a:off x="1828937" y="3705907"/>
        <a:ext cx="679057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923" y="4446346"/>
          <a:ext cx="7680983"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May not work for those over 198 </a:t>
          </a:r>
          <a:r>
            <a:rPr lang="en-US" sz="1700" kern="1200" dirty="0" err="1" smtClean="0">
              <a:solidFill>
                <a:schemeClr val="tx1"/>
              </a:solidFill>
            </a:rPr>
            <a:t>lbs</a:t>
          </a:r>
          <a:r>
            <a:rPr lang="en-US" sz="1700" kern="1200" dirty="0" smtClean="0">
              <a:solidFill>
                <a:schemeClr val="tx1"/>
              </a:solidFill>
            </a:rPr>
            <a:t>, possible bleeding in between periods, breast tenderness, nausea (for first 2-3 mo.), possible skin irritation.</a:t>
          </a:r>
          <a:endParaRPr lang="en-US" sz="1700" kern="1200" dirty="0">
            <a:solidFill>
              <a:schemeClr val="tx1"/>
            </a:solidFill>
          </a:endParaRPr>
        </a:p>
      </dsp:txBody>
      <dsp:txXfrm rot="10800000">
        <a:off x="1788479" y="4446346"/>
        <a:ext cx="753842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86476" y="5186785"/>
          <a:ext cx="7401605" cy="570223"/>
        </a:xfrm>
        <a:prstGeom prst="homePlate">
          <a:avLst/>
        </a:prstGeom>
        <a:solidFill>
          <a:schemeClr val="accent1">
            <a:hueOff val="0"/>
            <a:satOff val="0"/>
            <a:lumOff val="0"/>
            <a:alpha val="0"/>
          </a:schemeClr>
        </a:solidFill>
        <a:ln w="12700" cap="flat" cmpd="sng" algn="ctr">
          <a:solidFill>
            <a:schemeClr val="lt1">
              <a:hueOff val="0"/>
              <a:satOff val="0"/>
              <a:lumOff val="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relatively little effort, more regular periods, may clear up acne, can reduce menstrual cramps.</a:t>
          </a:r>
          <a:endParaRPr lang="en-US" sz="1700" kern="1200" dirty="0">
            <a:solidFill>
              <a:schemeClr val="tx1"/>
            </a:solidFill>
          </a:endParaRPr>
        </a:p>
      </dsp:txBody>
      <dsp:txXfrm rot="10800000">
        <a:off x="1829032" y="5186785"/>
        <a:ext cx="7259049"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891" y="3711"/>
          <a:ext cx="6969251"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flexible ring </a:t>
          </a:r>
          <a:r>
            <a:rPr lang="en-US" sz="1700" kern="1200" dirty="0" smtClean="0">
              <a:solidFill>
                <a:schemeClr val="tx1"/>
              </a:solidFill>
            </a:rPr>
            <a:t>self-inserted </a:t>
          </a:r>
          <a:r>
            <a:rPr lang="en-US" sz="1700" kern="1200" dirty="0" smtClean="0">
              <a:solidFill>
                <a:schemeClr val="tx1"/>
              </a:solidFill>
            </a:rPr>
            <a:t>into the vagina that contains hormones. </a:t>
          </a:r>
          <a:endParaRPr lang="en-US" sz="1700" kern="1200" dirty="0">
            <a:solidFill>
              <a:schemeClr val="tx1"/>
            </a:solidFill>
          </a:endParaRPr>
        </a:p>
      </dsp:txBody>
      <dsp:txXfrm rot="10800000">
        <a:off x="1788447" y="3711"/>
        <a:ext cx="6826695" cy="570223"/>
      </dsp:txXfrm>
    </dsp:sp>
    <dsp:sp modelId="{CB2EE65F-0024-47BE-9AB1-851C13B87868}">
      <dsp:nvSpPr>
        <dsp:cNvPr id="0" name=""/>
        <dsp:cNvSpPr/>
      </dsp:nvSpPr>
      <dsp:spPr>
        <a:xfrm>
          <a:off x="1297296" y="3711"/>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645891" y="744150"/>
          <a:ext cx="74338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Hormones are absorbed directly through the cervix to prevent ovulation and thicken cervical mucus. </a:t>
          </a:r>
          <a:endParaRPr lang="en-US" sz="1700" kern="1200" dirty="0">
            <a:solidFill>
              <a:schemeClr val="tx1"/>
            </a:solidFill>
          </a:endParaRPr>
        </a:p>
      </dsp:txBody>
      <dsp:txXfrm rot="10800000">
        <a:off x="1788447" y="744150"/>
        <a:ext cx="7291341" cy="570223"/>
      </dsp:txXfrm>
    </dsp:sp>
    <dsp:sp modelId="{25AB33B1-1614-4F8C-9037-B9CB1A2949F4}">
      <dsp:nvSpPr>
        <dsp:cNvPr id="0" name=""/>
        <dsp:cNvSpPr/>
      </dsp:nvSpPr>
      <dsp:spPr>
        <a:xfrm>
          <a:off x="1297296" y="744150"/>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589"/>
          <a:ext cx="7619730"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Inserted and worn for 3 weeks and removed on the fourth week for someone’s period. Can also be worn continuously for up to 5 weeks before a new ring must be inserted. </a:t>
          </a:r>
          <a:endParaRPr lang="en-US" sz="1700" kern="1200" dirty="0">
            <a:solidFill>
              <a:schemeClr val="tx1"/>
            </a:solidFill>
          </a:endParaRPr>
        </a:p>
      </dsp:txBody>
      <dsp:txXfrm rot="10800000">
        <a:off x="1788447" y="1484589"/>
        <a:ext cx="7477174" cy="570223"/>
      </dsp:txXfrm>
    </dsp:sp>
    <dsp:sp modelId="{434FE990-0A16-49E8-8023-2975EFE528FC}">
      <dsp:nvSpPr>
        <dsp:cNvPr id="0" name=""/>
        <dsp:cNvSpPr/>
      </dsp:nvSpPr>
      <dsp:spPr>
        <a:xfrm>
          <a:off x="1297296" y="1484589"/>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5931" y="2225028"/>
          <a:ext cx="6282396"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t> </a:t>
          </a:r>
          <a:r>
            <a:rPr lang="en-US" sz="1700" kern="1200" dirty="0" smtClean="0">
              <a:solidFill>
                <a:schemeClr val="tx1"/>
              </a:solidFill>
            </a:rPr>
            <a:t>use: 99% </a:t>
          </a:r>
          <a:r>
            <a:rPr lang="en-US" sz="1700" b="1" kern="1200" dirty="0" smtClean="0">
              <a:solidFill>
                <a:schemeClr val="bg1"/>
              </a:solidFill>
            </a:rPr>
            <a:t>Typical</a:t>
          </a:r>
          <a:r>
            <a:rPr lang="en-US" sz="1700" kern="1200" dirty="0" smtClean="0"/>
            <a:t> </a:t>
          </a:r>
          <a:r>
            <a:rPr lang="en-US" sz="1700" kern="1200" dirty="0" smtClean="0">
              <a:solidFill>
                <a:schemeClr val="tx1"/>
              </a:solidFill>
            </a:rPr>
            <a:t>use: 91% </a:t>
          </a:r>
          <a:endParaRPr lang="en-US" sz="1700" kern="1200" dirty="0">
            <a:solidFill>
              <a:schemeClr val="tx1"/>
            </a:solidFill>
          </a:endParaRPr>
        </a:p>
      </dsp:txBody>
      <dsp:txXfrm rot="10800000">
        <a:off x="1788487" y="2225028"/>
        <a:ext cx="6139840" cy="570223"/>
      </dsp:txXfrm>
    </dsp:sp>
    <dsp:sp modelId="{74E1564D-B27A-4F63-ACC3-A9DD349C5611}">
      <dsp:nvSpPr>
        <dsp:cNvPr id="0" name=""/>
        <dsp:cNvSpPr/>
      </dsp:nvSpPr>
      <dsp:spPr>
        <a:xfrm>
          <a:off x="1439852" y="2225028"/>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923" y="2965467"/>
          <a:ext cx="771264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479" y="2965467"/>
        <a:ext cx="7570091" cy="570223"/>
      </dsp:txXfrm>
    </dsp:sp>
    <dsp:sp modelId="{22D97BAC-A44E-47A9-BCF0-97A55BE82B99}">
      <dsp:nvSpPr>
        <dsp:cNvPr id="0" name=""/>
        <dsp:cNvSpPr/>
      </dsp:nvSpPr>
      <dsp:spPr>
        <a:xfrm>
          <a:off x="1297296" y="296546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5891" y="3705907"/>
          <a:ext cx="77635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A medical provider visit and prescription are necessary to obtain this method. </a:t>
          </a:r>
          <a:endParaRPr lang="en-US" sz="1700" kern="1200" dirty="0">
            <a:solidFill>
              <a:schemeClr val="tx1"/>
            </a:solidFill>
          </a:endParaRPr>
        </a:p>
      </dsp:txBody>
      <dsp:txXfrm rot="10800000">
        <a:off x="1788447" y="3705907"/>
        <a:ext cx="7621041" cy="570223"/>
      </dsp:txXfrm>
    </dsp:sp>
    <dsp:sp modelId="{FD04EB34-E904-4DCA-8511-C2EC1E5DFBF6}">
      <dsp:nvSpPr>
        <dsp:cNvPr id="0" name=""/>
        <dsp:cNvSpPr/>
      </dsp:nvSpPr>
      <dsp:spPr>
        <a:xfrm>
          <a:off x="1297296" y="3705907"/>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1649" y="4446346"/>
          <a:ext cx="7805563"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Must be stored in fridge, possible spotting, breast tenderness, or nausea (first 2-3 mo.); possible increased vaginal discharge, irritation, or infection long term.</a:t>
          </a:r>
          <a:endParaRPr lang="en-US" sz="1700" kern="1200" dirty="0">
            <a:solidFill>
              <a:schemeClr val="tx1"/>
            </a:solidFill>
          </a:endParaRPr>
        </a:p>
      </dsp:txBody>
      <dsp:txXfrm rot="10800000">
        <a:off x="1784205" y="4446346"/>
        <a:ext cx="7663007" cy="570223"/>
      </dsp:txXfrm>
    </dsp:sp>
    <dsp:sp modelId="{D18CED95-280D-425F-85BB-7547FCD52856}">
      <dsp:nvSpPr>
        <dsp:cNvPr id="0" name=""/>
        <dsp:cNvSpPr/>
      </dsp:nvSpPr>
      <dsp:spPr>
        <a:xfrm>
          <a:off x="1297296" y="4446346"/>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86785"/>
          <a:ext cx="7433897" cy="570223"/>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5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Easy to use, relatively little effort,  may clear up acne, can reduce menstrual cramps, lower dose of hormones than other hormonal methods.</a:t>
          </a:r>
          <a:endParaRPr lang="en-US" sz="1700" kern="1200" dirty="0">
            <a:solidFill>
              <a:schemeClr val="tx1"/>
            </a:solidFill>
          </a:endParaRPr>
        </a:p>
      </dsp:txBody>
      <dsp:txXfrm rot="10800000">
        <a:off x="1788447" y="5186785"/>
        <a:ext cx="7291341" cy="570223"/>
      </dsp:txXfrm>
    </dsp:sp>
    <dsp:sp modelId="{0B075EEF-050D-4A5F-83D7-7A592D420732}">
      <dsp:nvSpPr>
        <dsp:cNvPr id="0" name=""/>
        <dsp:cNvSpPr/>
      </dsp:nvSpPr>
      <dsp:spPr>
        <a:xfrm>
          <a:off x="1297296" y="5186785"/>
          <a:ext cx="570223" cy="570223"/>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44CB-A93E-4EA4-ACD9-F4B0DC6D907D}">
      <dsp:nvSpPr>
        <dsp:cNvPr id="0" name=""/>
        <dsp:cNvSpPr/>
      </dsp:nvSpPr>
      <dsp:spPr>
        <a:xfrm rot="10800000">
          <a:off x="1645923" y="1167"/>
          <a:ext cx="6949460"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Small, t-shaped piece of plastic or plastic/copper inserted into the uterus by a doctor.</a:t>
          </a:r>
          <a:endParaRPr lang="en-US" sz="1700" kern="1200" dirty="0">
            <a:solidFill>
              <a:schemeClr val="tx1"/>
            </a:solidFill>
          </a:endParaRPr>
        </a:p>
      </dsp:txBody>
      <dsp:txXfrm rot="10800000">
        <a:off x="1788672" y="1167"/>
        <a:ext cx="6806711" cy="570995"/>
      </dsp:txXfrm>
    </dsp:sp>
    <dsp:sp modelId="{CB2EE65F-0024-47BE-9AB1-851C13B87868}">
      <dsp:nvSpPr>
        <dsp:cNvPr id="0" name=""/>
        <dsp:cNvSpPr/>
      </dsp:nvSpPr>
      <dsp:spPr>
        <a:xfrm>
          <a:off x="1296910" y="1167"/>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DFDC70-F08F-43E8-9CA1-10A93B7CC4DE}">
      <dsp:nvSpPr>
        <dsp:cNvPr id="0" name=""/>
        <dsp:cNvSpPr/>
      </dsp:nvSpPr>
      <dsp:spPr>
        <a:xfrm rot="10800000">
          <a:off x="1594030" y="742609"/>
          <a:ext cx="7680982"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2 types of IUDs in U.S</a:t>
          </a:r>
          <a:r>
            <a:rPr lang="en-US" sz="1600" kern="1200" dirty="0" smtClean="0">
              <a:solidFill>
                <a:schemeClr val="bg1"/>
              </a:solidFill>
            </a:rPr>
            <a:t>. </a:t>
          </a:r>
          <a:r>
            <a:rPr lang="en-US" sz="1600" b="1" u="none" kern="1200" dirty="0" smtClean="0">
              <a:solidFill>
                <a:schemeClr val="bg1"/>
              </a:solidFill>
            </a:rPr>
            <a:t>Hormona</a:t>
          </a:r>
          <a:r>
            <a:rPr lang="en-US" sz="1600" u="none" kern="1200" dirty="0" smtClean="0">
              <a:solidFill>
                <a:schemeClr val="bg1"/>
              </a:solidFill>
            </a:rPr>
            <a:t>l</a:t>
          </a:r>
          <a:r>
            <a:rPr lang="en-US" sz="1600" kern="1200" dirty="0" smtClean="0">
              <a:solidFill>
                <a:schemeClr val="tx1"/>
              </a:solidFill>
            </a:rPr>
            <a:t>: made of plastic and release progestin, preventing ovulation and thickens cervical mucus. </a:t>
          </a:r>
          <a:r>
            <a:rPr lang="en-US" sz="1600" b="1" u="none" kern="1200" dirty="0" smtClean="0">
              <a:solidFill>
                <a:schemeClr val="bg1"/>
              </a:solidFill>
            </a:rPr>
            <a:t>Non-hormonal</a:t>
          </a:r>
          <a:r>
            <a:rPr lang="en-US" sz="1600" kern="1200" dirty="0" smtClean="0">
              <a:solidFill>
                <a:schemeClr val="tx1"/>
              </a:solidFill>
            </a:rPr>
            <a:t>: contain a small amount of safe, natural copper. It affects sperm’s ability to move in the uterus to keep them from fertilizing an egg</a:t>
          </a:r>
          <a:r>
            <a:rPr lang="en-US" sz="1700" kern="1200" dirty="0" smtClean="0">
              <a:solidFill>
                <a:schemeClr val="tx1"/>
              </a:solidFill>
            </a:rPr>
            <a:t>. </a:t>
          </a:r>
          <a:endParaRPr lang="en-US" sz="1700" kern="1200" dirty="0">
            <a:solidFill>
              <a:schemeClr val="tx1"/>
            </a:solidFill>
          </a:endParaRPr>
        </a:p>
      </dsp:txBody>
      <dsp:txXfrm rot="10800000">
        <a:off x="1736779" y="742609"/>
        <a:ext cx="7538233" cy="570995"/>
      </dsp:txXfrm>
    </dsp:sp>
    <dsp:sp modelId="{25AB33B1-1614-4F8C-9037-B9CB1A2949F4}">
      <dsp:nvSpPr>
        <dsp:cNvPr id="0" name=""/>
        <dsp:cNvSpPr/>
      </dsp:nvSpPr>
      <dsp:spPr>
        <a:xfrm>
          <a:off x="1296910" y="742609"/>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31B7AE4-E9FC-4455-B6F0-B014332D5D4C}">
      <dsp:nvSpPr>
        <dsp:cNvPr id="0" name=""/>
        <dsp:cNvSpPr/>
      </dsp:nvSpPr>
      <dsp:spPr>
        <a:xfrm rot="10800000">
          <a:off x="1645891" y="1484051"/>
          <a:ext cx="7498102"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Once inserted, hormonal IUDs can be effective for 3-7 years (depending on the brand). Non-hormonal IUDs can be effective for up to 12 years. </a:t>
          </a:r>
          <a:endParaRPr lang="en-US" sz="1700" kern="1200" dirty="0">
            <a:solidFill>
              <a:schemeClr val="tx1"/>
            </a:solidFill>
          </a:endParaRPr>
        </a:p>
      </dsp:txBody>
      <dsp:txXfrm rot="10800000">
        <a:off x="1788640" y="1484051"/>
        <a:ext cx="7355353" cy="570995"/>
      </dsp:txXfrm>
    </dsp:sp>
    <dsp:sp modelId="{434FE990-0A16-49E8-8023-2975EFE528FC}">
      <dsp:nvSpPr>
        <dsp:cNvPr id="0" name=""/>
        <dsp:cNvSpPr/>
      </dsp:nvSpPr>
      <dsp:spPr>
        <a:xfrm>
          <a:off x="1296910" y="1484051"/>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17DDB07-4881-4A41-97BD-FAD060F86CA5}">
      <dsp:nvSpPr>
        <dsp:cNvPr id="0" name=""/>
        <dsp:cNvSpPr/>
      </dsp:nvSpPr>
      <dsp:spPr>
        <a:xfrm rot="10800000">
          <a:off x="1646124" y="2225494"/>
          <a:ext cx="6282395"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bg1"/>
              </a:solidFill>
            </a:rPr>
            <a:t>Perfect</a:t>
          </a:r>
          <a:r>
            <a:rPr lang="en-US" sz="1700" kern="1200" dirty="0" smtClean="0">
              <a:solidFill>
                <a:schemeClr val="bg1"/>
              </a:solidFill>
            </a:rPr>
            <a:t> </a:t>
          </a:r>
          <a:r>
            <a:rPr lang="en-US" sz="1700" kern="1200" dirty="0" smtClean="0">
              <a:solidFill>
                <a:schemeClr val="tx1"/>
              </a:solidFill>
            </a:rPr>
            <a:t>use: greater than 99% </a:t>
          </a:r>
          <a:r>
            <a:rPr lang="en-US" sz="1700" b="1" kern="1200" dirty="0" smtClean="0">
              <a:solidFill>
                <a:schemeClr val="bg1"/>
              </a:solidFill>
            </a:rPr>
            <a:t>Typical</a:t>
          </a:r>
          <a:r>
            <a:rPr lang="en-US" sz="1700" kern="1200" dirty="0" smtClean="0"/>
            <a:t> </a:t>
          </a:r>
          <a:r>
            <a:rPr lang="en-US" sz="1700" kern="1200" dirty="0" smtClean="0">
              <a:solidFill>
                <a:schemeClr val="tx1"/>
              </a:solidFill>
            </a:rPr>
            <a:t>use: greater than 99%</a:t>
          </a:r>
          <a:endParaRPr lang="en-US" sz="1700" kern="1200" dirty="0">
            <a:solidFill>
              <a:schemeClr val="tx1"/>
            </a:solidFill>
          </a:endParaRPr>
        </a:p>
      </dsp:txBody>
      <dsp:txXfrm rot="10800000">
        <a:off x="1788873" y="2225494"/>
        <a:ext cx="6139646" cy="570995"/>
      </dsp:txXfrm>
    </dsp:sp>
    <dsp:sp modelId="{74E1564D-B27A-4F63-ACC3-A9DD349C5611}">
      <dsp:nvSpPr>
        <dsp:cNvPr id="0" name=""/>
        <dsp:cNvSpPr/>
      </dsp:nvSpPr>
      <dsp:spPr>
        <a:xfrm>
          <a:off x="1439659" y="2225494"/>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C4A962-9604-48B8-A1FE-9CA4A4C959AB}">
      <dsp:nvSpPr>
        <dsp:cNvPr id="0" name=""/>
        <dsp:cNvSpPr/>
      </dsp:nvSpPr>
      <dsp:spPr>
        <a:xfrm rot="10800000">
          <a:off x="1645891" y="2966936"/>
          <a:ext cx="7406630"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Not effective against the spread of STIs/HIV. Consistent and correct condom use still necessary to reduce risk of STIs.</a:t>
          </a:r>
          <a:endParaRPr lang="en-US" sz="1700" kern="1200" dirty="0">
            <a:solidFill>
              <a:schemeClr val="tx1"/>
            </a:solidFill>
          </a:endParaRPr>
        </a:p>
      </dsp:txBody>
      <dsp:txXfrm rot="10800000">
        <a:off x="1788640" y="2966936"/>
        <a:ext cx="7263881" cy="570995"/>
      </dsp:txXfrm>
    </dsp:sp>
    <dsp:sp modelId="{22D97BAC-A44E-47A9-BCF0-97A55BE82B99}">
      <dsp:nvSpPr>
        <dsp:cNvPr id="0" name=""/>
        <dsp:cNvSpPr/>
      </dsp:nvSpPr>
      <dsp:spPr>
        <a:xfrm>
          <a:off x="1296910" y="2966936"/>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2985B6-E599-42C4-9B16-C3F7B2ACACBD}">
      <dsp:nvSpPr>
        <dsp:cNvPr id="0" name=""/>
        <dsp:cNvSpPr/>
      </dsp:nvSpPr>
      <dsp:spPr>
        <a:xfrm rot="10800000">
          <a:off x="1646124" y="3708379"/>
          <a:ext cx="6282395"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4770" rIns="120904"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Medical provider visit is necessary for insertion and removal. </a:t>
          </a:r>
          <a:endParaRPr lang="en-US" sz="1700" kern="1200" dirty="0">
            <a:solidFill>
              <a:schemeClr val="tx1"/>
            </a:solidFill>
          </a:endParaRPr>
        </a:p>
      </dsp:txBody>
      <dsp:txXfrm rot="10800000">
        <a:off x="1788873" y="3708379"/>
        <a:ext cx="6139646" cy="570995"/>
      </dsp:txXfrm>
    </dsp:sp>
    <dsp:sp modelId="{FD04EB34-E904-4DCA-8511-C2EC1E5DFBF6}">
      <dsp:nvSpPr>
        <dsp:cNvPr id="0" name=""/>
        <dsp:cNvSpPr/>
      </dsp:nvSpPr>
      <dsp:spPr>
        <a:xfrm>
          <a:off x="1439659" y="3708379"/>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45BBB3C-972C-4764-AEA2-EE62DB2ABD37}">
      <dsp:nvSpPr>
        <dsp:cNvPr id="0" name=""/>
        <dsp:cNvSpPr/>
      </dsp:nvSpPr>
      <dsp:spPr>
        <a:xfrm rot="10800000">
          <a:off x="1645891" y="4449821"/>
          <a:ext cx="7772391"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Pain with insertion, possible spotting in between periods, cramps and backaches. Non-hormonal users could have increased period flow. Can be expensive without insurance.</a:t>
          </a:r>
          <a:endParaRPr lang="en-US" sz="1600" kern="1200" dirty="0">
            <a:solidFill>
              <a:schemeClr val="tx1"/>
            </a:solidFill>
          </a:endParaRPr>
        </a:p>
      </dsp:txBody>
      <dsp:txXfrm rot="10800000">
        <a:off x="1788640" y="4449821"/>
        <a:ext cx="7629642" cy="570995"/>
      </dsp:txXfrm>
    </dsp:sp>
    <dsp:sp modelId="{D18CED95-280D-425F-85BB-7547FCD52856}">
      <dsp:nvSpPr>
        <dsp:cNvPr id="0" name=""/>
        <dsp:cNvSpPr/>
      </dsp:nvSpPr>
      <dsp:spPr>
        <a:xfrm>
          <a:off x="1296910" y="4449821"/>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5D42CC0-1B4A-429A-AF88-11B50F35973A}">
      <dsp:nvSpPr>
        <dsp:cNvPr id="0" name=""/>
        <dsp:cNvSpPr/>
      </dsp:nvSpPr>
      <dsp:spPr>
        <a:xfrm rot="10800000">
          <a:off x="1645891" y="5191263"/>
          <a:ext cx="7772391" cy="570995"/>
        </a:xfrm>
        <a:prstGeom prst="homePlat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793" tIns="60960" rIns="113792"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Long-term protection with little effort, easy to conceal,</a:t>
          </a:r>
          <a:r>
            <a:rPr lang="en-US" sz="1600" b="1" kern="1200" dirty="0" smtClean="0">
              <a:solidFill>
                <a:schemeClr val="tx1"/>
              </a:solidFill>
            </a:rPr>
            <a:t> </a:t>
          </a:r>
          <a:r>
            <a:rPr lang="en-US" sz="1600" b="1" kern="1200" dirty="0" smtClean="0">
              <a:solidFill>
                <a:srgbClr val="7030A0"/>
              </a:solidFill>
            </a:rPr>
            <a:t>hormonal</a:t>
          </a:r>
          <a:r>
            <a:rPr lang="en-US" sz="1600" b="1" kern="1200" dirty="0" smtClean="0">
              <a:solidFill>
                <a:schemeClr val="tx1"/>
              </a:solidFill>
            </a:rPr>
            <a:t> </a:t>
          </a:r>
          <a:r>
            <a:rPr lang="en-US" sz="1600" kern="1200" dirty="0" smtClean="0">
              <a:solidFill>
                <a:schemeClr val="tx1"/>
              </a:solidFill>
            </a:rPr>
            <a:t>IUDs can make periods lighter, </a:t>
          </a:r>
          <a:r>
            <a:rPr lang="en-US" sz="1600" b="1" kern="1200" dirty="0" smtClean="0">
              <a:solidFill>
                <a:srgbClr val="7030A0"/>
              </a:solidFill>
            </a:rPr>
            <a:t>non-hormonal</a:t>
          </a:r>
          <a:r>
            <a:rPr lang="en-US" sz="1600" b="1" kern="1200" dirty="0" smtClean="0">
              <a:solidFill>
                <a:schemeClr val="tx1"/>
              </a:solidFill>
            </a:rPr>
            <a:t> </a:t>
          </a:r>
          <a:r>
            <a:rPr lang="en-US" sz="1600" kern="1200" dirty="0" smtClean="0">
              <a:solidFill>
                <a:schemeClr val="tx1"/>
              </a:solidFill>
            </a:rPr>
            <a:t>IUDs do not affect hormones, can be used while breastfeeding and for emergency contraceptive.</a:t>
          </a:r>
          <a:endParaRPr lang="en-US" sz="1600" kern="1200" dirty="0">
            <a:solidFill>
              <a:schemeClr val="tx1"/>
            </a:solidFill>
          </a:endParaRPr>
        </a:p>
      </dsp:txBody>
      <dsp:txXfrm rot="10800000">
        <a:off x="1788640" y="5191263"/>
        <a:ext cx="7629642" cy="570995"/>
      </dsp:txXfrm>
    </dsp:sp>
    <dsp:sp modelId="{0B075EEF-050D-4A5F-83D7-7A592D420732}">
      <dsp:nvSpPr>
        <dsp:cNvPr id="0" name=""/>
        <dsp:cNvSpPr/>
      </dsp:nvSpPr>
      <dsp:spPr>
        <a:xfrm>
          <a:off x="1296910" y="5191263"/>
          <a:ext cx="570995" cy="570995"/>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7954-3E02-4476-8A7A-D5770B27326A}" type="datetimeFigureOut">
              <a:rPr lang="en-US" smtClean="0"/>
              <a:t>9/26/2023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25960-A335-4297-B548-987900B72BAE}" type="slidenum">
              <a:rPr lang="en-US" smtClean="0"/>
              <a:t>‹#›</a:t>
            </a:fld>
            <a:endParaRPr lang="en-US"/>
          </a:p>
        </p:txBody>
      </p:sp>
    </p:spTree>
    <p:extLst>
      <p:ext uri="{BB962C8B-B14F-4D97-AF65-F5344CB8AC3E}">
        <p14:creationId xmlns:p14="http://schemas.microsoft.com/office/powerpoint/2010/main" val="202199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hhs.gov/opa/pregnancy-prevention/birth-control-methods/emergency-contraception/index.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bedsider.org/features/850-how-well-does-emergency-contraception-wor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c2.us.com/patien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plannedparenthood.org/learn/birth-control/internal-condom/how-do-i-buy-internal-condoms" TargetMode="External"/><Relationship Id="rId4" Type="http://schemas.openxmlformats.org/officeDocument/2006/relationships/hyperlink" Target="https://www.plannedparenthood.org/health-center"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edsider.org/features/70-paragard-vs-mirena-which-iud-is-best-for-yo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7</a:t>
            </a:fld>
            <a:endParaRPr lang="en-US"/>
          </a:p>
        </p:txBody>
      </p:sp>
    </p:spTree>
    <p:extLst>
      <p:ext uri="{BB962C8B-B14F-4D97-AF65-F5344CB8AC3E}">
        <p14:creationId xmlns:p14="http://schemas.microsoft.com/office/powerpoint/2010/main" val="1746527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21</a:t>
            </a:fld>
            <a:endParaRPr lang="en-US"/>
          </a:p>
        </p:txBody>
      </p:sp>
    </p:spTree>
    <p:extLst>
      <p:ext uri="{BB962C8B-B14F-4D97-AF65-F5344CB8AC3E}">
        <p14:creationId xmlns:p14="http://schemas.microsoft.com/office/powerpoint/2010/main" val="2531085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a:t>
            </a:r>
            <a:r>
              <a:rPr lang="en-US" baseline="0" dirty="0" smtClean="0"/>
              <a:t> contraception is NOT the abortion pill. It will NOT end a pregnancy if someone is already pregnant. </a:t>
            </a:r>
            <a:endParaRPr lang="en-US" dirty="0" smtClean="0"/>
          </a:p>
          <a:p>
            <a:r>
              <a:rPr lang="en-US" dirty="0" smtClean="0"/>
              <a:t>*Effectiveness rates</a:t>
            </a:r>
            <a:r>
              <a:rPr lang="en-US" baseline="0" dirty="0" smtClean="0"/>
              <a:t> depend on how soon you take the pill, where you are in your menstrual cycle, weight and other factors. </a:t>
            </a:r>
            <a:endParaRPr lang="en-US" dirty="0" smtClean="0"/>
          </a:p>
          <a:p>
            <a:r>
              <a:rPr lang="en-US" dirty="0" smtClean="0"/>
              <a:t>*If</a:t>
            </a:r>
            <a:r>
              <a:rPr lang="en-US" baseline="0" dirty="0" smtClean="0"/>
              <a:t> you are taking EC due to unprotected sex, getting tested for STIs/HIV is also recommended. </a:t>
            </a:r>
          </a:p>
          <a:p>
            <a:r>
              <a:rPr lang="en-US" baseline="0" dirty="0" smtClean="0"/>
              <a:t>*see more info about IUDs (side effects, benefits, </a:t>
            </a:r>
            <a:r>
              <a:rPr lang="en-US" baseline="0" dirty="0" err="1" smtClean="0"/>
              <a:t>etc</a:t>
            </a:r>
            <a:r>
              <a:rPr lang="en-US" baseline="0" dirty="0" smtClean="0"/>
              <a:t>) on slide 19</a:t>
            </a:r>
          </a:p>
          <a:p>
            <a:r>
              <a:rPr lang="en-US" baseline="0" dirty="0" smtClean="0"/>
              <a:t>There are a few other brands/types of EC pills not listed, Ella and Plan B are most common. See more info in links below.</a:t>
            </a:r>
          </a:p>
          <a:p>
            <a:r>
              <a:rPr lang="en-US" dirty="0" smtClean="0">
                <a:hlinkClick r:id="rId3"/>
              </a:rPr>
              <a:t>https://www.hhs.gov/opa/pregnancy-prevention/birth-control-methods/emergency-contraception/index.html</a:t>
            </a:r>
            <a:endParaRPr lang="en-US" dirty="0" smtClean="0"/>
          </a:p>
          <a:p>
            <a:r>
              <a:rPr lang="en-US" dirty="0" smtClean="0">
                <a:hlinkClick r:id="rId4"/>
              </a:rPr>
              <a:t>https://www.bedsider.org/features/850-how-well-does-emergency-contraception-work</a:t>
            </a:r>
            <a:endParaRPr lang="en-US"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22</a:t>
            </a:fld>
            <a:endParaRPr lang="en-US"/>
          </a:p>
        </p:txBody>
      </p:sp>
    </p:spTree>
    <p:extLst>
      <p:ext uri="{BB962C8B-B14F-4D97-AF65-F5344CB8AC3E}">
        <p14:creationId xmlns:p14="http://schemas.microsoft.com/office/powerpoint/2010/main" val="2279622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previous slides covered risk reduction</a:t>
            </a:r>
            <a:r>
              <a:rPr lang="en-US" baseline="0" dirty="0" smtClean="0"/>
              <a:t> methods. Abstinence is completely avoiding risk of pregnancy and STIs.</a:t>
            </a:r>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24</a:t>
            </a:fld>
            <a:endParaRPr lang="en-US"/>
          </a:p>
        </p:txBody>
      </p:sp>
    </p:spTree>
    <p:extLst>
      <p:ext uri="{BB962C8B-B14F-4D97-AF65-F5344CB8AC3E}">
        <p14:creationId xmlns:p14="http://schemas.microsoft.com/office/powerpoint/2010/main" val="130582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26</a:t>
            </a:fld>
            <a:endParaRPr lang="en-US"/>
          </a:p>
        </p:txBody>
      </p:sp>
    </p:spTree>
    <p:extLst>
      <p:ext uri="{BB962C8B-B14F-4D97-AF65-F5344CB8AC3E}">
        <p14:creationId xmlns:p14="http://schemas.microsoft.com/office/powerpoint/2010/main" val="4016055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References/resources</a:t>
            </a:r>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29</a:t>
            </a:fld>
            <a:endParaRPr lang="en-US"/>
          </a:p>
        </p:txBody>
      </p:sp>
    </p:spTree>
    <p:extLst>
      <p:ext uri="{BB962C8B-B14F-4D97-AF65-F5344CB8AC3E}">
        <p14:creationId xmlns:p14="http://schemas.microsoft.com/office/powerpoint/2010/main" val="48020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*Internal condoms are available for free at Planned Parenthood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health clinics, but only by RX at drug stores, some insurance covers them-they are considered a birth</a:t>
            </a:r>
            <a:r>
              <a:rPr lang="en-US" sz="1200" kern="1200" baseline="0" dirty="0" smtClean="0">
                <a:solidFill>
                  <a:schemeClr val="tx1"/>
                </a:solidFill>
                <a:effectLst/>
                <a:latin typeface="+mn-lt"/>
                <a:ea typeface="+mn-ea"/>
                <a:cs typeface="+mn-cs"/>
              </a:rPr>
              <a:t> control</a:t>
            </a:r>
            <a:r>
              <a:rPr lang="en-US" sz="1200" kern="1200" dirty="0" smtClean="0">
                <a:solidFill>
                  <a:schemeClr val="tx1"/>
                </a:solidFill>
                <a:effectLst/>
                <a:latin typeface="+mn-lt"/>
                <a:ea typeface="+mn-ea"/>
                <a:cs typeface="+mn-cs"/>
              </a:rPr>
              <a:t> method like pill, IUD, </a:t>
            </a:r>
            <a:r>
              <a:rPr lang="en-US" sz="1200" kern="1200" dirty="0" err="1" smtClean="0">
                <a:solidFill>
                  <a:schemeClr val="tx1"/>
                </a:solidFill>
                <a:effectLst/>
                <a:latin typeface="+mn-lt"/>
                <a:ea typeface="+mn-ea"/>
                <a:cs typeface="+mn-cs"/>
              </a:rPr>
              <a:t>etc</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*Condoms are often available for free. Always free at Planned Parenthood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health depts. Students often mention clinics, barber shops, teen centers, etc.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8</a:t>
            </a:fld>
            <a:endParaRPr lang="en-US"/>
          </a:p>
        </p:txBody>
      </p:sp>
    </p:spTree>
    <p:extLst>
      <p:ext uri="{BB962C8B-B14F-4D97-AF65-F5344CB8AC3E}">
        <p14:creationId xmlns:p14="http://schemas.microsoft.com/office/powerpoint/2010/main" val="86792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External condoms can</a:t>
            </a:r>
            <a:r>
              <a:rPr lang="en-US" baseline="0" dirty="0" smtClean="0"/>
              <a:t> be used for vaginal, anal or oral sex. There are many varieties of colors, textures, sizes, brands and flavors. Flavored condoms only to be used for oral sex. Only water or silicone based lubricant are safe to use with condoms. </a:t>
            </a:r>
            <a:endParaRPr lang="en-US"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10</a:t>
            </a:fld>
            <a:endParaRPr lang="en-US"/>
          </a:p>
        </p:txBody>
      </p:sp>
    </p:spTree>
    <p:extLst>
      <p:ext uri="{BB962C8B-B14F-4D97-AF65-F5344CB8AC3E}">
        <p14:creationId xmlns:p14="http://schemas.microsoft.com/office/powerpoint/2010/main" val="1463881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Do</a:t>
            </a:r>
            <a:r>
              <a:rPr lang="en-US" sz="1200" b="0" i="0" kern="1200" baseline="0" dirty="0" smtClean="0">
                <a:solidFill>
                  <a:schemeClr val="tx1"/>
                </a:solidFill>
                <a:effectLst/>
                <a:latin typeface="+mn-lt"/>
                <a:ea typeface="+mn-ea"/>
                <a:cs typeface="+mn-cs"/>
              </a:rPr>
              <a:t> not use with external condom. Can be used for vaginal or anal sex. Remove ring if inserting into the anus.</a:t>
            </a:r>
            <a:endParaRPr lang="en-US" sz="1200" b="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*Internal condoms can sometimes be a little harder to find than traditional condoms. The only brand of internal condom that’s FDA approved and available in the U.S. is the FC2 Female Condom®. It’s available online at the FC2 Female Condom® </a:t>
            </a:r>
            <a:r>
              <a:rPr lang="en-US" sz="1200" b="0" i="0" u="sng" kern="1200" dirty="0" smtClean="0">
                <a:solidFill>
                  <a:schemeClr val="tx1"/>
                </a:solidFill>
                <a:effectLst/>
                <a:latin typeface="+mn-lt"/>
                <a:ea typeface="+mn-ea"/>
                <a:cs typeface="+mn-cs"/>
                <a:hlinkClick r:id="rId3"/>
              </a:rPr>
              <a:t>website</a:t>
            </a:r>
            <a:r>
              <a:rPr lang="en-US" sz="1200" b="0" i="0" kern="1200" dirty="0" smtClean="0">
                <a:solidFill>
                  <a:schemeClr val="tx1"/>
                </a:solidFill>
                <a:effectLst/>
                <a:latin typeface="+mn-lt"/>
                <a:ea typeface="+mn-ea"/>
                <a:cs typeface="+mn-cs"/>
              </a:rPr>
              <a:t>, at many </a:t>
            </a:r>
            <a:r>
              <a:rPr lang="en-US" sz="1200" b="0" i="0" u="sng" kern="1200" dirty="0" smtClean="0">
                <a:solidFill>
                  <a:schemeClr val="tx1"/>
                </a:solidFill>
                <a:effectLst/>
                <a:latin typeface="+mn-lt"/>
                <a:ea typeface="+mn-ea"/>
                <a:cs typeface="+mn-cs"/>
                <a:hlinkClick r:id="rId4"/>
              </a:rPr>
              <a:t>Planned Parenthood health centers</a:t>
            </a:r>
            <a:r>
              <a:rPr lang="en-US" sz="1200" b="0" i="0" kern="1200" dirty="0" smtClean="0">
                <a:solidFill>
                  <a:schemeClr val="tx1"/>
                </a:solidFill>
                <a:effectLst/>
                <a:latin typeface="+mn-lt"/>
                <a:ea typeface="+mn-ea"/>
                <a:cs typeface="+mn-cs"/>
              </a:rPr>
              <a:t>, family planning and health clinics (free</a:t>
            </a:r>
            <a:r>
              <a:rPr lang="en-US" sz="1200" b="0" i="0" kern="1200" baseline="0" dirty="0" smtClean="0">
                <a:solidFill>
                  <a:schemeClr val="tx1"/>
                </a:solidFill>
                <a:effectLst/>
                <a:latin typeface="+mn-lt"/>
                <a:ea typeface="+mn-ea"/>
                <a:cs typeface="+mn-cs"/>
              </a:rPr>
              <a:t> of charge)</a:t>
            </a:r>
            <a:r>
              <a:rPr lang="en-US" sz="1200" b="0" i="0" kern="1200" dirty="0" smtClean="0">
                <a:solidFill>
                  <a:schemeClr val="tx1"/>
                </a:solidFill>
                <a:effectLst/>
                <a:latin typeface="+mn-lt"/>
                <a:ea typeface="+mn-ea"/>
                <a:cs typeface="+mn-cs"/>
              </a:rPr>
              <a:t>, and by prescription in drugstores. </a:t>
            </a:r>
            <a:r>
              <a:rPr lang="en-US" dirty="0" smtClean="0">
                <a:hlinkClick r:id="rId5"/>
              </a:rPr>
              <a:t>https://www.plannedparenthood.org/learn/birth-control/internal-condom/how-do-i-buy-internal-condoms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11</a:t>
            </a:fld>
            <a:endParaRPr lang="en-US"/>
          </a:p>
        </p:txBody>
      </p:sp>
    </p:spTree>
    <p:extLst>
      <p:ext uri="{BB962C8B-B14F-4D97-AF65-F5344CB8AC3E}">
        <p14:creationId xmlns:p14="http://schemas.microsoft.com/office/powerpoint/2010/main" val="249091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*Raises</a:t>
            </a:r>
            <a:r>
              <a:rPr lang="en-US" baseline="0" dirty="0" smtClean="0"/>
              <a:t> risk for HIV due to potential inflammation in the vagina caused by chemicals like nonoxynol-9 frequently used in spermicidal products. </a:t>
            </a:r>
            <a:endParaRPr lang="en-US"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12</a:t>
            </a:fld>
            <a:endParaRPr lang="en-US"/>
          </a:p>
        </p:txBody>
      </p:sp>
    </p:spTree>
    <p:extLst>
      <p:ext uri="{BB962C8B-B14F-4D97-AF65-F5344CB8AC3E}">
        <p14:creationId xmlns:p14="http://schemas.microsoft.com/office/powerpoint/2010/main" val="3177617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fourth week of pills do not</a:t>
            </a:r>
            <a:r>
              <a:rPr lang="en-US" baseline="0" dirty="0" smtClean="0"/>
              <a:t> contain hormones to allow for menstruation. Pills can also be taken continuously if advised by a medical professional.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Progestin-only birth control pills have been approved to purchase over the counter (without prescription) and without age restriction. They are expected to be on the shelves early 2024. At this time, insurance is not required to cover the cost of over the counter pills. Cost of pills is still unknown.</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C3725960-A335-4297-B548-987900B72BAE}" type="slidenum">
              <a:rPr lang="en-US" smtClean="0"/>
              <a:t>16</a:t>
            </a:fld>
            <a:endParaRPr lang="en-US"/>
          </a:p>
        </p:txBody>
      </p:sp>
    </p:spTree>
    <p:extLst>
      <p:ext uri="{BB962C8B-B14F-4D97-AF65-F5344CB8AC3E}">
        <p14:creationId xmlns:p14="http://schemas.microsoft.com/office/powerpoint/2010/main" val="309643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Annovera</a:t>
            </a:r>
            <a:r>
              <a:rPr lang="en-US" dirty="0" smtClean="0"/>
              <a:t> is a flexible</a:t>
            </a:r>
            <a:r>
              <a:rPr lang="en-US" baseline="0" dirty="0" smtClean="0"/>
              <a:t> ring that is self-inserted into the vagina for 21 days and removed for 7 days to allow for a period. It lasts for 13 cycles (one year). https://www.annovera.com/about/</a:t>
            </a:r>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18</a:t>
            </a:fld>
            <a:endParaRPr lang="en-US"/>
          </a:p>
        </p:txBody>
      </p:sp>
    </p:spTree>
    <p:extLst>
      <p:ext uri="{BB962C8B-B14F-4D97-AF65-F5344CB8AC3E}">
        <p14:creationId xmlns:p14="http://schemas.microsoft.com/office/powerpoint/2010/main" val="517621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Cervix must be dilated for insertion.</a:t>
            </a:r>
            <a:r>
              <a:rPr lang="en-US" baseline="0" dirty="0" smtClean="0"/>
              <a:t> Some doctors are hesitant to suggest this method for those that have never given birth/had their cervix dilated. There are brands of hormonal IUDs that are designed to be smaller and easier to insert for teens/ those that haven’t given birth.</a:t>
            </a:r>
          </a:p>
          <a:p>
            <a:pPr marL="0" indent="0">
              <a:buFont typeface="Arial" panose="020B0604020202020204" pitchFamily="34" charset="0"/>
              <a:buNone/>
            </a:pPr>
            <a:r>
              <a:rPr lang="en-US" dirty="0" smtClean="0"/>
              <a:t>Types/brands of IUDs:</a:t>
            </a:r>
            <a:r>
              <a:rPr lang="en-US" baseline="0" dirty="0" smtClean="0"/>
              <a:t> </a:t>
            </a:r>
            <a:r>
              <a:rPr lang="en-US" dirty="0" smtClean="0">
                <a:hlinkClick r:id="rId3"/>
              </a:rPr>
              <a:t>https://www.bedsider.org/features/70-paragard-vs-mirena-which-iud-is-best-for-you</a:t>
            </a:r>
            <a:endParaRPr lang="en-US" dirty="0" smtClean="0"/>
          </a:p>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19</a:t>
            </a:fld>
            <a:endParaRPr lang="en-US"/>
          </a:p>
        </p:txBody>
      </p:sp>
    </p:spTree>
    <p:extLst>
      <p:ext uri="{BB962C8B-B14F-4D97-AF65-F5344CB8AC3E}">
        <p14:creationId xmlns:p14="http://schemas.microsoft.com/office/powerpoint/2010/main" val="62207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725960-A335-4297-B548-987900B72BAE}" type="slidenum">
              <a:rPr lang="en-US" smtClean="0"/>
              <a:t>20</a:t>
            </a:fld>
            <a:endParaRPr lang="en-US"/>
          </a:p>
        </p:txBody>
      </p:sp>
    </p:spTree>
    <p:extLst>
      <p:ext uri="{BB962C8B-B14F-4D97-AF65-F5344CB8AC3E}">
        <p14:creationId xmlns:p14="http://schemas.microsoft.com/office/powerpoint/2010/main" val="2063106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4.xml"/><Relationship Id="rId7" Type="http://schemas.openxmlformats.org/officeDocument/2006/relationships/image" Target="../media/image19.pn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20.png"/><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7.xml"/><Relationship Id="rId7" Type="http://schemas.openxmlformats.org/officeDocument/2006/relationships/image" Target="../media/image22.png"/><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8.png"/><Relationship Id="rId4" Type="http://schemas.openxmlformats.org/officeDocument/2006/relationships/diagramLayout" Target="../diagrams/layout9.xml"/><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12.xml"/><Relationship Id="rId11" Type="http://schemas.openxmlformats.org/officeDocument/2006/relationships/image" Target="../media/image29.png"/><Relationship Id="rId5" Type="http://schemas.openxmlformats.org/officeDocument/2006/relationships/diagramQuickStyle" Target="../diagrams/quickStyle12.xml"/><Relationship Id="rId10" Type="http://schemas.microsoft.com/office/2007/relationships/hdphoto" Target="../media/hdphoto5.wdp"/><Relationship Id="rId4" Type="http://schemas.openxmlformats.org/officeDocument/2006/relationships/diagramLayout" Target="../diagrams/layout12.xml"/><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t>Contraception</a:t>
            </a:r>
            <a:endParaRPr lang="en-US" sz="7200" dirty="0"/>
          </a:p>
        </p:txBody>
      </p:sp>
      <p:sp>
        <p:nvSpPr>
          <p:cNvPr id="3" name="Subtitle 2"/>
          <p:cNvSpPr>
            <a:spLocks noGrp="1"/>
          </p:cNvSpPr>
          <p:nvPr>
            <p:ph type="subTitle" idx="1"/>
          </p:nvPr>
        </p:nvSpPr>
        <p:spPr/>
        <p:txBody>
          <a:bodyPr>
            <a:normAutofit/>
          </a:bodyPr>
          <a:lstStyle/>
          <a:p>
            <a:r>
              <a:rPr lang="en-US" sz="3600" dirty="0" smtClean="0"/>
              <a:t>Teen Sexual Health Toolkit 3.0</a:t>
            </a:r>
            <a:endParaRPr lang="en-US" sz="3600" dirty="0"/>
          </a:p>
        </p:txBody>
      </p:sp>
      <p:grpSp>
        <p:nvGrpSpPr>
          <p:cNvPr id="6" name="Group 5"/>
          <p:cNvGrpSpPr/>
          <p:nvPr/>
        </p:nvGrpSpPr>
        <p:grpSpPr>
          <a:xfrm>
            <a:off x="1565563" y="4719752"/>
            <a:ext cx="9060873" cy="852100"/>
            <a:chOff x="1440873" y="4202515"/>
            <a:chExt cx="9060873" cy="852100"/>
          </a:xfrm>
        </p:grpSpPr>
        <p:sp>
          <p:nvSpPr>
            <p:cNvPr id="4" name="Rectangle 3"/>
            <p:cNvSpPr/>
            <p:nvPr/>
          </p:nvSpPr>
          <p:spPr>
            <a:xfrm>
              <a:off x="1482436" y="4202515"/>
              <a:ext cx="8977746" cy="852100"/>
            </a:xfrm>
            <a:prstGeom prst="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40873" y="4223618"/>
              <a:ext cx="9060873" cy="830997"/>
            </a:xfrm>
            <a:prstGeom prst="rect">
              <a:avLst/>
            </a:prstGeom>
          </p:spPr>
          <p:txBody>
            <a:bodyPr wrap="square">
              <a:spAutoFit/>
            </a:bodyPr>
            <a:lstStyle/>
            <a:p>
              <a:pPr algn="ctr"/>
              <a:r>
                <a:rPr lang="en-US" sz="1600" dirty="0">
                  <a:solidFill>
                    <a:schemeClr val="bg1"/>
                  </a:solidFill>
                </a:rPr>
                <a:t>This publication was made possible by Grant Number TP1AH000081-01-01 from the Department of Health and Human Services, Office of Population Affairs; its contents are solely the responsibility of the authors and do not necessarily represent the official views of the Department of Health and Human Services.</a:t>
              </a:r>
            </a:p>
          </p:txBody>
        </p:sp>
      </p:grpSp>
    </p:spTree>
    <p:extLst>
      <p:ext uri="{BB962C8B-B14F-4D97-AF65-F5344CB8AC3E}">
        <p14:creationId xmlns:p14="http://schemas.microsoft.com/office/powerpoint/2010/main" val="76526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3247245444"/>
              </p:ext>
            </p:extLst>
          </p:nvPr>
        </p:nvGraphicFramePr>
        <p:xfrm>
          <a:off x="2617099" y="405577"/>
          <a:ext cx="8412480"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uble Brace 3"/>
          <p:cNvSpPr/>
          <p:nvPr/>
        </p:nvSpPr>
        <p:spPr>
          <a:xfrm>
            <a:off x="10024215" y="1329145"/>
            <a:ext cx="2010728" cy="4202592"/>
          </a:xfrm>
          <a:prstGeom prst="bracePair">
            <a:avLst/>
          </a:prstGeom>
          <a:solidFill>
            <a:srgbClr val="54A49D"/>
          </a:solidFill>
          <a:ln w="25400">
            <a:solidFill>
              <a:srgbClr val="98CDCD"/>
            </a:solidFill>
            <a:miter lim="800000"/>
            <a:tailEnd type="none"/>
          </a:ln>
        </p:spPr>
        <p:style>
          <a:lnRef idx="1">
            <a:schemeClr val="accent1"/>
          </a:lnRef>
          <a:fillRef idx="0">
            <a:schemeClr val="accent1"/>
          </a:fillRef>
          <a:effectRef idx="0">
            <a:schemeClr val="accent1"/>
          </a:effectRef>
          <a:fontRef idx="minor">
            <a:schemeClr val="tx1"/>
          </a:fontRef>
        </p:style>
        <p:txBody>
          <a:bodyPr lIns="45720" rIns="45720" rtlCol="0" anchor="ctr">
            <a:noAutofit/>
          </a:bodyPr>
          <a:lstStyle/>
          <a:p>
            <a:pPr algn="ctr"/>
            <a:endParaRPr lang="en-US"/>
          </a:p>
        </p:txBody>
      </p:sp>
      <p:sp>
        <p:nvSpPr>
          <p:cNvPr id="3" name="TextBox 2"/>
          <p:cNvSpPr txBox="1"/>
          <p:nvPr/>
        </p:nvSpPr>
        <p:spPr>
          <a:xfrm>
            <a:off x="10267579" y="1466336"/>
            <a:ext cx="1524000" cy="4081117"/>
          </a:xfrm>
          <a:prstGeom prst="rect">
            <a:avLst/>
          </a:prstGeom>
          <a:noFill/>
        </p:spPr>
        <p:txBody>
          <a:bodyPr wrap="square" rtlCol="0">
            <a:spAutoFit/>
          </a:bodyPr>
          <a:lstStyle/>
          <a:p>
            <a:pPr defTabSz="457200">
              <a:lnSpc>
                <a:spcPct val="90000"/>
              </a:lnSpc>
            </a:pPr>
            <a:r>
              <a:rPr lang="en-US" sz="1600" dirty="0" smtClean="0">
                <a:solidFill>
                  <a:schemeClr val="bg1"/>
                </a:solidFill>
                <a:latin typeface="Trebuchet MS" panose="020B0603020202020204"/>
              </a:rPr>
              <a:t>If someone is allergic to latex, polyurethane or </a:t>
            </a:r>
            <a:r>
              <a:rPr lang="en-US" sz="1600" dirty="0" err="1" smtClean="0">
                <a:solidFill>
                  <a:schemeClr val="bg1"/>
                </a:solidFill>
                <a:latin typeface="Trebuchet MS" panose="020B0603020202020204"/>
              </a:rPr>
              <a:t>polyisoprene</a:t>
            </a:r>
            <a:r>
              <a:rPr lang="en-US" sz="1600" dirty="0" smtClean="0">
                <a:solidFill>
                  <a:schemeClr val="bg1"/>
                </a:solidFill>
                <a:latin typeface="Trebuchet MS" panose="020B0603020202020204"/>
              </a:rPr>
              <a:t> are alternatives. While lambskin condoms can reduce the risk of pregnancy, they are not recommended for protection from STIs.  </a:t>
            </a:r>
            <a:endParaRPr lang="en-US" sz="1600" dirty="0">
              <a:solidFill>
                <a:schemeClr val="bg1"/>
              </a:solidFill>
              <a:latin typeface="Trebuchet MS" panose="020B0603020202020204"/>
            </a:endParaRPr>
          </a:p>
        </p:txBody>
      </p:sp>
      <p:grpSp>
        <p:nvGrpSpPr>
          <p:cNvPr id="16" name="Group 15"/>
          <p:cNvGrpSpPr/>
          <p:nvPr/>
        </p:nvGrpSpPr>
        <p:grpSpPr>
          <a:xfrm>
            <a:off x="2955636" y="405577"/>
            <a:ext cx="1544613" cy="5797386"/>
            <a:chOff x="3144693" y="536563"/>
            <a:chExt cx="1544613" cy="5797386"/>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pic>
          <p:nvPicPr>
            <p:cNvPr id="13" name="Picture 12"/>
            <p:cNvPicPr>
              <a:picLocks noChangeAspect="1"/>
            </p:cNvPicPr>
            <p:nvPr/>
          </p:nvPicPr>
          <p:blipFill>
            <a:blip r:embed="rId8"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grpSp>
      <p:sp>
        <p:nvSpPr>
          <p:cNvPr id="14" name="TextBox 13"/>
          <p:cNvSpPr txBox="1"/>
          <p:nvPr/>
        </p:nvSpPr>
        <p:spPr>
          <a:xfrm>
            <a:off x="572655" y="1200727"/>
            <a:ext cx="2382981" cy="1569660"/>
          </a:xfrm>
          <a:prstGeom prst="rect">
            <a:avLst/>
          </a:prstGeom>
          <a:noFill/>
        </p:spPr>
        <p:txBody>
          <a:bodyPr wrap="square" rtlCol="0">
            <a:spAutoFit/>
          </a:bodyPr>
          <a:lstStyle/>
          <a:p>
            <a:r>
              <a:rPr lang="en-US" sz="4800" dirty="0" smtClean="0">
                <a:solidFill>
                  <a:schemeClr val="bg1"/>
                </a:solidFill>
              </a:rPr>
              <a:t>External Condom</a:t>
            </a:r>
            <a:endParaRPr lang="en-US" dirty="0">
              <a:solidFill>
                <a:schemeClr val="bg1"/>
              </a:solidFill>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8835" flipH="1">
            <a:off x="918728" y="3362166"/>
            <a:ext cx="1601628" cy="1524000"/>
          </a:xfrm>
          <a:prstGeom prst="rect">
            <a:avLst/>
          </a:prstGeom>
        </p:spPr>
      </p:pic>
    </p:spTree>
    <p:extLst>
      <p:ext uri="{BB962C8B-B14F-4D97-AF65-F5344CB8AC3E}">
        <p14:creationId xmlns:p14="http://schemas.microsoft.com/office/powerpoint/2010/main" val="336787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0" fill="hold"/>
                                        <p:tgtEl>
                                          <p:spTgt spid="2"/>
                                        </p:tgtEl>
                                        <p:attrNameLst>
                                          <p:attrName>ppt_x</p:attrName>
                                        </p:attrNameLst>
                                      </p:cBhvr>
                                      <p:tavLst>
                                        <p:tav tm="0">
                                          <p:val>
                                            <p:strVal val="1+#ppt_w/2"/>
                                          </p:val>
                                        </p:tav>
                                        <p:tav tm="100000">
                                          <p:val>
                                            <p:strVal val="#ppt_x"/>
                                          </p:val>
                                        </p:tav>
                                      </p:tavLst>
                                    </p:anim>
                                    <p:anim calcmode="lin" valueType="num">
                                      <p:cBhvr additive="base">
                                        <p:cTn id="8" dur="2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pic>
        <p:nvPicPr>
          <p:cNvPr id="13" name="Picture 12"/>
          <p:cNvPicPr>
            <a:picLocks noChangeAspect="1"/>
          </p:cNvPicPr>
          <p:nvPr/>
        </p:nvPicPr>
        <p:blipFill>
          <a:blip r:embed="rId3"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sp>
        <p:nvSpPr>
          <p:cNvPr id="14" name="TextBox 13"/>
          <p:cNvSpPr txBox="1"/>
          <p:nvPr/>
        </p:nvSpPr>
        <p:spPr>
          <a:xfrm>
            <a:off x="572655" y="1200727"/>
            <a:ext cx="2382981" cy="1569660"/>
          </a:xfrm>
          <a:prstGeom prst="rect">
            <a:avLst/>
          </a:prstGeom>
          <a:noFill/>
        </p:spPr>
        <p:txBody>
          <a:bodyPr wrap="square" rtlCol="0">
            <a:spAutoFit/>
          </a:bodyPr>
          <a:lstStyle/>
          <a:p>
            <a:r>
              <a:rPr lang="en-US" sz="4800" dirty="0" smtClean="0">
                <a:solidFill>
                  <a:schemeClr val="bg1"/>
                </a:solidFill>
              </a:rPr>
              <a:t>Internal Condom</a:t>
            </a:r>
            <a:endParaRPr lang="en-US" dirty="0">
              <a:solidFill>
                <a:schemeClr val="bg1"/>
              </a:solidFill>
            </a:endParaRPr>
          </a:p>
        </p:txBody>
      </p:sp>
      <p:sp>
        <p:nvSpPr>
          <p:cNvPr id="2" name="Rectangle 1"/>
          <p:cNvSpPr/>
          <p:nvPr/>
        </p:nvSpPr>
        <p:spPr>
          <a:xfrm>
            <a:off x="9452008" y="5438274"/>
            <a:ext cx="2550695" cy="1309035"/>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Diagram 15"/>
          <p:cNvGraphicFramePr/>
          <p:nvPr>
            <p:extLst>
              <p:ext uri="{D42A27DB-BD31-4B8C-83A1-F6EECF244321}">
                <p14:modId xmlns:p14="http://schemas.microsoft.com/office/powerpoint/2010/main" val="95490366"/>
              </p:ext>
            </p:extLst>
          </p:nvPr>
        </p:nvGraphicFramePr>
        <p:xfrm>
          <a:off x="2741612" y="559581"/>
          <a:ext cx="9144000" cy="5760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704" y="3150289"/>
            <a:ext cx="2612881" cy="2552585"/>
          </a:xfrm>
          <a:prstGeom prst="rect">
            <a:avLst/>
          </a:prstGeom>
        </p:spPr>
      </p:pic>
    </p:spTree>
    <p:extLst>
      <p:ext uri="{BB962C8B-B14F-4D97-AF65-F5344CB8AC3E}">
        <p14:creationId xmlns:p14="http://schemas.microsoft.com/office/powerpoint/2010/main" val="23525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53" presetClass="entr" presetSubtype="16" fill="hold"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fltVal val="0"/>
                                          </p:val>
                                        </p:tav>
                                        <p:tav tm="100000">
                                          <p:val>
                                            <p:strVal val="#ppt_h"/>
                                          </p:val>
                                        </p:tav>
                                      </p:tavLst>
                                    </p:anim>
                                    <p:animEffect transition="in" filter="fade">
                                      <p:cBhvr>
                                        <p:cTn id="137" dur="500"/>
                                        <p:tgtEl>
                                          <p:spTgt spid="13"/>
                                        </p:tgtEl>
                                      </p:cBhvr>
                                    </p:animEffect>
                                  </p:childTnLst>
                                </p:cTn>
                              </p:par>
                              <p:par>
                                <p:cTn id="138" presetID="2" presetClass="entr" presetSubtype="2" fill="hold" grpId="0" nodeType="withEffect">
                                  <p:stCondLst>
                                    <p:cond delay="0"/>
                                  </p:stCondLst>
                                  <p:childTnLst>
                                    <p:set>
                                      <p:cBhvr>
                                        <p:cTn id="139" dur="1" fill="hold">
                                          <p:stCondLst>
                                            <p:cond delay="0"/>
                                          </p:stCondLst>
                                        </p:cTn>
                                        <p:tgtEl>
                                          <p:spTgt spid="16"/>
                                        </p:tgtEl>
                                        <p:attrNameLst>
                                          <p:attrName>style.visibility</p:attrName>
                                        </p:attrNameLst>
                                      </p:cBhvr>
                                      <p:to>
                                        <p:strVal val="visible"/>
                                      </p:to>
                                    </p:set>
                                    <p:anim calcmode="lin" valueType="num">
                                      <p:cBhvr additive="base">
                                        <p:cTn id="140" dur="2000" fill="hold"/>
                                        <p:tgtEl>
                                          <p:spTgt spid="16"/>
                                        </p:tgtEl>
                                        <p:attrNameLst>
                                          <p:attrName>ppt_x</p:attrName>
                                        </p:attrNameLst>
                                      </p:cBhvr>
                                      <p:tavLst>
                                        <p:tav tm="0">
                                          <p:val>
                                            <p:strVal val="1+#ppt_w/2"/>
                                          </p:val>
                                        </p:tav>
                                        <p:tav tm="100000">
                                          <p:val>
                                            <p:strVal val="#ppt_x"/>
                                          </p:val>
                                        </p:tav>
                                      </p:tavLst>
                                    </p:anim>
                                    <p:anim calcmode="lin" valueType="num">
                                      <p:cBhvr additive="base">
                                        <p:cTn id="141" dur="2000" fill="hold"/>
                                        <p:tgtEl>
                                          <p:spTgt spid="16"/>
                                        </p:tgtEl>
                                        <p:attrNameLst>
                                          <p:attrName>ppt_y</p:attrName>
                                        </p:attrNameLst>
                                      </p:cBhvr>
                                      <p:tavLst>
                                        <p:tav tm="0">
                                          <p:val>
                                            <p:strVal val="#ppt_y"/>
                                          </p:val>
                                        </p:tav>
                                        <p:tav tm="100000">
                                          <p:val>
                                            <p:strVal val="#ppt_y"/>
                                          </p:val>
                                        </p:tav>
                                      </p:tavLst>
                                    </p:anim>
                                  </p:childTnLst>
                                </p:cTn>
                              </p:par>
                              <p:par>
                                <p:cTn id="142" presetID="10" presetClass="entr" presetSubtype="0" fill="hold" nodeType="with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fade">
                                      <p:cBhvr>
                                        <p:cTn id="1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350983" y="1329145"/>
            <a:ext cx="2974109" cy="830997"/>
          </a:xfrm>
          <a:prstGeom prst="rect">
            <a:avLst/>
          </a:prstGeom>
          <a:noFill/>
        </p:spPr>
        <p:txBody>
          <a:bodyPr wrap="square" rtlCol="0">
            <a:spAutoFit/>
          </a:bodyPr>
          <a:lstStyle/>
          <a:p>
            <a:r>
              <a:rPr lang="en-US" sz="4800" dirty="0" smtClean="0">
                <a:solidFill>
                  <a:schemeClr val="bg1"/>
                </a:solidFill>
              </a:rPr>
              <a:t>Spermicide</a:t>
            </a:r>
            <a:endParaRPr lang="en-US" dirty="0">
              <a:solidFill>
                <a:schemeClr val="bg1"/>
              </a:solidFill>
            </a:endParaRPr>
          </a:p>
        </p:txBody>
      </p:sp>
      <p:sp>
        <p:nvSpPr>
          <p:cNvPr id="2" name="Rectangle 1"/>
          <p:cNvSpPr/>
          <p:nvPr/>
        </p:nvSpPr>
        <p:spPr>
          <a:xfrm>
            <a:off x="9432758" y="5505651"/>
            <a:ext cx="2521819" cy="1183907"/>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p:cNvGraphicFramePr/>
          <p:nvPr>
            <p:extLst>
              <p:ext uri="{D42A27DB-BD31-4B8C-83A1-F6EECF244321}">
                <p14:modId xmlns:p14="http://schemas.microsoft.com/office/powerpoint/2010/main" val="1251895807"/>
              </p:ext>
            </p:extLst>
          </p:nvPr>
        </p:nvGraphicFramePr>
        <p:xfrm>
          <a:off x="2955637" y="569538"/>
          <a:ext cx="8103320" cy="5783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p:cNvPicPr>
            <a:picLocks noChangeAspect="1"/>
          </p:cNvPicPr>
          <p:nvPr/>
        </p:nvPicPr>
        <p:blipFill>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6534" b="89773" l="0" r="97443">
                        <a14:foregroundMark x1="9659" y1="57386" x2="59091" y2="30966"/>
                        <a14:foregroundMark x1="35227" y1="43750" x2="40625" y2="57386"/>
                        <a14:foregroundMark x1="38352" y1="50000" x2="8523" y2="67614"/>
                        <a14:foregroundMark x1="18750" y1="68182" x2="25000" y2="62784"/>
                        <a14:foregroundMark x1="46307" y1="37784" x2="50568" y2="46307"/>
                        <a14:foregroundMark x1="63352" y1="30966" x2="69318" y2="39489"/>
                        <a14:foregroundMark x1="69318" y1="30966" x2="70455" y2="31818"/>
                      </a14:backgroundRemoval>
                    </a14:imgEffect>
                    <a14:imgEffect>
                      <a14:saturation sat="400000"/>
                    </a14:imgEffect>
                  </a14:imgLayer>
                </a14:imgProps>
              </a:ext>
              <a:ext uri="{28A0092B-C50C-407E-A947-70E740481C1C}">
                <a14:useLocalDpi xmlns:a14="http://schemas.microsoft.com/office/drawing/2010/main" val="0"/>
              </a:ext>
            </a:extLst>
          </a:blip>
          <a:stretch>
            <a:fillRect/>
          </a:stretch>
        </p:blipFill>
        <p:spPr>
          <a:xfrm rot="19935232">
            <a:off x="116484" y="2503209"/>
            <a:ext cx="3073653" cy="307365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5637" y="3519054"/>
            <a:ext cx="678180" cy="678180"/>
          </a:xfrm>
          <a:prstGeom prst="rect">
            <a:avLst/>
          </a:prstGeom>
        </p:spPr>
      </p:pic>
    </p:spTree>
    <p:extLst>
      <p:ext uri="{BB962C8B-B14F-4D97-AF65-F5344CB8AC3E}">
        <p14:creationId xmlns:p14="http://schemas.microsoft.com/office/powerpoint/2010/main" val="317797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1+#ppt_w/2"/>
                                          </p:val>
                                        </p:tav>
                                        <p:tav tm="100000">
                                          <p:val>
                                            <p:strVal val="#ppt_x"/>
                                          </p:val>
                                        </p:tav>
                                      </p:tavLst>
                                    </p:anim>
                                    <p:anim calcmode="lin" valueType="num">
                                      <p:cBhvr additive="base">
                                        <p:cTn id="13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500"/>
                                        <p:tgtEl>
                                          <p:spTgt spid="19"/>
                                        </p:tgtEl>
                                      </p:cBhvr>
                                    </p:animEffect>
                                  </p:childTnLst>
                                </p:cTn>
                              </p:par>
                            </p:childTnLst>
                          </p:cTn>
                        </p:par>
                        <p:par>
                          <p:cTn id="142" fill="hold">
                            <p:stCondLst>
                              <p:cond delay="500"/>
                            </p:stCondLst>
                            <p:childTnLst>
                              <p:par>
                                <p:cTn id="143" presetID="53" presetClass="entr" presetSubtype="16" fill="hold" nodeType="afterEffect">
                                  <p:stCondLst>
                                    <p:cond delay="0"/>
                                  </p:stCondLst>
                                  <p:childTnLst>
                                    <p:set>
                                      <p:cBhvr>
                                        <p:cTn id="144" dur="1" fill="hold">
                                          <p:stCondLst>
                                            <p:cond delay="0"/>
                                          </p:stCondLst>
                                        </p:cTn>
                                        <p:tgtEl>
                                          <p:spTgt spid="13"/>
                                        </p:tgtEl>
                                        <p:attrNameLst>
                                          <p:attrName>style.visibility</p:attrName>
                                        </p:attrNameLst>
                                      </p:cBhvr>
                                      <p:to>
                                        <p:strVal val="visible"/>
                                      </p:to>
                                    </p:set>
                                    <p:anim calcmode="lin" valueType="num">
                                      <p:cBhvr>
                                        <p:cTn id="145" dur="500" fill="hold"/>
                                        <p:tgtEl>
                                          <p:spTgt spid="13"/>
                                        </p:tgtEl>
                                        <p:attrNameLst>
                                          <p:attrName>ppt_w</p:attrName>
                                        </p:attrNameLst>
                                      </p:cBhvr>
                                      <p:tavLst>
                                        <p:tav tm="0">
                                          <p:val>
                                            <p:fltVal val="0"/>
                                          </p:val>
                                        </p:tav>
                                        <p:tav tm="100000">
                                          <p:val>
                                            <p:strVal val="#ppt_w"/>
                                          </p:val>
                                        </p:tav>
                                      </p:tavLst>
                                    </p:anim>
                                    <p:anim calcmode="lin" valueType="num">
                                      <p:cBhvr>
                                        <p:cTn id="146" dur="500" fill="hold"/>
                                        <p:tgtEl>
                                          <p:spTgt spid="13"/>
                                        </p:tgtEl>
                                        <p:attrNameLst>
                                          <p:attrName>ppt_h</p:attrName>
                                        </p:attrNameLst>
                                      </p:cBhvr>
                                      <p:tavLst>
                                        <p:tav tm="0">
                                          <p:val>
                                            <p:fltVal val="0"/>
                                          </p:val>
                                        </p:tav>
                                        <p:tav tm="100000">
                                          <p:val>
                                            <p:strVal val="#ppt_h"/>
                                          </p:val>
                                        </p:tav>
                                      </p:tavLst>
                                    </p:anim>
                                    <p:animEffect transition="in" filter="fade">
                                      <p:cBhvr>
                                        <p:cTn id="1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350983" y="1329145"/>
            <a:ext cx="2974109" cy="1569660"/>
          </a:xfrm>
          <a:prstGeom prst="rect">
            <a:avLst/>
          </a:prstGeom>
          <a:noFill/>
        </p:spPr>
        <p:txBody>
          <a:bodyPr wrap="square" rtlCol="0">
            <a:spAutoFit/>
          </a:bodyPr>
          <a:lstStyle/>
          <a:p>
            <a:r>
              <a:rPr lang="en-US" sz="4800" dirty="0" smtClean="0">
                <a:solidFill>
                  <a:schemeClr val="bg1"/>
                </a:solidFill>
              </a:rPr>
              <a:t>The Sponge</a:t>
            </a:r>
            <a:endParaRPr lang="en-US" dirty="0">
              <a:solidFill>
                <a:schemeClr val="bg1"/>
              </a:solidFill>
            </a:endParaRPr>
          </a:p>
        </p:txBody>
      </p:sp>
      <p:sp>
        <p:nvSpPr>
          <p:cNvPr id="2" name="Rectangle 1"/>
          <p:cNvSpPr/>
          <p:nvPr/>
        </p:nvSpPr>
        <p:spPr>
          <a:xfrm>
            <a:off x="9288379" y="5515276"/>
            <a:ext cx="2704699" cy="1135781"/>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2987209959"/>
              </p:ext>
            </p:extLst>
          </p:nvPr>
        </p:nvGraphicFramePr>
        <p:xfrm>
          <a:off x="2651759" y="559581"/>
          <a:ext cx="946245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3889" b="97778" l="10556" r="91667">
                        <a14:foregroundMark x1="36111" y1="75000" x2="36111" y2="75000"/>
                        <a14:foregroundMark x1="38889" y1="84444" x2="38889" y2="84444"/>
                        <a14:foregroundMark x1="49444" y1="91111" x2="49444" y2="91111"/>
                        <a14:foregroundMark x1="58889" y1="88333" x2="58889" y2="88333"/>
                        <a14:foregroundMark x1="63333" y1="82222" x2="63333" y2="82222"/>
                      </a14:backgroundRemoval>
                    </a14:imgEffect>
                  </a14:imgLayer>
                </a14:imgProps>
              </a:ext>
              <a:ext uri="{28A0092B-C50C-407E-A947-70E740481C1C}">
                <a14:useLocalDpi xmlns:a14="http://schemas.microsoft.com/office/drawing/2010/main" val="0"/>
              </a:ext>
            </a:extLst>
          </a:blip>
          <a:srcRect l="11675" t="4636" r="8344" b="5386"/>
          <a:stretch/>
        </p:blipFill>
        <p:spPr>
          <a:xfrm rot="1354014">
            <a:off x="622205" y="3411709"/>
            <a:ext cx="1828800" cy="2057400"/>
          </a:xfrm>
          <a:prstGeom prst="rect">
            <a:avLst/>
          </a:prstGeom>
          <a:noFill/>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6901" y="3519054"/>
            <a:ext cx="678180" cy="678180"/>
          </a:xfrm>
          <a:prstGeom prst="rect">
            <a:avLst/>
          </a:prstGeom>
        </p:spPr>
      </p:pic>
    </p:spTree>
    <p:extLst>
      <p:ext uri="{BB962C8B-B14F-4D97-AF65-F5344CB8AC3E}">
        <p14:creationId xmlns:p14="http://schemas.microsoft.com/office/powerpoint/2010/main" val="21991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2000" fill="hold"/>
                                        <p:tgtEl>
                                          <p:spTgt spid="13"/>
                                        </p:tgtEl>
                                        <p:attrNameLst>
                                          <p:attrName>ppt_x</p:attrName>
                                        </p:attrNameLst>
                                      </p:cBhvr>
                                      <p:tavLst>
                                        <p:tav tm="0">
                                          <p:val>
                                            <p:strVal val="1+#ppt_w/2"/>
                                          </p:val>
                                        </p:tav>
                                        <p:tav tm="100000">
                                          <p:val>
                                            <p:strVal val="#ppt_x"/>
                                          </p:val>
                                        </p:tav>
                                      </p:tavLst>
                                    </p:anim>
                                    <p:anim calcmode="lin" valueType="num">
                                      <p:cBhvr additive="base">
                                        <p:cTn id="136" dur="2000" fill="hold"/>
                                        <p:tgtEl>
                                          <p:spTgt spid="13"/>
                                        </p:tgtEl>
                                        <p:attrNameLst>
                                          <p:attrName>ppt_y</p:attrName>
                                        </p:attrNameLst>
                                      </p:cBhvr>
                                      <p:tavLst>
                                        <p:tav tm="0">
                                          <p:val>
                                            <p:strVal val="#ppt_y"/>
                                          </p:val>
                                        </p:tav>
                                        <p:tav tm="100000">
                                          <p:val>
                                            <p:strVal val="#ppt_y"/>
                                          </p:val>
                                        </p:tav>
                                      </p:tavLst>
                                    </p:anim>
                                  </p:childTnLst>
                                </p:cTn>
                              </p:par>
                              <p:par>
                                <p:cTn id="137" presetID="10"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500"/>
                                        <p:tgtEl>
                                          <p:spTgt spid="16"/>
                                        </p:tgtEl>
                                      </p:cBhvr>
                                    </p:animEffect>
                                  </p:childTnLst>
                                </p:cTn>
                              </p:par>
                            </p:childTnLst>
                          </p:cTn>
                        </p:par>
                        <p:par>
                          <p:cTn id="140" fill="hold">
                            <p:stCondLst>
                              <p:cond delay="2000"/>
                            </p:stCondLst>
                            <p:childTnLst>
                              <p:par>
                                <p:cTn id="141" presetID="53" presetClass="entr" presetSubtype="16" fill="hold" nodeType="afterEffect">
                                  <p:stCondLst>
                                    <p:cond delay="0"/>
                                  </p:stCondLst>
                                  <p:childTnLst>
                                    <p:set>
                                      <p:cBhvr>
                                        <p:cTn id="142" dur="1" fill="hold">
                                          <p:stCondLst>
                                            <p:cond delay="0"/>
                                          </p:stCondLst>
                                        </p:cTn>
                                        <p:tgtEl>
                                          <p:spTgt spid="15"/>
                                        </p:tgtEl>
                                        <p:attrNameLst>
                                          <p:attrName>style.visibility</p:attrName>
                                        </p:attrNameLst>
                                      </p:cBhvr>
                                      <p:to>
                                        <p:strVal val="visible"/>
                                      </p:to>
                                    </p:set>
                                    <p:anim calcmode="lin" valueType="num">
                                      <p:cBhvr>
                                        <p:cTn id="143" dur="500" fill="hold"/>
                                        <p:tgtEl>
                                          <p:spTgt spid="15"/>
                                        </p:tgtEl>
                                        <p:attrNameLst>
                                          <p:attrName>ppt_w</p:attrName>
                                        </p:attrNameLst>
                                      </p:cBhvr>
                                      <p:tavLst>
                                        <p:tav tm="0">
                                          <p:val>
                                            <p:fltVal val="0"/>
                                          </p:val>
                                        </p:tav>
                                        <p:tav tm="100000">
                                          <p:val>
                                            <p:strVal val="#ppt_w"/>
                                          </p:val>
                                        </p:tav>
                                      </p:tavLst>
                                    </p:anim>
                                    <p:anim calcmode="lin" valueType="num">
                                      <p:cBhvr>
                                        <p:cTn id="144" dur="500" fill="hold"/>
                                        <p:tgtEl>
                                          <p:spTgt spid="15"/>
                                        </p:tgtEl>
                                        <p:attrNameLst>
                                          <p:attrName>ppt_h</p:attrName>
                                        </p:attrNameLst>
                                      </p:cBhvr>
                                      <p:tavLst>
                                        <p:tav tm="0">
                                          <p:val>
                                            <p:fltVal val="0"/>
                                          </p:val>
                                        </p:tav>
                                        <p:tav tm="100000">
                                          <p:val>
                                            <p:strVal val="#ppt_h"/>
                                          </p:val>
                                        </p:tav>
                                      </p:tavLst>
                                    </p:anim>
                                    <p:animEffect transition="in" filter="fade">
                                      <p:cBhvr>
                                        <p:cTn id="1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2549236"/>
            <a:ext cx="9144000" cy="840654"/>
          </a:xfrm>
        </p:spPr>
        <p:txBody>
          <a:bodyPr>
            <a:normAutofit/>
          </a:bodyPr>
          <a:lstStyle/>
          <a:p>
            <a:r>
              <a:rPr lang="en-US" sz="5400" dirty="0" smtClean="0"/>
              <a:t>Prescribed Methods</a:t>
            </a:r>
            <a:endParaRPr lang="en-US" sz="5400" dirty="0"/>
          </a:p>
        </p:txBody>
      </p:sp>
    </p:spTree>
    <p:extLst>
      <p:ext uri="{BB962C8B-B14F-4D97-AF65-F5344CB8AC3E}">
        <p14:creationId xmlns:p14="http://schemas.microsoft.com/office/powerpoint/2010/main" val="3615228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350983" y="1329145"/>
            <a:ext cx="2974109" cy="1569660"/>
          </a:xfrm>
          <a:prstGeom prst="rect">
            <a:avLst/>
          </a:prstGeom>
          <a:noFill/>
        </p:spPr>
        <p:txBody>
          <a:bodyPr wrap="square" rtlCol="0">
            <a:spAutoFit/>
          </a:bodyPr>
          <a:lstStyle/>
          <a:p>
            <a:r>
              <a:rPr lang="en-US" sz="4800" dirty="0" smtClean="0">
                <a:solidFill>
                  <a:schemeClr val="bg1"/>
                </a:solidFill>
              </a:rPr>
              <a:t>The Diaphragm</a:t>
            </a:r>
            <a:endParaRPr lang="en-US" dirty="0">
              <a:solidFill>
                <a:schemeClr val="bg1"/>
              </a:solidFill>
            </a:endParaRPr>
          </a:p>
        </p:txBody>
      </p:sp>
      <p:sp>
        <p:nvSpPr>
          <p:cNvPr id="2" name="Rectangle 1"/>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p:cNvGraphicFramePr/>
          <p:nvPr>
            <p:extLst>
              <p:ext uri="{D42A27DB-BD31-4B8C-83A1-F6EECF244321}">
                <p14:modId xmlns:p14="http://schemas.microsoft.com/office/powerpoint/2010/main" val="1122340902"/>
              </p:ext>
            </p:extLst>
          </p:nvPr>
        </p:nvGraphicFramePr>
        <p:xfrm>
          <a:off x="2589211" y="560935"/>
          <a:ext cx="95996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607" y="3269220"/>
            <a:ext cx="2667000" cy="200025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6002" y="3543549"/>
            <a:ext cx="678180" cy="678180"/>
          </a:xfrm>
          <a:prstGeom prst="rect">
            <a:avLst/>
          </a:prstGeom>
        </p:spPr>
      </p:pic>
    </p:spTree>
    <p:extLst>
      <p:ext uri="{BB962C8B-B14F-4D97-AF65-F5344CB8AC3E}">
        <p14:creationId xmlns:p14="http://schemas.microsoft.com/office/powerpoint/2010/main" val="181870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1+#ppt_w/2"/>
                                          </p:val>
                                        </p:tav>
                                        <p:tav tm="100000">
                                          <p:val>
                                            <p:strVal val="#ppt_x"/>
                                          </p:val>
                                        </p:tav>
                                      </p:tavLst>
                                    </p:anim>
                                    <p:anim calcmode="lin" valueType="num">
                                      <p:cBhvr additive="base">
                                        <p:cTn id="136" dur="2000" fill="hold"/>
                                        <p:tgtEl>
                                          <p:spTgt spid="15"/>
                                        </p:tgtEl>
                                        <p:attrNameLst>
                                          <p:attrName>ppt_y</p:attrName>
                                        </p:attrNameLst>
                                      </p:cBhvr>
                                      <p:tavLst>
                                        <p:tav tm="0">
                                          <p:val>
                                            <p:strVal val="#ppt_y"/>
                                          </p:val>
                                        </p:tav>
                                        <p:tav tm="100000">
                                          <p:val>
                                            <p:strVal val="#ppt_y"/>
                                          </p:val>
                                        </p:tav>
                                      </p:tavLst>
                                    </p:anim>
                                  </p:childTnLst>
                                </p:cTn>
                              </p:par>
                              <p:par>
                                <p:cTn id="137" presetID="10" presetClass="entr" presetSubtype="0"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cTn>
                              </p:par>
                            </p:childTnLst>
                          </p:cTn>
                        </p:par>
                        <p:par>
                          <p:cTn id="140" fill="hold">
                            <p:stCondLst>
                              <p:cond delay="2000"/>
                            </p:stCondLst>
                            <p:childTnLst>
                              <p:par>
                                <p:cTn id="141" presetID="53" presetClass="entr" presetSubtype="16" fill="hold" nodeType="after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p:cTn id="143" dur="500" fill="hold"/>
                                        <p:tgtEl>
                                          <p:spTgt spid="13"/>
                                        </p:tgtEl>
                                        <p:attrNameLst>
                                          <p:attrName>ppt_w</p:attrName>
                                        </p:attrNameLst>
                                      </p:cBhvr>
                                      <p:tavLst>
                                        <p:tav tm="0">
                                          <p:val>
                                            <p:fltVal val="0"/>
                                          </p:val>
                                        </p:tav>
                                        <p:tav tm="100000">
                                          <p:val>
                                            <p:strVal val="#ppt_w"/>
                                          </p:val>
                                        </p:tav>
                                      </p:tavLst>
                                    </p:anim>
                                    <p:anim calcmode="lin" valueType="num">
                                      <p:cBhvr>
                                        <p:cTn id="144" dur="500" fill="hold"/>
                                        <p:tgtEl>
                                          <p:spTgt spid="13"/>
                                        </p:tgtEl>
                                        <p:attrNameLst>
                                          <p:attrName>ppt_h</p:attrName>
                                        </p:attrNameLst>
                                      </p:cBhvr>
                                      <p:tavLst>
                                        <p:tav tm="0">
                                          <p:val>
                                            <p:fltVal val="0"/>
                                          </p:val>
                                        </p:tav>
                                        <p:tav tm="100000">
                                          <p:val>
                                            <p:strVal val="#ppt_h"/>
                                          </p:val>
                                        </p:tav>
                                      </p:tavLst>
                                    </p:anim>
                                    <p:animEffect transition="in" filter="fade">
                                      <p:cBhvr>
                                        <p:cTn id="1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218931" y="1054975"/>
            <a:ext cx="3140362" cy="1569660"/>
          </a:xfrm>
          <a:prstGeom prst="rect">
            <a:avLst/>
          </a:prstGeom>
          <a:noFill/>
        </p:spPr>
        <p:txBody>
          <a:bodyPr wrap="square" rtlCol="0">
            <a:spAutoFit/>
          </a:bodyPr>
          <a:lstStyle/>
          <a:p>
            <a:r>
              <a:rPr lang="en-US" sz="4800" dirty="0" smtClean="0">
                <a:solidFill>
                  <a:schemeClr val="bg1"/>
                </a:solidFill>
              </a:rPr>
              <a:t>The Birth Control Pills</a:t>
            </a:r>
            <a:endParaRPr lang="en-US" dirty="0">
              <a:solidFill>
                <a:schemeClr val="bg1"/>
              </a:solidFill>
            </a:endParaRPr>
          </a:p>
        </p:txBody>
      </p:sp>
      <p:sp>
        <p:nvSpPr>
          <p:cNvPr id="2" name="Rectangle 1"/>
          <p:cNvSpPr/>
          <p:nvPr/>
        </p:nvSpPr>
        <p:spPr>
          <a:xfrm>
            <a:off x="9413507" y="5409398"/>
            <a:ext cx="2598821" cy="1212783"/>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3519765620"/>
              </p:ext>
            </p:extLst>
          </p:nvPr>
        </p:nvGraphicFramePr>
        <p:xfrm>
          <a:off x="2651760"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77" y="3136196"/>
            <a:ext cx="2736196" cy="1707387"/>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2656" y="3500838"/>
            <a:ext cx="678180" cy="678180"/>
          </a:xfrm>
          <a:prstGeom prst="rect">
            <a:avLst/>
          </a:prstGeom>
        </p:spPr>
      </p:pic>
    </p:spTree>
    <p:extLst>
      <p:ext uri="{BB962C8B-B14F-4D97-AF65-F5344CB8AC3E}">
        <p14:creationId xmlns:p14="http://schemas.microsoft.com/office/powerpoint/2010/main" val="323463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2000" fill="hold"/>
                                        <p:tgtEl>
                                          <p:spTgt spid="13"/>
                                        </p:tgtEl>
                                        <p:attrNameLst>
                                          <p:attrName>ppt_x</p:attrName>
                                        </p:attrNameLst>
                                      </p:cBhvr>
                                      <p:tavLst>
                                        <p:tav tm="0">
                                          <p:val>
                                            <p:strVal val="1+#ppt_w/2"/>
                                          </p:val>
                                        </p:tav>
                                        <p:tav tm="100000">
                                          <p:val>
                                            <p:strVal val="#ppt_x"/>
                                          </p:val>
                                        </p:tav>
                                      </p:tavLst>
                                    </p:anim>
                                    <p:anim calcmode="lin" valueType="num">
                                      <p:cBhvr additive="base">
                                        <p:cTn id="136" dur="2000" fill="hold"/>
                                        <p:tgtEl>
                                          <p:spTgt spid="13"/>
                                        </p:tgtEl>
                                        <p:attrNameLst>
                                          <p:attrName>ppt_y</p:attrName>
                                        </p:attrNameLst>
                                      </p:cBhvr>
                                      <p:tavLst>
                                        <p:tav tm="0">
                                          <p:val>
                                            <p:strVal val="#ppt_y"/>
                                          </p:val>
                                        </p:tav>
                                        <p:tav tm="100000">
                                          <p:val>
                                            <p:strVal val="#ppt_y"/>
                                          </p:val>
                                        </p:tav>
                                      </p:tavLst>
                                    </p:anim>
                                  </p:childTnLst>
                                </p:cTn>
                              </p:par>
                              <p:par>
                                <p:cTn id="137" presetID="10"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500"/>
                                        <p:tgtEl>
                                          <p:spTgt spid="16"/>
                                        </p:tgtEl>
                                      </p:cBhvr>
                                    </p:animEffect>
                                  </p:childTnLst>
                                </p:cTn>
                              </p:par>
                            </p:childTnLst>
                          </p:cTn>
                        </p:par>
                        <p:par>
                          <p:cTn id="140" fill="hold">
                            <p:stCondLst>
                              <p:cond delay="2000"/>
                            </p:stCondLst>
                            <p:childTnLst>
                              <p:par>
                                <p:cTn id="141" presetID="53" presetClass="entr" presetSubtype="16" fill="hold" nodeType="afterEffect">
                                  <p:stCondLst>
                                    <p:cond delay="0"/>
                                  </p:stCondLst>
                                  <p:childTnLst>
                                    <p:set>
                                      <p:cBhvr>
                                        <p:cTn id="142" dur="1" fill="hold">
                                          <p:stCondLst>
                                            <p:cond delay="0"/>
                                          </p:stCondLst>
                                        </p:cTn>
                                        <p:tgtEl>
                                          <p:spTgt spid="15"/>
                                        </p:tgtEl>
                                        <p:attrNameLst>
                                          <p:attrName>style.visibility</p:attrName>
                                        </p:attrNameLst>
                                      </p:cBhvr>
                                      <p:to>
                                        <p:strVal val="visible"/>
                                      </p:to>
                                    </p:set>
                                    <p:anim calcmode="lin" valueType="num">
                                      <p:cBhvr>
                                        <p:cTn id="143" dur="500" fill="hold"/>
                                        <p:tgtEl>
                                          <p:spTgt spid="15"/>
                                        </p:tgtEl>
                                        <p:attrNameLst>
                                          <p:attrName>ppt_w</p:attrName>
                                        </p:attrNameLst>
                                      </p:cBhvr>
                                      <p:tavLst>
                                        <p:tav tm="0">
                                          <p:val>
                                            <p:fltVal val="0"/>
                                          </p:val>
                                        </p:tav>
                                        <p:tav tm="100000">
                                          <p:val>
                                            <p:strVal val="#ppt_w"/>
                                          </p:val>
                                        </p:tav>
                                      </p:tavLst>
                                    </p:anim>
                                    <p:anim calcmode="lin" valueType="num">
                                      <p:cBhvr>
                                        <p:cTn id="144" dur="500" fill="hold"/>
                                        <p:tgtEl>
                                          <p:spTgt spid="15"/>
                                        </p:tgtEl>
                                        <p:attrNameLst>
                                          <p:attrName>ppt_h</p:attrName>
                                        </p:attrNameLst>
                                      </p:cBhvr>
                                      <p:tavLst>
                                        <p:tav tm="0">
                                          <p:val>
                                            <p:fltVal val="0"/>
                                          </p:val>
                                        </p:tav>
                                        <p:tav tm="100000">
                                          <p:val>
                                            <p:strVal val="#ppt_h"/>
                                          </p:val>
                                        </p:tav>
                                      </p:tavLst>
                                    </p:anim>
                                    <p:animEffect transition="in" filter="fade">
                                      <p:cBhvr>
                                        <p:cTn id="1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3"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218931" y="1054975"/>
            <a:ext cx="3140362" cy="830997"/>
          </a:xfrm>
          <a:prstGeom prst="rect">
            <a:avLst/>
          </a:prstGeom>
          <a:noFill/>
        </p:spPr>
        <p:txBody>
          <a:bodyPr wrap="square" rtlCol="0">
            <a:spAutoFit/>
          </a:bodyPr>
          <a:lstStyle/>
          <a:p>
            <a:r>
              <a:rPr lang="en-US" sz="4800" dirty="0" smtClean="0">
                <a:solidFill>
                  <a:schemeClr val="bg1"/>
                </a:solidFill>
              </a:rPr>
              <a:t>The Patch</a:t>
            </a:r>
            <a:endParaRPr lang="en-US" dirty="0">
              <a:solidFill>
                <a:schemeClr val="bg1"/>
              </a:solidFill>
            </a:endParaRPr>
          </a:p>
        </p:txBody>
      </p:sp>
      <p:sp>
        <p:nvSpPr>
          <p:cNvPr id="16" name="Rectangle 15"/>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p:cNvGraphicFramePr/>
          <p:nvPr>
            <p:extLst>
              <p:ext uri="{D42A27DB-BD31-4B8C-83A1-F6EECF244321}">
                <p14:modId xmlns:p14="http://schemas.microsoft.com/office/powerpoint/2010/main" val="2668327408"/>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4" b="100000" l="0" r="98750">
                        <a14:foregroundMark x1="61250" y1="49799" x2="95750" y2="95181"/>
                        <a14:foregroundMark x1="62250" y1="30321" x2="95250" y2="57229"/>
                        <a14:foregroundMark x1="36750" y1="92570" x2="97500" y2="92771"/>
                        <a14:foregroundMark x1="54250" y1="23293" x2="76000" y2="4618"/>
                        <a14:foregroundMark x1="79000" y1="21486" x2="79750" y2="1004"/>
                        <a14:foregroundMark x1="27000" y1="10040" x2="27000" y2="10040"/>
                        <a14:foregroundMark x1="27000" y1="10040" x2="27000" y2="10040"/>
                        <a14:foregroundMark x1="16250" y1="3012" x2="48500" y2="17871"/>
                        <a14:foregroundMark x1="48000" y1="6426" x2="24500" y2="3414"/>
                      </a14:backgroundRemoval>
                    </a14:imgEffect>
                  </a14:imgLayer>
                </a14:imgProps>
              </a:ext>
              <a:ext uri="{28A0092B-C50C-407E-A947-70E740481C1C}">
                <a14:useLocalDpi xmlns:a14="http://schemas.microsoft.com/office/drawing/2010/main" val="0"/>
              </a:ext>
            </a:extLst>
          </a:blip>
          <a:srcRect l="1" t="22290" r="500" b="-1"/>
          <a:stretch/>
        </p:blipFill>
        <p:spPr>
          <a:xfrm>
            <a:off x="547366" y="2624635"/>
            <a:ext cx="2194245" cy="21336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2656" y="3476310"/>
            <a:ext cx="678180" cy="678180"/>
          </a:xfrm>
          <a:prstGeom prst="rect">
            <a:avLst/>
          </a:prstGeom>
        </p:spPr>
      </p:pic>
    </p:spTree>
    <p:extLst>
      <p:ext uri="{BB962C8B-B14F-4D97-AF65-F5344CB8AC3E}">
        <p14:creationId xmlns:p14="http://schemas.microsoft.com/office/powerpoint/2010/main" val="15609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1+#ppt_w/2"/>
                                          </p:val>
                                        </p:tav>
                                        <p:tav tm="100000">
                                          <p:val>
                                            <p:strVal val="#ppt_x"/>
                                          </p:val>
                                        </p:tav>
                                      </p:tavLst>
                                    </p:anim>
                                    <p:anim calcmode="lin" valueType="num">
                                      <p:cBhvr additive="base">
                                        <p:cTn id="13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500"/>
                                        <p:tgtEl>
                                          <p:spTgt spid="17"/>
                                        </p:tgtEl>
                                      </p:cBhvr>
                                    </p:animEffect>
                                  </p:childTnLst>
                                </p:cTn>
                              </p:par>
                            </p:childTnLst>
                          </p:cTn>
                        </p:par>
                        <p:par>
                          <p:cTn id="142" fill="hold">
                            <p:stCondLst>
                              <p:cond delay="500"/>
                            </p:stCondLst>
                            <p:childTnLst>
                              <p:par>
                                <p:cTn id="143" presetID="53" presetClass="entr" presetSubtype="16" fill="hold" nodeType="afterEffect">
                                  <p:stCondLst>
                                    <p:cond delay="0"/>
                                  </p:stCondLst>
                                  <p:childTnLst>
                                    <p:set>
                                      <p:cBhvr>
                                        <p:cTn id="144" dur="1" fill="hold">
                                          <p:stCondLst>
                                            <p:cond delay="0"/>
                                          </p:stCondLst>
                                        </p:cTn>
                                        <p:tgtEl>
                                          <p:spTgt spid="13"/>
                                        </p:tgtEl>
                                        <p:attrNameLst>
                                          <p:attrName>style.visibility</p:attrName>
                                        </p:attrNameLst>
                                      </p:cBhvr>
                                      <p:to>
                                        <p:strVal val="visible"/>
                                      </p:to>
                                    </p:set>
                                    <p:anim calcmode="lin" valueType="num">
                                      <p:cBhvr>
                                        <p:cTn id="145" dur="500" fill="hold"/>
                                        <p:tgtEl>
                                          <p:spTgt spid="13"/>
                                        </p:tgtEl>
                                        <p:attrNameLst>
                                          <p:attrName>ppt_w</p:attrName>
                                        </p:attrNameLst>
                                      </p:cBhvr>
                                      <p:tavLst>
                                        <p:tav tm="0">
                                          <p:val>
                                            <p:fltVal val="0"/>
                                          </p:val>
                                        </p:tav>
                                        <p:tav tm="100000">
                                          <p:val>
                                            <p:strVal val="#ppt_w"/>
                                          </p:val>
                                        </p:tav>
                                      </p:tavLst>
                                    </p:anim>
                                    <p:anim calcmode="lin" valueType="num">
                                      <p:cBhvr>
                                        <p:cTn id="146" dur="500" fill="hold"/>
                                        <p:tgtEl>
                                          <p:spTgt spid="13"/>
                                        </p:tgtEl>
                                        <p:attrNameLst>
                                          <p:attrName>ppt_h</p:attrName>
                                        </p:attrNameLst>
                                      </p:cBhvr>
                                      <p:tavLst>
                                        <p:tav tm="0">
                                          <p:val>
                                            <p:fltVal val="0"/>
                                          </p:val>
                                        </p:tav>
                                        <p:tav tm="100000">
                                          <p:val>
                                            <p:strVal val="#ppt_h"/>
                                          </p:val>
                                        </p:tav>
                                      </p:tavLst>
                                    </p:anim>
                                    <p:animEffect transition="in" filter="fade">
                                      <p:cBhvr>
                                        <p:cTn id="1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218931" y="1054975"/>
            <a:ext cx="3200674" cy="1184940"/>
          </a:xfrm>
          <a:prstGeom prst="rect">
            <a:avLst/>
          </a:prstGeom>
          <a:noFill/>
        </p:spPr>
        <p:txBody>
          <a:bodyPr wrap="square" rtlCol="0">
            <a:spAutoFit/>
          </a:bodyPr>
          <a:lstStyle/>
          <a:p>
            <a:r>
              <a:rPr lang="en-US" sz="4800" dirty="0" smtClean="0">
                <a:solidFill>
                  <a:schemeClr val="bg1"/>
                </a:solidFill>
              </a:rPr>
              <a:t>The </a:t>
            </a:r>
            <a:r>
              <a:rPr lang="en-US" sz="4800" dirty="0" smtClean="0">
                <a:solidFill>
                  <a:schemeClr val="bg1"/>
                </a:solidFill>
              </a:rPr>
              <a:t>Ring</a:t>
            </a:r>
          </a:p>
          <a:p>
            <a:r>
              <a:rPr lang="en-US" sz="2300" dirty="0" smtClean="0">
                <a:solidFill>
                  <a:schemeClr val="bg1"/>
                </a:solidFill>
              </a:rPr>
              <a:t>(</a:t>
            </a:r>
            <a:r>
              <a:rPr lang="en-US" sz="2300" dirty="0" err="1" smtClean="0">
                <a:solidFill>
                  <a:schemeClr val="bg1"/>
                </a:solidFill>
              </a:rPr>
              <a:t>Nuvaring</a:t>
            </a:r>
            <a:r>
              <a:rPr lang="en-US" sz="2300" dirty="0" smtClean="0">
                <a:solidFill>
                  <a:schemeClr val="bg1"/>
                </a:solidFill>
              </a:rPr>
              <a:t> or *</a:t>
            </a:r>
            <a:r>
              <a:rPr lang="en-US" sz="2300" dirty="0" err="1" smtClean="0">
                <a:solidFill>
                  <a:schemeClr val="bg1"/>
                </a:solidFill>
              </a:rPr>
              <a:t>Annovera</a:t>
            </a:r>
            <a:r>
              <a:rPr lang="en-US" sz="2300" dirty="0" smtClean="0">
                <a:solidFill>
                  <a:schemeClr val="bg1"/>
                </a:solidFill>
              </a:rPr>
              <a:t>)</a:t>
            </a:r>
            <a:endParaRPr lang="en-US" sz="2300" dirty="0" smtClean="0">
              <a:solidFill>
                <a:schemeClr val="bg1"/>
              </a:solidFill>
            </a:endParaRPr>
          </a:p>
        </p:txBody>
      </p:sp>
      <p:sp>
        <p:nvSpPr>
          <p:cNvPr id="17" name="Rectangle 16"/>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Diagram 12"/>
          <p:cNvGraphicFramePr/>
          <p:nvPr>
            <p:extLst>
              <p:ext uri="{D42A27DB-BD31-4B8C-83A1-F6EECF244321}">
                <p14:modId xmlns:p14="http://schemas.microsoft.com/office/powerpoint/2010/main" val="3887446869"/>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931" y="2408932"/>
            <a:ext cx="2805778" cy="1878870"/>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20203" y="3522779"/>
            <a:ext cx="678180" cy="678180"/>
          </a:xfrm>
          <a:prstGeom prst="rect">
            <a:avLst/>
          </a:prstGeom>
        </p:spPr>
      </p:pic>
    </p:spTree>
    <p:extLst>
      <p:ext uri="{BB962C8B-B14F-4D97-AF65-F5344CB8AC3E}">
        <p14:creationId xmlns:p14="http://schemas.microsoft.com/office/powerpoint/2010/main" val="73153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2000" fill="hold"/>
                                        <p:tgtEl>
                                          <p:spTgt spid="13"/>
                                        </p:tgtEl>
                                        <p:attrNameLst>
                                          <p:attrName>ppt_x</p:attrName>
                                        </p:attrNameLst>
                                      </p:cBhvr>
                                      <p:tavLst>
                                        <p:tav tm="0">
                                          <p:val>
                                            <p:strVal val="1+#ppt_w/2"/>
                                          </p:val>
                                        </p:tav>
                                        <p:tav tm="100000">
                                          <p:val>
                                            <p:strVal val="#ppt_x"/>
                                          </p:val>
                                        </p:tav>
                                      </p:tavLst>
                                    </p:anim>
                                    <p:anim calcmode="lin" valueType="num">
                                      <p:cBhvr additive="base">
                                        <p:cTn id="13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6"/>
                                        </p:tgtEl>
                                        <p:attrNameLst>
                                          <p:attrName>style.visibility</p:attrName>
                                        </p:attrNameLst>
                                      </p:cBhvr>
                                      <p:to>
                                        <p:strVal val="visible"/>
                                      </p:to>
                                    </p:set>
                                    <p:animEffect transition="in" filter="fade">
                                      <p:cBhvr>
                                        <p:cTn id="141" dur="500"/>
                                        <p:tgtEl>
                                          <p:spTgt spid="16"/>
                                        </p:tgtEl>
                                      </p:cBhvr>
                                    </p:animEffect>
                                  </p:childTnLst>
                                </p:cTn>
                              </p:par>
                            </p:childTnLst>
                          </p:cTn>
                        </p:par>
                        <p:par>
                          <p:cTn id="142" fill="hold">
                            <p:stCondLst>
                              <p:cond delay="500"/>
                            </p:stCondLst>
                            <p:childTnLst>
                              <p:par>
                                <p:cTn id="143" presetID="53" presetClass="entr" presetSubtype="16" fill="hold" nodeType="afterEffect">
                                  <p:stCondLst>
                                    <p:cond delay="0"/>
                                  </p:stCondLst>
                                  <p:childTnLst>
                                    <p:set>
                                      <p:cBhvr>
                                        <p:cTn id="144" dur="1" fill="hold">
                                          <p:stCondLst>
                                            <p:cond delay="0"/>
                                          </p:stCondLst>
                                        </p:cTn>
                                        <p:tgtEl>
                                          <p:spTgt spid="15"/>
                                        </p:tgtEl>
                                        <p:attrNameLst>
                                          <p:attrName>style.visibility</p:attrName>
                                        </p:attrNameLst>
                                      </p:cBhvr>
                                      <p:to>
                                        <p:strVal val="visible"/>
                                      </p:to>
                                    </p:set>
                                    <p:anim calcmode="lin" valueType="num">
                                      <p:cBhvr>
                                        <p:cTn id="145" dur="500" fill="hold"/>
                                        <p:tgtEl>
                                          <p:spTgt spid="15"/>
                                        </p:tgtEl>
                                        <p:attrNameLst>
                                          <p:attrName>ppt_w</p:attrName>
                                        </p:attrNameLst>
                                      </p:cBhvr>
                                      <p:tavLst>
                                        <p:tav tm="0">
                                          <p:val>
                                            <p:fltVal val="0"/>
                                          </p:val>
                                        </p:tav>
                                        <p:tav tm="100000">
                                          <p:val>
                                            <p:strVal val="#ppt_w"/>
                                          </p:val>
                                        </p:tav>
                                      </p:tavLst>
                                    </p:anim>
                                    <p:anim calcmode="lin" valueType="num">
                                      <p:cBhvr>
                                        <p:cTn id="146" dur="500" fill="hold"/>
                                        <p:tgtEl>
                                          <p:spTgt spid="15"/>
                                        </p:tgtEl>
                                        <p:attrNameLst>
                                          <p:attrName>ppt_h</p:attrName>
                                        </p:attrNameLst>
                                      </p:cBhvr>
                                      <p:tavLst>
                                        <p:tav tm="0">
                                          <p:val>
                                            <p:fltVal val="0"/>
                                          </p:val>
                                        </p:tav>
                                        <p:tav tm="100000">
                                          <p:val>
                                            <p:strVal val="#ppt_h"/>
                                          </p:val>
                                        </p:tav>
                                      </p:tavLst>
                                    </p:anim>
                                    <p:animEffect transition="in" filter="fade">
                                      <p:cBhvr>
                                        <p:cTn id="1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6" name="Rectangle 15"/>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055" y="975165"/>
            <a:ext cx="3346305" cy="1261884"/>
          </a:xfrm>
          <a:prstGeom prst="rect">
            <a:avLst/>
          </a:prstGeom>
          <a:noFill/>
        </p:spPr>
        <p:txBody>
          <a:bodyPr wrap="square" rtlCol="0">
            <a:spAutoFit/>
          </a:bodyPr>
          <a:lstStyle/>
          <a:p>
            <a:r>
              <a:rPr lang="en-US" sz="4800" dirty="0" smtClean="0">
                <a:solidFill>
                  <a:schemeClr val="bg1"/>
                </a:solidFill>
              </a:rPr>
              <a:t>The IUD </a:t>
            </a:r>
            <a:r>
              <a:rPr lang="en-US" sz="2800" dirty="0" smtClean="0">
                <a:solidFill>
                  <a:schemeClr val="bg1"/>
                </a:solidFill>
              </a:rPr>
              <a:t>(intrauterine device)</a:t>
            </a:r>
            <a:endParaRPr lang="en-US" sz="1050" dirty="0">
              <a:solidFill>
                <a:schemeClr val="bg1"/>
              </a:solidFill>
            </a:endParaRPr>
          </a:p>
        </p:txBody>
      </p:sp>
      <p:graphicFrame>
        <p:nvGraphicFramePr>
          <p:cNvPr id="15" name="Diagram 14"/>
          <p:cNvGraphicFramePr/>
          <p:nvPr>
            <p:extLst>
              <p:ext uri="{D42A27DB-BD31-4B8C-83A1-F6EECF244321}">
                <p14:modId xmlns:p14="http://schemas.microsoft.com/office/powerpoint/2010/main" val="328292090"/>
              </p:ext>
            </p:extLst>
          </p:nvPr>
        </p:nvGraphicFramePr>
        <p:xfrm>
          <a:off x="2741612" y="556874"/>
          <a:ext cx="9447212" cy="5763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backgroundRemoval t="1100" b="94618" l="1771" r="95634"/>
                    </a14:imgEffect>
                  </a14:imgLayer>
                </a14:imgProps>
              </a:ext>
              <a:ext uri="{28A0092B-C50C-407E-A947-70E740481C1C}">
                <a14:useLocalDpi xmlns:a14="http://schemas.microsoft.com/office/drawing/2010/main" val="0"/>
              </a:ext>
            </a:extLst>
          </a:blip>
          <a:stretch>
            <a:fillRect/>
          </a:stretch>
        </p:blipFill>
        <p:spPr>
          <a:xfrm>
            <a:off x="102052" y="2550827"/>
            <a:ext cx="3706116" cy="263763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2656" y="3540178"/>
            <a:ext cx="678180" cy="678180"/>
          </a:xfrm>
          <a:prstGeom prst="rect">
            <a:avLst/>
          </a:prstGeom>
        </p:spPr>
      </p:pic>
    </p:spTree>
    <p:extLst>
      <p:ext uri="{BB962C8B-B14F-4D97-AF65-F5344CB8AC3E}">
        <p14:creationId xmlns:p14="http://schemas.microsoft.com/office/powerpoint/2010/main" val="9547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1+#ppt_w/2"/>
                                          </p:val>
                                        </p:tav>
                                        <p:tav tm="100000">
                                          <p:val>
                                            <p:strVal val="#ppt_x"/>
                                          </p:val>
                                        </p:tav>
                                      </p:tavLst>
                                    </p:anim>
                                    <p:anim calcmode="lin" valueType="num">
                                      <p:cBhvr additive="base">
                                        <p:cTn id="136" dur="2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fade">
                                      <p:cBhvr>
                                        <p:cTn id="141" dur="500"/>
                                        <p:tgtEl>
                                          <p:spTgt spid="17"/>
                                        </p:tgtEl>
                                      </p:cBhvr>
                                    </p:animEffect>
                                  </p:childTnLst>
                                </p:cTn>
                              </p:par>
                            </p:childTnLst>
                          </p:cTn>
                        </p:par>
                        <p:par>
                          <p:cTn id="142" fill="hold">
                            <p:stCondLst>
                              <p:cond delay="500"/>
                            </p:stCondLst>
                            <p:childTnLst>
                              <p:par>
                                <p:cTn id="143" presetID="53" presetClass="entr" presetSubtype="16" fill="hold" nodeType="afterEffect">
                                  <p:stCondLst>
                                    <p:cond delay="0"/>
                                  </p:stCondLst>
                                  <p:childTnLst>
                                    <p:set>
                                      <p:cBhvr>
                                        <p:cTn id="144" dur="1" fill="hold">
                                          <p:stCondLst>
                                            <p:cond delay="0"/>
                                          </p:stCondLst>
                                        </p:cTn>
                                        <p:tgtEl>
                                          <p:spTgt spid="13"/>
                                        </p:tgtEl>
                                        <p:attrNameLst>
                                          <p:attrName>style.visibility</p:attrName>
                                        </p:attrNameLst>
                                      </p:cBhvr>
                                      <p:to>
                                        <p:strVal val="visible"/>
                                      </p:to>
                                    </p:set>
                                    <p:anim calcmode="lin" valueType="num">
                                      <p:cBhvr>
                                        <p:cTn id="145" dur="500" fill="hold"/>
                                        <p:tgtEl>
                                          <p:spTgt spid="13"/>
                                        </p:tgtEl>
                                        <p:attrNameLst>
                                          <p:attrName>ppt_w</p:attrName>
                                        </p:attrNameLst>
                                      </p:cBhvr>
                                      <p:tavLst>
                                        <p:tav tm="0">
                                          <p:val>
                                            <p:fltVal val="0"/>
                                          </p:val>
                                        </p:tav>
                                        <p:tav tm="100000">
                                          <p:val>
                                            <p:strVal val="#ppt_w"/>
                                          </p:val>
                                        </p:tav>
                                      </p:tavLst>
                                    </p:anim>
                                    <p:anim calcmode="lin" valueType="num">
                                      <p:cBhvr>
                                        <p:cTn id="146" dur="500" fill="hold"/>
                                        <p:tgtEl>
                                          <p:spTgt spid="13"/>
                                        </p:tgtEl>
                                        <p:attrNameLst>
                                          <p:attrName>ppt_h</p:attrName>
                                        </p:attrNameLst>
                                      </p:cBhvr>
                                      <p:tavLst>
                                        <p:tav tm="0">
                                          <p:val>
                                            <p:fltVal val="0"/>
                                          </p:val>
                                        </p:tav>
                                        <p:tav tm="100000">
                                          <p:val>
                                            <p:strVal val="#ppt_h"/>
                                          </p:val>
                                        </p:tav>
                                      </p:tavLst>
                                    </p:anim>
                                    <p:animEffect transition="in" filter="fade">
                                      <p:cBhvr>
                                        <p:cTn id="1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13" y="701963"/>
            <a:ext cx="9023350" cy="867930"/>
          </a:xfrm>
        </p:spPr>
        <p:txBody>
          <a:bodyPr>
            <a:normAutofit/>
          </a:bodyPr>
          <a:lstStyle/>
          <a:p>
            <a:r>
              <a:rPr lang="en-US" sz="4800" dirty="0" smtClean="0"/>
              <a:t>Understanding Teen Pregnancy</a:t>
            </a:r>
            <a:endParaRPr lang="en-US" sz="4800" dirty="0"/>
          </a:p>
        </p:txBody>
      </p:sp>
      <p:sp>
        <p:nvSpPr>
          <p:cNvPr id="3" name="Text Placeholder 2"/>
          <p:cNvSpPr>
            <a:spLocks noGrp="1"/>
          </p:cNvSpPr>
          <p:nvPr>
            <p:ph type="body" idx="1"/>
          </p:nvPr>
        </p:nvSpPr>
        <p:spPr>
          <a:xfrm>
            <a:off x="749111" y="2065250"/>
            <a:ext cx="10704369" cy="4427105"/>
          </a:xfrm>
        </p:spPr>
        <p:txBody>
          <a:bodyPr>
            <a:normAutofit/>
          </a:bodyPr>
          <a:lstStyle/>
          <a:p>
            <a:pPr marL="342900" indent="-342900">
              <a:buFont typeface="Wingdings" panose="05000000000000000000" pitchFamily="2" charset="2"/>
              <a:buChar char="§"/>
            </a:pPr>
            <a:r>
              <a:rPr lang="en-US" sz="2200" dirty="0"/>
              <a:t>In 2020, a total of 158,034 babies were born to teens aged 15–19 years in the United States (Power to Decide). </a:t>
            </a:r>
            <a:endParaRPr lang="en-US" sz="2200" dirty="0" smtClean="0"/>
          </a:p>
          <a:p>
            <a:pPr marL="342900" indent="-342900">
              <a:buFont typeface="Wingdings" panose="05000000000000000000" pitchFamily="2" charset="2"/>
              <a:buChar char="§"/>
            </a:pPr>
            <a:r>
              <a:rPr lang="en-US" sz="2200" dirty="0" smtClean="0"/>
              <a:t>In </a:t>
            </a:r>
            <a:r>
              <a:rPr lang="en-US" sz="2200" dirty="0"/>
              <a:t>Tennessee alone, there were 4,826 babies born to teens aged 15–19 in 2014 (National Campaign, 2017</a:t>
            </a:r>
            <a:r>
              <a:rPr lang="en-US" sz="2200" dirty="0" smtClean="0"/>
              <a:t>).</a:t>
            </a:r>
          </a:p>
          <a:p>
            <a:pPr marL="342900" indent="-342900">
              <a:buFont typeface="Wingdings" panose="05000000000000000000" pitchFamily="2" charset="2"/>
              <a:buChar char="§"/>
            </a:pPr>
            <a:r>
              <a:rPr lang="en-US" sz="2200" dirty="0" smtClean="0"/>
              <a:t>In </a:t>
            </a:r>
            <a:r>
              <a:rPr lang="en-US" sz="2200" dirty="0"/>
              <a:t>2010, Tennessee spent $230 million tax dollars on teen pregnancy related expenses (National Campaign, 2017</a:t>
            </a:r>
            <a:r>
              <a:rPr lang="en-US" sz="2200" dirty="0" smtClean="0"/>
              <a:t>).</a:t>
            </a:r>
          </a:p>
          <a:p>
            <a:pPr marL="342900" indent="-342900">
              <a:buFont typeface="Wingdings" panose="05000000000000000000" pitchFamily="2" charset="2"/>
              <a:buChar char="§"/>
            </a:pPr>
            <a:r>
              <a:rPr lang="en-US" sz="2200" dirty="0" smtClean="0"/>
              <a:t>Pregnancy </a:t>
            </a:r>
            <a:r>
              <a:rPr lang="en-US" sz="2200" dirty="0"/>
              <a:t>and birth are significant contributors to high school dropout rates among girls; only about 50% of teen mothers receive a high school diploma by age 22 (CDC, 2017</a:t>
            </a:r>
            <a:r>
              <a:rPr lang="en-US" sz="2200" dirty="0" smtClean="0"/>
              <a:t>).</a:t>
            </a:r>
          </a:p>
          <a:p>
            <a:pPr marL="342900" indent="-342900">
              <a:buFont typeface="Wingdings" panose="05000000000000000000" pitchFamily="2" charset="2"/>
              <a:buChar char="§"/>
            </a:pPr>
            <a:r>
              <a:rPr lang="en-US" sz="2200" dirty="0" smtClean="0"/>
              <a:t>Only </a:t>
            </a:r>
            <a:r>
              <a:rPr lang="en-US" sz="2200" dirty="0"/>
              <a:t>61% of working teen dads obtain a high school diploma (</a:t>
            </a:r>
            <a:r>
              <a:rPr lang="en-US" sz="2200" dirty="0" err="1"/>
              <a:t>Mollborn</a:t>
            </a:r>
            <a:r>
              <a:rPr lang="en-US" sz="2200" dirty="0"/>
              <a:t>, 2011). </a:t>
            </a:r>
          </a:p>
        </p:txBody>
      </p:sp>
    </p:spTree>
    <p:extLst>
      <p:ext uri="{BB962C8B-B14F-4D97-AF65-F5344CB8AC3E}">
        <p14:creationId xmlns:p14="http://schemas.microsoft.com/office/powerpoint/2010/main" val="416466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218931" y="1401000"/>
            <a:ext cx="3346305" cy="1261884"/>
          </a:xfrm>
          <a:prstGeom prst="rect">
            <a:avLst/>
          </a:prstGeom>
          <a:noFill/>
        </p:spPr>
        <p:txBody>
          <a:bodyPr wrap="square" rtlCol="0">
            <a:spAutoFit/>
          </a:bodyPr>
          <a:lstStyle/>
          <a:p>
            <a:r>
              <a:rPr lang="en-US" sz="4800" dirty="0" smtClean="0">
                <a:solidFill>
                  <a:schemeClr val="bg1"/>
                </a:solidFill>
              </a:rPr>
              <a:t>The Shot</a:t>
            </a:r>
          </a:p>
          <a:p>
            <a:r>
              <a:rPr lang="en-US" sz="2800" dirty="0">
                <a:solidFill>
                  <a:schemeClr val="bg1"/>
                </a:solidFill>
              </a:rPr>
              <a:t>(</a:t>
            </a:r>
            <a:r>
              <a:rPr lang="en-US" sz="2800" dirty="0" smtClean="0">
                <a:solidFill>
                  <a:schemeClr val="bg1"/>
                </a:solidFill>
              </a:rPr>
              <a:t>Depo-Provera)</a:t>
            </a:r>
            <a:endParaRPr lang="en-US" sz="600" dirty="0">
              <a:solidFill>
                <a:schemeClr val="bg1"/>
              </a:solidFill>
            </a:endParaRPr>
          </a:p>
        </p:txBody>
      </p:sp>
      <p:graphicFrame>
        <p:nvGraphicFramePr>
          <p:cNvPr id="13" name="Diagram 12"/>
          <p:cNvGraphicFramePr/>
          <p:nvPr>
            <p:extLst>
              <p:ext uri="{D42A27DB-BD31-4B8C-83A1-F6EECF244321}">
                <p14:modId xmlns:p14="http://schemas.microsoft.com/office/powerpoint/2010/main" val="1042426961"/>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00000">
            <a:off x="728219" y="2811382"/>
            <a:ext cx="2274190" cy="2622899"/>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35446" y="3462456"/>
            <a:ext cx="678180" cy="678180"/>
          </a:xfrm>
          <a:prstGeom prst="rect">
            <a:avLst/>
          </a:prstGeom>
        </p:spPr>
      </p:pic>
    </p:spTree>
    <p:extLst>
      <p:ext uri="{BB962C8B-B14F-4D97-AF65-F5344CB8AC3E}">
        <p14:creationId xmlns:p14="http://schemas.microsoft.com/office/powerpoint/2010/main" val="284919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3"/>
                                        </p:tgtEl>
                                        <p:attrNameLst>
                                          <p:attrName>style.visibility</p:attrName>
                                        </p:attrNameLst>
                                      </p:cBhvr>
                                      <p:to>
                                        <p:strVal val="visible"/>
                                      </p:to>
                                    </p:set>
                                    <p:anim calcmode="lin" valueType="num">
                                      <p:cBhvr additive="base">
                                        <p:cTn id="135" dur="2000" fill="hold"/>
                                        <p:tgtEl>
                                          <p:spTgt spid="13"/>
                                        </p:tgtEl>
                                        <p:attrNameLst>
                                          <p:attrName>ppt_x</p:attrName>
                                        </p:attrNameLst>
                                      </p:cBhvr>
                                      <p:tavLst>
                                        <p:tav tm="0">
                                          <p:val>
                                            <p:strVal val="1+#ppt_w/2"/>
                                          </p:val>
                                        </p:tav>
                                        <p:tav tm="100000">
                                          <p:val>
                                            <p:strVal val="#ppt_x"/>
                                          </p:val>
                                        </p:tav>
                                      </p:tavLst>
                                    </p:anim>
                                    <p:anim calcmode="lin" valueType="num">
                                      <p:cBhvr additive="base">
                                        <p:cTn id="136" dur="2000" fill="hold"/>
                                        <p:tgtEl>
                                          <p:spTgt spid="13"/>
                                        </p:tgtEl>
                                        <p:attrNameLst>
                                          <p:attrName>ppt_y</p:attrName>
                                        </p:attrNameLst>
                                      </p:cBhvr>
                                      <p:tavLst>
                                        <p:tav tm="0">
                                          <p:val>
                                            <p:strVal val="#ppt_y"/>
                                          </p:val>
                                        </p:tav>
                                        <p:tav tm="100000">
                                          <p:val>
                                            <p:strVal val="#ppt_y"/>
                                          </p:val>
                                        </p:tav>
                                      </p:tavLst>
                                    </p:anim>
                                  </p:childTnLst>
                                </p:cTn>
                              </p:par>
                              <p:par>
                                <p:cTn id="137" presetID="10" presetClass="entr" presetSubtype="0"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fade">
                                      <p:cBhvr>
                                        <p:cTn id="139" dur="500"/>
                                        <p:tgtEl>
                                          <p:spTgt spid="16"/>
                                        </p:tgtEl>
                                      </p:cBhvr>
                                    </p:animEffect>
                                  </p:childTnLst>
                                </p:cTn>
                              </p:par>
                            </p:childTnLst>
                          </p:cTn>
                        </p:par>
                        <p:par>
                          <p:cTn id="140" fill="hold">
                            <p:stCondLst>
                              <p:cond delay="2000"/>
                            </p:stCondLst>
                            <p:childTnLst>
                              <p:par>
                                <p:cTn id="141" presetID="53" presetClass="entr" presetSubtype="16" fill="hold" nodeType="afterEffect">
                                  <p:stCondLst>
                                    <p:cond delay="0"/>
                                  </p:stCondLst>
                                  <p:childTnLst>
                                    <p:set>
                                      <p:cBhvr>
                                        <p:cTn id="142" dur="1" fill="hold">
                                          <p:stCondLst>
                                            <p:cond delay="0"/>
                                          </p:stCondLst>
                                        </p:cTn>
                                        <p:tgtEl>
                                          <p:spTgt spid="15"/>
                                        </p:tgtEl>
                                        <p:attrNameLst>
                                          <p:attrName>style.visibility</p:attrName>
                                        </p:attrNameLst>
                                      </p:cBhvr>
                                      <p:to>
                                        <p:strVal val="visible"/>
                                      </p:to>
                                    </p:set>
                                    <p:anim calcmode="lin" valueType="num">
                                      <p:cBhvr>
                                        <p:cTn id="143" dur="500" fill="hold"/>
                                        <p:tgtEl>
                                          <p:spTgt spid="15"/>
                                        </p:tgtEl>
                                        <p:attrNameLst>
                                          <p:attrName>ppt_w</p:attrName>
                                        </p:attrNameLst>
                                      </p:cBhvr>
                                      <p:tavLst>
                                        <p:tav tm="0">
                                          <p:val>
                                            <p:fltVal val="0"/>
                                          </p:val>
                                        </p:tav>
                                        <p:tav tm="100000">
                                          <p:val>
                                            <p:strVal val="#ppt_w"/>
                                          </p:val>
                                        </p:tav>
                                      </p:tavLst>
                                    </p:anim>
                                    <p:anim calcmode="lin" valueType="num">
                                      <p:cBhvr>
                                        <p:cTn id="144" dur="500" fill="hold"/>
                                        <p:tgtEl>
                                          <p:spTgt spid="15"/>
                                        </p:tgtEl>
                                        <p:attrNameLst>
                                          <p:attrName>ppt_h</p:attrName>
                                        </p:attrNameLst>
                                      </p:cBhvr>
                                      <p:tavLst>
                                        <p:tav tm="0">
                                          <p:val>
                                            <p:fltVal val="0"/>
                                          </p:val>
                                        </p:tav>
                                        <p:tav tm="100000">
                                          <p:val>
                                            <p:strVal val="#ppt_h"/>
                                          </p:val>
                                        </p:tav>
                                      </p:tavLst>
                                    </p:anim>
                                    <p:animEffect transition="in" filter="fade">
                                      <p:cBhvr>
                                        <p:cTn id="1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180240" y="1093148"/>
            <a:ext cx="3346305" cy="1261884"/>
          </a:xfrm>
          <a:prstGeom prst="rect">
            <a:avLst/>
          </a:prstGeom>
          <a:noFill/>
        </p:spPr>
        <p:txBody>
          <a:bodyPr wrap="square" rtlCol="0">
            <a:spAutoFit/>
          </a:bodyPr>
          <a:lstStyle/>
          <a:p>
            <a:r>
              <a:rPr lang="en-US" sz="4800" dirty="0" smtClean="0">
                <a:solidFill>
                  <a:schemeClr val="bg1"/>
                </a:solidFill>
              </a:rPr>
              <a:t>The Implant</a:t>
            </a:r>
          </a:p>
          <a:p>
            <a:r>
              <a:rPr lang="en-US" sz="2800" dirty="0" smtClean="0">
                <a:solidFill>
                  <a:schemeClr val="bg1"/>
                </a:solidFill>
              </a:rPr>
              <a:t>(</a:t>
            </a:r>
            <a:r>
              <a:rPr lang="en-US" sz="2800" dirty="0" err="1" smtClean="0">
                <a:solidFill>
                  <a:schemeClr val="bg1"/>
                </a:solidFill>
              </a:rPr>
              <a:t>Nexplanon</a:t>
            </a:r>
            <a:r>
              <a:rPr lang="en-US" sz="2800" dirty="0" smtClean="0">
                <a:solidFill>
                  <a:schemeClr val="bg1"/>
                </a:solidFill>
              </a:rPr>
              <a:t>)</a:t>
            </a:r>
            <a:endParaRPr lang="en-US" sz="600" dirty="0">
              <a:solidFill>
                <a:schemeClr val="bg1"/>
              </a:solidFill>
            </a:endParaRPr>
          </a:p>
        </p:txBody>
      </p:sp>
      <p:sp>
        <p:nvSpPr>
          <p:cNvPr id="16" name="Rectangle 15"/>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Diagram 14"/>
          <p:cNvGraphicFramePr/>
          <p:nvPr>
            <p:extLst>
              <p:ext uri="{D42A27DB-BD31-4B8C-83A1-F6EECF244321}">
                <p14:modId xmlns:p14="http://schemas.microsoft.com/office/powerpoint/2010/main" val="3895899748"/>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947" y="2602136"/>
            <a:ext cx="2719363" cy="19451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92656" y="3500838"/>
            <a:ext cx="678180" cy="678180"/>
          </a:xfrm>
          <a:prstGeom prst="rect">
            <a:avLst/>
          </a:prstGeom>
        </p:spPr>
      </p:pic>
    </p:spTree>
    <p:extLst>
      <p:ext uri="{BB962C8B-B14F-4D97-AF65-F5344CB8AC3E}">
        <p14:creationId xmlns:p14="http://schemas.microsoft.com/office/powerpoint/2010/main" val="144405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5"/>
                                        </p:tgtEl>
                                        <p:attrNameLst>
                                          <p:attrName>style.visibility</p:attrName>
                                        </p:attrNameLst>
                                      </p:cBhvr>
                                      <p:to>
                                        <p:strVal val="visible"/>
                                      </p:to>
                                    </p:set>
                                    <p:anim calcmode="lin" valueType="num">
                                      <p:cBhvr additive="base">
                                        <p:cTn id="135" dur="2000" fill="hold"/>
                                        <p:tgtEl>
                                          <p:spTgt spid="15"/>
                                        </p:tgtEl>
                                        <p:attrNameLst>
                                          <p:attrName>ppt_x</p:attrName>
                                        </p:attrNameLst>
                                      </p:cBhvr>
                                      <p:tavLst>
                                        <p:tav tm="0">
                                          <p:val>
                                            <p:strVal val="1+#ppt_w/2"/>
                                          </p:val>
                                        </p:tav>
                                        <p:tav tm="100000">
                                          <p:val>
                                            <p:strVal val="#ppt_x"/>
                                          </p:val>
                                        </p:tav>
                                      </p:tavLst>
                                    </p:anim>
                                    <p:anim calcmode="lin" valueType="num">
                                      <p:cBhvr additive="base">
                                        <p:cTn id="136" dur="2000" fill="hold"/>
                                        <p:tgtEl>
                                          <p:spTgt spid="15"/>
                                        </p:tgtEl>
                                        <p:attrNameLst>
                                          <p:attrName>ppt_y</p:attrName>
                                        </p:attrNameLst>
                                      </p:cBhvr>
                                      <p:tavLst>
                                        <p:tav tm="0">
                                          <p:val>
                                            <p:strVal val="#ppt_y"/>
                                          </p:val>
                                        </p:tav>
                                        <p:tav tm="100000">
                                          <p:val>
                                            <p:strVal val="#ppt_y"/>
                                          </p:val>
                                        </p:tav>
                                      </p:tavLst>
                                    </p:anim>
                                  </p:childTnLst>
                                </p:cTn>
                              </p:par>
                              <p:par>
                                <p:cTn id="137" presetID="10" presetClass="entr" presetSubtype="0" fill="hold" nodeType="with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500"/>
                                        <p:tgtEl>
                                          <p:spTgt spid="17"/>
                                        </p:tgtEl>
                                      </p:cBhvr>
                                    </p:animEffect>
                                  </p:childTnLst>
                                </p:cTn>
                              </p:par>
                            </p:childTnLst>
                          </p:cTn>
                        </p:par>
                        <p:par>
                          <p:cTn id="140" fill="hold">
                            <p:stCondLst>
                              <p:cond delay="2000"/>
                            </p:stCondLst>
                            <p:childTnLst>
                              <p:par>
                                <p:cTn id="141" presetID="53" presetClass="entr" presetSubtype="16" fill="hold" nodeType="afterEffect">
                                  <p:stCondLst>
                                    <p:cond delay="0"/>
                                  </p:stCondLst>
                                  <p:childTnLst>
                                    <p:set>
                                      <p:cBhvr>
                                        <p:cTn id="142" dur="1" fill="hold">
                                          <p:stCondLst>
                                            <p:cond delay="0"/>
                                          </p:stCondLst>
                                        </p:cTn>
                                        <p:tgtEl>
                                          <p:spTgt spid="13"/>
                                        </p:tgtEl>
                                        <p:attrNameLst>
                                          <p:attrName>style.visibility</p:attrName>
                                        </p:attrNameLst>
                                      </p:cBhvr>
                                      <p:to>
                                        <p:strVal val="visible"/>
                                      </p:to>
                                    </p:set>
                                    <p:anim calcmode="lin" valueType="num">
                                      <p:cBhvr>
                                        <p:cTn id="143" dur="500" fill="hold"/>
                                        <p:tgtEl>
                                          <p:spTgt spid="13"/>
                                        </p:tgtEl>
                                        <p:attrNameLst>
                                          <p:attrName>ppt_w</p:attrName>
                                        </p:attrNameLst>
                                      </p:cBhvr>
                                      <p:tavLst>
                                        <p:tav tm="0">
                                          <p:val>
                                            <p:fltVal val="0"/>
                                          </p:val>
                                        </p:tav>
                                        <p:tav tm="100000">
                                          <p:val>
                                            <p:strVal val="#ppt_w"/>
                                          </p:val>
                                        </p:tav>
                                      </p:tavLst>
                                    </p:anim>
                                    <p:anim calcmode="lin" valueType="num">
                                      <p:cBhvr>
                                        <p:cTn id="144" dur="500" fill="hold"/>
                                        <p:tgtEl>
                                          <p:spTgt spid="13"/>
                                        </p:tgtEl>
                                        <p:attrNameLst>
                                          <p:attrName>ppt_h</p:attrName>
                                        </p:attrNameLst>
                                      </p:cBhvr>
                                      <p:tavLst>
                                        <p:tav tm="0">
                                          <p:val>
                                            <p:fltVal val="0"/>
                                          </p:val>
                                        </p:tav>
                                        <p:tav tm="100000">
                                          <p:val>
                                            <p:strVal val="#ppt_h"/>
                                          </p:val>
                                        </p:tav>
                                      </p:tavLst>
                                    </p:anim>
                                    <p:animEffect transition="in" filter="fade">
                                      <p:cBhvr>
                                        <p:cTn id="1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3670836" y="536563"/>
            <a:ext cx="1018470" cy="592693"/>
          </a:xfrm>
          <a:prstGeom prst="wedgeEllipseCallout">
            <a:avLst>
              <a:gd name="adj1" fmla="val -53983"/>
              <a:gd name="adj2" fmla="val 64874"/>
            </a:avLst>
          </a:prstGeom>
          <a:solidFill>
            <a:srgbClr val="9F7BB5"/>
          </a:solidFill>
          <a:ln w="25400" cap="rnd" cmpd="sng" algn="ctr">
            <a:solidFill>
              <a:sysClr val="windowText" lastClr="000000"/>
            </a:solidFill>
            <a:prstDash val="solid"/>
            <a:miter lim="800000"/>
          </a:ln>
          <a:effectLst/>
        </p:spPr>
        <p:txBody>
          <a:bodyPr lIns="27432" rIns="27432"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rPr>
              <a:t>What?</a:t>
            </a:r>
            <a:endParaRPr kumimoji="0" lang="en-US" sz="1800" b="0" i="0" u="none" strike="noStrike" kern="0" cap="none" spc="0" normalizeH="0" baseline="0" noProof="0" dirty="0" smtClean="0">
              <a:ln>
                <a:noFill/>
              </a:ln>
              <a:solidFill>
                <a:prstClr val="white"/>
              </a:solidFill>
              <a:effectLst/>
              <a:uLnTx/>
              <a:uFillTx/>
              <a:latin typeface="Forte" panose="03060902040502070203" pitchFamily="66" charset="0"/>
              <a:ea typeface="+mn-ea"/>
              <a:cs typeface="+mn-cs"/>
            </a:endParaRPr>
          </a:p>
        </p:txBody>
      </p:sp>
      <p:sp>
        <p:nvSpPr>
          <p:cNvPr id="6" name="Oval Callout 5"/>
          <p:cNvSpPr/>
          <p:nvPr/>
        </p:nvSpPr>
        <p:spPr>
          <a:xfrm>
            <a:off x="3670836" y="1329145"/>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7" name="Oval Callout 6"/>
          <p:cNvSpPr/>
          <p:nvPr/>
        </p:nvSpPr>
        <p:spPr>
          <a:xfrm>
            <a:off x="3670836" y="2031942"/>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8" name="Oval Callout 7"/>
          <p:cNvSpPr/>
          <p:nvPr/>
        </p:nvSpPr>
        <p:spPr>
          <a:xfrm>
            <a:off x="3670836" y="2769473"/>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9" name="Oval Callout 8"/>
          <p:cNvSpPr/>
          <p:nvPr/>
        </p:nvSpPr>
        <p:spPr>
          <a:xfrm>
            <a:off x="3656012" y="3519054"/>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10" name="Oval Callout 9"/>
          <p:cNvSpPr/>
          <p:nvPr/>
        </p:nvSpPr>
        <p:spPr>
          <a:xfrm>
            <a:off x="3670836" y="4250890"/>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11" name="Oval Callout 10"/>
          <p:cNvSpPr/>
          <p:nvPr/>
        </p:nvSpPr>
        <p:spPr>
          <a:xfrm>
            <a:off x="3656012" y="5009891"/>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sp>
        <p:nvSpPr>
          <p:cNvPr id="12" name="Oval Callout 11"/>
          <p:cNvSpPr/>
          <p:nvPr/>
        </p:nvSpPr>
        <p:spPr>
          <a:xfrm>
            <a:off x="3656012" y="5741256"/>
            <a:ext cx="1018470" cy="592693"/>
          </a:xfrm>
          <a:prstGeom prst="wedgeEllipseCallout">
            <a:avLst>
              <a:gd name="adj1" fmla="val -53983"/>
              <a:gd name="adj2" fmla="val 64874"/>
            </a:avLst>
          </a:prstGeom>
          <a:solidFill>
            <a:srgbClr val="9F7BB5"/>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sp>
        <p:nvSpPr>
          <p:cNvPr id="14" name="TextBox 13"/>
          <p:cNvSpPr txBox="1"/>
          <p:nvPr/>
        </p:nvSpPr>
        <p:spPr>
          <a:xfrm>
            <a:off x="68649" y="1205888"/>
            <a:ext cx="3646809" cy="2492990"/>
          </a:xfrm>
          <a:prstGeom prst="rect">
            <a:avLst/>
          </a:prstGeom>
          <a:noFill/>
        </p:spPr>
        <p:txBody>
          <a:bodyPr wrap="square" rtlCol="0">
            <a:spAutoFit/>
          </a:bodyPr>
          <a:lstStyle/>
          <a:p>
            <a:r>
              <a:rPr lang="en-US" sz="4700" dirty="0" smtClean="0">
                <a:solidFill>
                  <a:schemeClr val="bg1"/>
                </a:solidFill>
              </a:rPr>
              <a:t>Emergency Contraception</a:t>
            </a:r>
          </a:p>
          <a:p>
            <a:r>
              <a:rPr lang="en-US" sz="2800" b="1" dirty="0">
                <a:ln w="9525">
                  <a:noFill/>
                  <a:prstDash val="solid"/>
                </a:ln>
                <a:solidFill>
                  <a:schemeClr val="bg1"/>
                </a:solidFill>
                <a:cs typeface="Aharoni" panose="02010803020104030203" pitchFamily="2" charset="-79"/>
              </a:rPr>
              <a:t>(Plan </a:t>
            </a:r>
            <a:r>
              <a:rPr lang="en-US" sz="2800" b="1" dirty="0" smtClean="0">
                <a:ln w="9525">
                  <a:noFill/>
                  <a:prstDash val="solid"/>
                </a:ln>
                <a:solidFill>
                  <a:schemeClr val="bg1"/>
                </a:solidFill>
                <a:cs typeface="Aharoni" panose="02010803020104030203" pitchFamily="2" charset="-79"/>
              </a:rPr>
              <a:t>B</a:t>
            </a:r>
            <a:r>
              <a:rPr lang="en-US" sz="2800" b="1" dirty="0" smtClean="0">
                <a:ln w="9525">
                  <a:noFill/>
                  <a:prstDash val="solid"/>
                </a:ln>
                <a:solidFill>
                  <a:schemeClr val="bg1"/>
                </a:solidFill>
                <a:cs typeface="Aharoni" panose="02010803020104030203" pitchFamily="2" charset="-79"/>
              </a:rPr>
              <a:t>/hormonal</a:t>
            </a:r>
            <a:r>
              <a:rPr lang="en-US" sz="2800" b="1" dirty="0" smtClean="0">
                <a:ln w="9525">
                  <a:noFill/>
                  <a:prstDash val="solid"/>
                </a:ln>
                <a:solidFill>
                  <a:schemeClr val="bg1"/>
                </a:solidFill>
                <a:cs typeface="Aharoni" panose="02010803020104030203" pitchFamily="2" charset="-79"/>
              </a:rPr>
              <a:t> pill</a:t>
            </a:r>
            <a:r>
              <a:rPr lang="en-US" sz="2800" b="1" dirty="0">
                <a:ln w="9525">
                  <a:noFill/>
                  <a:prstDash val="solid"/>
                </a:ln>
                <a:solidFill>
                  <a:schemeClr val="bg1"/>
                </a:solidFill>
                <a:cs typeface="Aharoni" panose="02010803020104030203" pitchFamily="2" charset="-79"/>
              </a:rPr>
              <a:t>, Copper IUD)</a:t>
            </a:r>
          </a:p>
          <a:p>
            <a:endParaRPr lang="en-US" sz="600" dirty="0">
              <a:solidFill>
                <a:schemeClr val="bg1"/>
              </a:solidFill>
            </a:endParaRPr>
          </a:p>
        </p:txBody>
      </p:sp>
      <p:graphicFrame>
        <p:nvGraphicFramePr>
          <p:cNvPr id="16" name="Diagram 15"/>
          <p:cNvGraphicFramePr/>
          <p:nvPr>
            <p:extLst>
              <p:ext uri="{D42A27DB-BD31-4B8C-83A1-F6EECF244321}">
                <p14:modId xmlns:p14="http://schemas.microsoft.com/office/powerpoint/2010/main" val="1535714255"/>
              </p:ext>
            </p:extLst>
          </p:nvPr>
        </p:nvGraphicFramePr>
        <p:xfrm>
          <a:off x="2741611" y="559581"/>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4689306" y="431472"/>
            <a:ext cx="6586706" cy="830997"/>
          </a:xfrm>
          <a:prstGeom prst="rect">
            <a:avLst/>
          </a:prstGeom>
          <a:noFill/>
        </p:spPr>
        <p:txBody>
          <a:bodyPr wrap="square" rtlCol="0">
            <a:spAutoFit/>
          </a:bodyPr>
          <a:lstStyle/>
          <a:p>
            <a:pPr lvl="0"/>
            <a:r>
              <a:rPr lang="en-US" sz="1600" dirty="0" smtClean="0"/>
              <a:t>Birth control </a:t>
            </a:r>
            <a:r>
              <a:rPr lang="en-US" sz="1600" dirty="0"/>
              <a:t>that </a:t>
            </a:r>
            <a:r>
              <a:rPr lang="en-US" sz="1600" dirty="0" smtClean="0"/>
              <a:t>can be used after unprotected </a:t>
            </a:r>
            <a:r>
              <a:rPr lang="en-US" sz="1600" dirty="0"/>
              <a:t>sex—if you did not use birth </a:t>
            </a:r>
            <a:r>
              <a:rPr lang="en-US" sz="1600" dirty="0" smtClean="0"/>
              <a:t>control/condom </a:t>
            </a:r>
            <a:r>
              <a:rPr lang="en-US" sz="1600" dirty="0"/>
              <a:t>or your regular birth control failed</a:t>
            </a:r>
            <a:r>
              <a:rPr lang="en-US" sz="1600" dirty="0" smtClean="0"/>
              <a:t>. (EC is not to be used as </a:t>
            </a:r>
            <a:r>
              <a:rPr lang="en-US" sz="1600" i="1" dirty="0" smtClean="0"/>
              <a:t>regular</a:t>
            </a:r>
            <a:r>
              <a:rPr lang="en-US" sz="1600" dirty="0" smtClean="0"/>
              <a:t> birth control method)</a:t>
            </a:r>
            <a:endParaRPr lang="en-US" sz="1600" dirty="0"/>
          </a:p>
        </p:txBody>
      </p:sp>
      <p:sp>
        <p:nvSpPr>
          <p:cNvPr id="19" name="TextBox 18"/>
          <p:cNvSpPr txBox="1"/>
          <p:nvPr/>
        </p:nvSpPr>
        <p:spPr>
          <a:xfrm flipH="1">
            <a:off x="4689306" y="2047249"/>
            <a:ext cx="7204930" cy="877163"/>
          </a:xfrm>
          <a:prstGeom prst="rect">
            <a:avLst/>
          </a:prstGeom>
          <a:noFill/>
        </p:spPr>
        <p:txBody>
          <a:bodyPr wrap="square" rtlCol="0">
            <a:spAutoFit/>
          </a:bodyPr>
          <a:lstStyle/>
          <a:p>
            <a:r>
              <a:rPr lang="en-US" sz="1700" dirty="0" smtClean="0"/>
              <a:t>Must be taken 3 (Plan B) to 5 (Ella, Copper IUD) days after unprotected sex to be most effective.(Sooner you take, better chance of preventing pregnancy)</a:t>
            </a:r>
            <a:endParaRPr lang="en-US" sz="1700" dirty="0"/>
          </a:p>
        </p:txBody>
      </p:sp>
      <p:sp>
        <p:nvSpPr>
          <p:cNvPr id="26" name="Rectangle 25"/>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74482" y="4174258"/>
            <a:ext cx="6705600" cy="615553"/>
          </a:xfrm>
          <a:prstGeom prst="rect">
            <a:avLst/>
          </a:prstGeom>
          <a:noFill/>
        </p:spPr>
        <p:txBody>
          <a:bodyPr wrap="square" rtlCol="0">
            <a:spAutoFit/>
          </a:bodyPr>
          <a:lstStyle/>
          <a:p>
            <a:r>
              <a:rPr lang="en-US" sz="1700" dirty="0" smtClean="0"/>
              <a:t>Plan B is available over the counter. Ella requires prescription. Copper IUD must be inserted by a medical provider.</a:t>
            </a:r>
            <a:endParaRPr lang="en-US" sz="1700" dirty="0"/>
          </a:p>
        </p:txBody>
      </p:sp>
      <p:sp>
        <p:nvSpPr>
          <p:cNvPr id="21" name="TextBox 20"/>
          <p:cNvSpPr txBox="1"/>
          <p:nvPr/>
        </p:nvSpPr>
        <p:spPr>
          <a:xfrm>
            <a:off x="4689306" y="5755967"/>
            <a:ext cx="6934200" cy="877163"/>
          </a:xfrm>
          <a:prstGeom prst="rect">
            <a:avLst/>
          </a:prstGeom>
          <a:noFill/>
        </p:spPr>
        <p:txBody>
          <a:bodyPr wrap="square" rtlCol="0">
            <a:spAutoFit/>
          </a:bodyPr>
          <a:lstStyle/>
          <a:p>
            <a:r>
              <a:rPr lang="en-US" sz="1700" dirty="0" smtClean="0"/>
              <a:t>Some options available over the counter, can buy ahead of time (EC pills), no age restrictions, </a:t>
            </a:r>
            <a:r>
              <a:rPr lang="en-US" sz="1700" dirty="0"/>
              <a:t>copper IUD can remain effective for up to 12 years,</a:t>
            </a:r>
          </a:p>
        </p:txBody>
      </p:sp>
      <p:pic>
        <p:nvPicPr>
          <p:cNvPr id="22" name="Picture 21" descr="Judge strikes down restrictions on ‘morning after’ pill"/>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340" y="3698878"/>
            <a:ext cx="1817261" cy="1081663"/>
          </a:xfrm>
          <a:prstGeom prst="rect">
            <a:avLst/>
          </a:prstGeom>
        </p:spPr>
      </p:pic>
      <p:pic>
        <p:nvPicPr>
          <p:cNvPr id="23" name="Picture 22" descr="Morning after pill Ella One now is available in Poland ..."/>
          <p:cNvPicPr>
            <a:picLocks noChangeAspect="1"/>
          </p:cNvPicPr>
          <p:nvPr/>
        </p:nvPicPr>
        <p:blipFill>
          <a:blip r:embed="rId9" cstate="print">
            <a:extLst>
              <a:ext uri="{BEBA8EAE-BF5A-486C-A8C5-ECC9F3942E4B}">
                <a14:imgProps xmlns:a14="http://schemas.microsoft.com/office/drawing/2010/main">
                  <a14:imgLayer r:embed="rId10">
                    <a14:imgEffect>
                      <a14:backgroundRemoval t="9910" b="89910" l="5625" r="96625"/>
                    </a14:imgEffect>
                  </a14:imgLayer>
                </a14:imgProps>
              </a:ext>
              <a:ext uri="{28A0092B-C50C-407E-A947-70E740481C1C}">
                <a14:useLocalDpi xmlns:a14="http://schemas.microsoft.com/office/drawing/2010/main" val="0"/>
              </a:ext>
            </a:extLst>
          </a:blip>
          <a:stretch>
            <a:fillRect/>
          </a:stretch>
        </p:blipFill>
        <p:spPr>
          <a:xfrm>
            <a:off x="1189188" y="4705642"/>
            <a:ext cx="2526270" cy="1752600"/>
          </a:xfrm>
          <a:prstGeom prst="rect">
            <a:avLst/>
          </a:prstGeom>
        </p:spPr>
      </p:pic>
      <p:pic>
        <p:nvPicPr>
          <p:cNvPr id="24" name="Picture 23" descr="Copper IUDs - Wikipedi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3680" y="5242719"/>
            <a:ext cx="1070325" cy="1489536"/>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77832" y="3517735"/>
            <a:ext cx="678180" cy="678180"/>
          </a:xfrm>
          <a:prstGeom prst="rect">
            <a:avLst/>
          </a:prstGeom>
        </p:spPr>
      </p:pic>
    </p:spTree>
    <p:extLst>
      <p:ext uri="{BB962C8B-B14F-4D97-AF65-F5344CB8AC3E}">
        <p14:creationId xmlns:p14="http://schemas.microsoft.com/office/powerpoint/2010/main" val="314124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80">
                                          <p:stCondLst>
                                            <p:cond delay="0"/>
                                          </p:stCondLst>
                                        </p:cTn>
                                        <p:tgtEl>
                                          <p:spTgt spid="8"/>
                                        </p:tgtEl>
                                      </p:cBhvr>
                                    </p:animEffect>
                                    <p:anim calcmode="lin" valueType="num">
                                      <p:cBhvr>
                                        <p:cTn id="5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1" dur="26">
                                          <p:stCondLst>
                                            <p:cond delay="650"/>
                                          </p:stCondLst>
                                        </p:cTn>
                                        <p:tgtEl>
                                          <p:spTgt spid="8"/>
                                        </p:tgtEl>
                                      </p:cBhvr>
                                      <p:to x="100000" y="60000"/>
                                    </p:animScale>
                                    <p:animScale>
                                      <p:cBhvr>
                                        <p:cTn id="62" dur="166" decel="50000">
                                          <p:stCondLst>
                                            <p:cond delay="676"/>
                                          </p:stCondLst>
                                        </p:cTn>
                                        <p:tgtEl>
                                          <p:spTgt spid="8"/>
                                        </p:tgtEl>
                                      </p:cBhvr>
                                      <p:to x="100000" y="100000"/>
                                    </p:animScale>
                                    <p:animScale>
                                      <p:cBhvr>
                                        <p:cTn id="63" dur="26">
                                          <p:stCondLst>
                                            <p:cond delay="1312"/>
                                          </p:stCondLst>
                                        </p:cTn>
                                        <p:tgtEl>
                                          <p:spTgt spid="8"/>
                                        </p:tgtEl>
                                      </p:cBhvr>
                                      <p:to x="100000" y="80000"/>
                                    </p:animScale>
                                    <p:animScale>
                                      <p:cBhvr>
                                        <p:cTn id="64" dur="166" decel="50000">
                                          <p:stCondLst>
                                            <p:cond delay="1338"/>
                                          </p:stCondLst>
                                        </p:cTn>
                                        <p:tgtEl>
                                          <p:spTgt spid="8"/>
                                        </p:tgtEl>
                                      </p:cBhvr>
                                      <p:to x="100000" y="100000"/>
                                    </p:animScale>
                                    <p:animScale>
                                      <p:cBhvr>
                                        <p:cTn id="65" dur="26">
                                          <p:stCondLst>
                                            <p:cond delay="1642"/>
                                          </p:stCondLst>
                                        </p:cTn>
                                        <p:tgtEl>
                                          <p:spTgt spid="8"/>
                                        </p:tgtEl>
                                      </p:cBhvr>
                                      <p:to x="100000" y="90000"/>
                                    </p:animScale>
                                    <p:animScale>
                                      <p:cBhvr>
                                        <p:cTn id="66" dur="166" decel="50000">
                                          <p:stCondLst>
                                            <p:cond delay="1668"/>
                                          </p:stCondLst>
                                        </p:cTn>
                                        <p:tgtEl>
                                          <p:spTgt spid="8"/>
                                        </p:tgtEl>
                                      </p:cBhvr>
                                      <p:to x="100000" y="100000"/>
                                    </p:animScale>
                                    <p:animScale>
                                      <p:cBhvr>
                                        <p:cTn id="67" dur="26">
                                          <p:stCondLst>
                                            <p:cond delay="1808"/>
                                          </p:stCondLst>
                                        </p:cTn>
                                        <p:tgtEl>
                                          <p:spTgt spid="8"/>
                                        </p:tgtEl>
                                      </p:cBhvr>
                                      <p:to x="100000" y="95000"/>
                                    </p:animScale>
                                    <p:animScale>
                                      <p:cBhvr>
                                        <p:cTn id="68" dur="166" decel="50000">
                                          <p:stCondLst>
                                            <p:cond delay="1834"/>
                                          </p:stCondLst>
                                        </p:cTn>
                                        <p:tgtEl>
                                          <p:spTgt spid="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wipe(down)">
                                      <p:cBhvr>
                                        <p:cTn id="71" dur="580">
                                          <p:stCondLst>
                                            <p:cond delay="0"/>
                                          </p:stCondLst>
                                        </p:cTn>
                                        <p:tgtEl>
                                          <p:spTgt spid="9"/>
                                        </p:tgtEl>
                                      </p:cBhvr>
                                    </p:animEffect>
                                    <p:anim calcmode="lin" valueType="num">
                                      <p:cBhvr>
                                        <p:cTn id="7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gtEl>
                                      </p:cBhvr>
                                      <p:to x="100000" y="60000"/>
                                    </p:animScale>
                                    <p:animScale>
                                      <p:cBhvr>
                                        <p:cTn id="78" dur="166" decel="50000">
                                          <p:stCondLst>
                                            <p:cond delay="676"/>
                                          </p:stCondLst>
                                        </p:cTn>
                                        <p:tgtEl>
                                          <p:spTgt spid="9"/>
                                        </p:tgtEl>
                                      </p:cBhvr>
                                      <p:to x="100000" y="100000"/>
                                    </p:animScale>
                                    <p:animScale>
                                      <p:cBhvr>
                                        <p:cTn id="79" dur="26">
                                          <p:stCondLst>
                                            <p:cond delay="1312"/>
                                          </p:stCondLst>
                                        </p:cTn>
                                        <p:tgtEl>
                                          <p:spTgt spid="9"/>
                                        </p:tgtEl>
                                      </p:cBhvr>
                                      <p:to x="100000" y="80000"/>
                                    </p:animScale>
                                    <p:animScale>
                                      <p:cBhvr>
                                        <p:cTn id="80" dur="166" decel="50000">
                                          <p:stCondLst>
                                            <p:cond delay="1338"/>
                                          </p:stCondLst>
                                        </p:cTn>
                                        <p:tgtEl>
                                          <p:spTgt spid="9"/>
                                        </p:tgtEl>
                                      </p:cBhvr>
                                      <p:to x="100000" y="100000"/>
                                    </p:animScale>
                                    <p:animScale>
                                      <p:cBhvr>
                                        <p:cTn id="81" dur="26">
                                          <p:stCondLst>
                                            <p:cond delay="1642"/>
                                          </p:stCondLst>
                                        </p:cTn>
                                        <p:tgtEl>
                                          <p:spTgt spid="9"/>
                                        </p:tgtEl>
                                      </p:cBhvr>
                                      <p:to x="100000" y="90000"/>
                                    </p:animScale>
                                    <p:animScale>
                                      <p:cBhvr>
                                        <p:cTn id="82" dur="166" decel="50000">
                                          <p:stCondLst>
                                            <p:cond delay="1668"/>
                                          </p:stCondLst>
                                        </p:cTn>
                                        <p:tgtEl>
                                          <p:spTgt spid="9"/>
                                        </p:tgtEl>
                                      </p:cBhvr>
                                      <p:to x="100000" y="100000"/>
                                    </p:animScale>
                                    <p:animScale>
                                      <p:cBhvr>
                                        <p:cTn id="83" dur="26">
                                          <p:stCondLst>
                                            <p:cond delay="1808"/>
                                          </p:stCondLst>
                                        </p:cTn>
                                        <p:tgtEl>
                                          <p:spTgt spid="9"/>
                                        </p:tgtEl>
                                      </p:cBhvr>
                                      <p:to x="100000" y="95000"/>
                                    </p:animScale>
                                    <p:animScale>
                                      <p:cBhvr>
                                        <p:cTn id="84" dur="166" decel="50000">
                                          <p:stCondLst>
                                            <p:cond delay="1834"/>
                                          </p:stCondLst>
                                        </p:cTn>
                                        <p:tgtEl>
                                          <p:spTgt spid="9"/>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580">
                                          <p:stCondLst>
                                            <p:cond delay="0"/>
                                          </p:stCondLst>
                                        </p:cTn>
                                        <p:tgtEl>
                                          <p:spTgt spid="11"/>
                                        </p:tgtEl>
                                      </p:cBhvr>
                                    </p:animEffect>
                                    <p:anim calcmode="lin" valueType="num">
                                      <p:cBhvr>
                                        <p:cTn id="10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
                                        </p:tgtEl>
                                      </p:cBhvr>
                                      <p:to x="100000" y="60000"/>
                                    </p:animScale>
                                    <p:animScale>
                                      <p:cBhvr>
                                        <p:cTn id="110" dur="166" decel="50000">
                                          <p:stCondLst>
                                            <p:cond delay="676"/>
                                          </p:stCondLst>
                                        </p:cTn>
                                        <p:tgtEl>
                                          <p:spTgt spid="11"/>
                                        </p:tgtEl>
                                      </p:cBhvr>
                                      <p:to x="100000" y="100000"/>
                                    </p:animScale>
                                    <p:animScale>
                                      <p:cBhvr>
                                        <p:cTn id="111" dur="26">
                                          <p:stCondLst>
                                            <p:cond delay="1312"/>
                                          </p:stCondLst>
                                        </p:cTn>
                                        <p:tgtEl>
                                          <p:spTgt spid="11"/>
                                        </p:tgtEl>
                                      </p:cBhvr>
                                      <p:to x="100000" y="80000"/>
                                    </p:animScale>
                                    <p:animScale>
                                      <p:cBhvr>
                                        <p:cTn id="112" dur="166" decel="50000">
                                          <p:stCondLst>
                                            <p:cond delay="1338"/>
                                          </p:stCondLst>
                                        </p:cTn>
                                        <p:tgtEl>
                                          <p:spTgt spid="11"/>
                                        </p:tgtEl>
                                      </p:cBhvr>
                                      <p:to x="100000" y="100000"/>
                                    </p:animScale>
                                    <p:animScale>
                                      <p:cBhvr>
                                        <p:cTn id="113" dur="26">
                                          <p:stCondLst>
                                            <p:cond delay="1642"/>
                                          </p:stCondLst>
                                        </p:cTn>
                                        <p:tgtEl>
                                          <p:spTgt spid="11"/>
                                        </p:tgtEl>
                                      </p:cBhvr>
                                      <p:to x="100000" y="90000"/>
                                    </p:animScale>
                                    <p:animScale>
                                      <p:cBhvr>
                                        <p:cTn id="114" dur="166" decel="50000">
                                          <p:stCondLst>
                                            <p:cond delay="1668"/>
                                          </p:stCondLst>
                                        </p:cTn>
                                        <p:tgtEl>
                                          <p:spTgt spid="11"/>
                                        </p:tgtEl>
                                      </p:cBhvr>
                                      <p:to x="100000" y="100000"/>
                                    </p:animScale>
                                    <p:animScale>
                                      <p:cBhvr>
                                        <p:cTn id="115" dur="26">
                                          <p:stCondLst>
                                            <p:cond delay="1808"/>
                                          </p:stCondLst>
                                        </p:cTn>
                                        <p:tgtEl>
                                          <p:spTgt spid="11"/>
                                        </p:tgtEl>
                                      </p:cBhvr>
                                      <p:to x="100000" y="95000"/>
                                    </p:animScale>
                                    <p:animScale>
                                      <p:cBhvr>
                                        <p:cTn id="116" dur="166" decel="50000">
                                          <p:stCondLst>
                                            <p:cond delay="1834"/>
                                          </p:stCondLst>
                                        </p:cTn>
                                        <p:tgtEl>
                                          <p:spTgt spid="11"/>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wipe(down)">
                                      <p:cBhvr>
                                        <p:cTn id="119" dur="580">
                                          <p:stCondLst>
                                            <p:cond delay="0"/>
                                          </p:stCondLst>
                                        </p:cTn>
                                        <p:tgtEl>
                                          <p:spTgt spid="12"/>
                                        </p:tgtEl>
                                      </p:cBhvr>
                                    </p:animEffect>
                                    <p:anim calcmode="lin" valueType="num">
                                      <p:cBhvr>
                                        <p:cTn id="1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
                                        </p:tgtEl>
                                      </p:cBhvr>
                                      <p:to x="100000" y="60000"/>
                                    </p:animScale>
                                    <p:animScale>
                                      <p:cBhvr>
                                        <p:cTn id="126" dur="166" decel="50000">
                                          <p:stCondLst>
                                            <p:cond delay="676"/>
                                          </p:stCondLst>
                                        </p:cTn>
                                        <p:tgtEl>
                                          <p:spTgt spid="12"/>
                                        </p:tgtEl>
                                      </p:cBhvr>
                                      <p:to x="100000" y="100000"/>
                                    </p:animScale>
                                    <p:animScale>
                                      <p:cBhvr>
                                        <p:cTn id="127" dur="26">
                                          <p:stCondLst>
                                            <p:cond delay="1312"/>
                                          </p:stCondLst>
                                        </p:cTn>
                                        <p:tgtEl>
                                          <p:spTgt spid="12"/>
                                        </p:tgtEl>
                                      </p:cBhvr>
                                      <p:to x="100000" y="80000"/>
                                    </p:animScale>
                                    <p:animScale>
                                      <p:cBhvr>
                                        <p:cTn id="128" dur="166" decel="50000">
                                          <p:stCondLst>
                                            <p:cond delay="1338"/>
                                          </p:stCondLst>
                                        </p:cTn>
                                        <p:tgtEl>
                                          <p:spTgt spid="12"/>
                                        </p:tgtEl>
                                      </p:cBhvr>
                                      <p:to x="100000" y="100000"/>
                                    </p:animScale>
                                    <p:animScale>
                                      <p:cBhvr>
                                        <p:cTn id="129" dur="26">
                                          <p:stCondLst>
                                            <p:cond delay="1642"/>
                                          </p:stCondLst>
                                        </p:cTn>
                                        <p:tgtEl>
                                          <p:spTgt spid="12"/>
                                        </p:tgtEl>
                                      </p:cBhvr>
                                      <p:to x="100000" y="90000"/>
                                    </p:animScale>
                                    <p:animScale>
                                      <p:cBhvr>
                                        <p:cTn id="130" dur="166" decel="50000">
                                          <p:stCondLst>
                                            <p:cond delay="1668"/>
                                          </p:stCondLst>
                                        </p:cTn>
                                        <p:tgtEl>
                                          <p:spTgt spid="12"/>
                                        </p:tgtEl>
                                      </p:cBhvr>
                                      <p:to x="100000" y="100000"/>
                                    </p:animScale>
                                    <p:animScale>
                                      <p:cBhvr>
                                        <p:cTn id="131" dur="26">
                                          <p:stCondLst>
                                            <p:cond delay="1808"/>
                                          </p:stCondLst>
                                        </p:cTn>
                                        <p:tgtEl>
                                          <p:spTgt spid="12"/>
                                        </p:tgtEl>
                                      </p:cBhvr>
                                      <p:to x="100000" y="95000"/>
                                    </p:animScale>
                                    <p:animScale>
                                      <p:cBhvr>
                                        <p:cTn id="132" dur="166" decel="50000">
                                          <p:stCondLst>
                                            <p:cond delay="1834"/>
                                          </p:stCondLst>
                                        </p:cTn>
                                        <p:tgtEl>
                                          <p:spTgt spid="12"/>
                                        </p:tgtEl>
                                      </p:cBhvr>
                                      <p:to x="100000" y="100000"/>
                                    </p:animScale>
                                  </p:childTnLst>
                                </p:cTn>
                              </p:par>
                              <p:par>
                                <p:cTn id="133" presetID="2" presetClass="entr" presetSubtype="2" fill="hold" grpId="0" nodeType="withEffect">
                                  <p:stCondLst>
                                    <p:cond delay="0"/>
                                  </p:stCondLst>
                                  <p:childTnLst>
                                    <p:set>
                                      <p:cBhvr>
                                        <p:cTn id="134" dur="1" fill="hold">
                                          <p:stCondLst>
                                            <p:cond delay="0"/>
                                          </p:stCondLst>
                                        </p:cTn>
                                        <p:tgtEl>
                                          <p:spTgt spid="16"/>
                                        </p:tgtEl>
                                        <p:attrNameLst>
                                          <p:attrName>style.visibility</p:attrName>
                                        </p:attrNameLst>
                                      </p:cBhvr>
                                      <p:to>
                                        <p:strVal val="visible"/>
                                      </p:to>
                                    </p:set>
                                    <p:anim calcmode="lin" valueType="num">
                                      <p:cBhvr additive="base">
                                        <p:cTn id="135" dur="2000" fill="hold"/>
                                        <p:tgtEl>
                                          <p:spTgt spid="16"/>
                                        </p:tgtEl>
                                        <p:attrNameLst>
                                          <p:attrName>ppt_x</p:attrName>
                                        </p:attrNameLst>
                                      </p:cBhvr>
                                      <p:tavLst>
                                        <p:tav tm="0">
                                          <p:val>
                                            <p:strVal val="1+#ppt_w/2"/>
                                          </p:val>
                                        </p:tav>
                                        <p:tav tm="100000">
                                          <p:val>
                                            <p:strVal val="#ppt_x"/>
                                          </p:val>
                                        </p:tav>
                                      </p:tavLst>
                                    </p:anim>
                                    <p:anim calcmode="lin" valueType="num">
                                      <p:cBhvr additive="base">
                                        <p:cTn id="136" dur="2000" fill="hold"/>
                                        <p:tgtEl>
                                          <p:spTgt spid="16"/>
                                        </p:tgtEl>
                                        <p:attrNameLst>
                                          <p:attrName>ppt_y</p:attrName>
                                        </p:attrNameLst>
                                      </p:cBhvr>
                                      <p:tavLst>
                                        <p:tav tm="0">
                                          <p:val>
                                            <p:strVal val="#ppt_y"/>
                                          </p:val>
                                        </p:tav>
                                        <p:tav tm="100000">
                                          <p:val>
                                            <p:strVal val="#ppt_y"/>
                                          </p:val>
                                        </p:tav>
                                      </p:tavLst>
                                    </p:anim>
                                  </p:childTnLst>
                                </p:cTn>
                              </p:par>
                            </p:childTnLst>
                          </p:cTn>
                        </p:par>
                        <p:par>
                          <p:cTn id="137" fill="hold">
                            <p:stCondLst>
                              <p:cond delay="2000"/>
                            </p:stCondLst>
                            <p:childTnLst>
                              <p:par>
                                <p:cTn id="138" presetID="53" presetClass="entr" presetSubtype="16" fill="hold" nodeType="after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500" fill="hold"/>
                                        <p:tgtEl>
                                          <p:spTgt spid="25"/>
                                        </p:tgtEl>
                                        <p:attrNameLst>
                                          <p:attrName>ppt_w</p:attrName>
                                        </p:attrNameLst>
                                      </p:cBhvr>
                                      <p:tavLst>
                                        <p:tav tm="0">
                                          <p:val>
                                            <p:fltVal val="0"/>
                                          </p:val>
                                        </p:tav>
                                        <p:tav tm="100000">
                                          <p:val>
                                            <p:strVal val="#ppt_w"/>
                                          </p:val>
                                        </p:tav>
                                      </p:tavLst>
                                    </p:anim>
                                    <p:anim calcmode="lin" valueType="num">
                                      <p:cBhvr>
                                        <p:cTn id="141" dur="500" fill="hold"/>
                                        <p:tgtEl>
                                          <p:spTgt spid="25"/>
                                        </p:tgtEl>
                                        <p:attrNameLst>
                                          <p:attrName>ppt_h</p:attrName>
                                        </p:attrNameLst>
                                      </p:cBhvr>
                                      <p:tavLst>
                                        <p:tav tm="0">
                                          <p:val>
                                            <p:fltVal val="0"/>
                                          </p:val>
                                        </p:tav>
                                        <p:tav tm="100000">
                                          <p:val>
                                            <p:strVal val="#ppt_h"/>
                                          </p:val>
                                        </p:tav>
                                      </p:tavLst>
                                    </p:anim>
                                    <p:animEffect transition="in" filter="fade">
                                      <p:cBhvr>
                                        <p:cTn id="1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Graphic spid="1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2549236"/>
            <a:ext cx="9144000" cy="840654"/>
          </a:xfrm>
        </p:spPr>
        <p:txBody>
          <a:bodyPr>
            <a:normAutofit/>
          </a:bodyPr>
          <a:lstStyle/>
          <a:p>
            <a:r>
              <a:rPr lang="en-US" sz="5400" dirty="0" smtClean="0"/>
              <a:t>Don’t Forget About…</a:t>
            </a:r>
            <a:endParaRPr lang="en-US" sz="5400" dirty="0"/>
          </a:p>
        </p:txBody>
      </p:sp>
    </p:spTree>
    <p:extLst>
      <p:ext uri="{BB962C8B-B14F-4D97-AF65-F5344CB8AC3E}">
        <p14:creationId xmlns:p14="http://schemas.microsoft.com/office/powerpoint/2010/main" val="3511144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94682495"/>
              </p:ext>
            </p:extLst>
          </p:nvPr>
        </p:nvGraphicFramePr>
        <p:xfrm>
          <a:off x="2741611" y="538315"/>
          <a:ext cx="9447213" cy="576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Callout 2"/>
          <p:cNvSpPr/>
          <p:nvPr/>
        </p:nvSpPr>
        <p:spPr>
          <a:xfrm>
            <a:off x="3670836" y="556874"/>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What?</a:t>
            </a:r>
            <a:endParaRPr lang="en-US" dirty="0">
              <a:latin typeface="Forte" panose="03060902040502070203" pitchFamily="66" charset="0"/>
            </a:endParaRPr>
          </a:p>
        </p:txBody>
      </p:sp>
      <p:sp>
        <p:nvSpPr>
          <p:cNvPr id="4" name="Oval Callout 3"/>
          <p:cNvSpPr/>
          <p:nvPr/>
        </p:nvSpPr>
        <p:spPr>
          <a:xfrm>
            <a:off x="3656012" y="130963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How?</a:t>
            </a:r>
            <a:endParaRPr lang="en-US" dirty="0">
              <a:latin typeface="Forte" panose="03060902040502070203" pitchFamily="66" charset="0"/>
            </a:endParaRPr>
          </a:p>
        </p:txBody>
      </p:sp>
      <p:sp>
        <p:nvSpPr>
          <p:cNvPr id="5" name="Oval Callout 4"/>
          <p:cNvSpPr/>
          <p:nvPr/>
        </p:nvSpPr>
        <p:spPr>
          <a:xfrm>
            <a:off x="3656012" y="2031510"/>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long?</a:t>
            </a:r>
            <a:endParaRPr lang="en-US" sz="1600" dirty="0">
              <a:latin typeface="Forte" panose="03060902040502070203" pitchFamily="66" charset="0"/>
            </a:endParaRPr>
          </a:p>
        </p:txBody>
      </p:sp>
      <p:sp>
        <p:nvSpPr>
          <p:cNvPr id="6" name="Oval Callout 5"/>
          <p:cNvSpPr/>
          <p:nvPr/>
        </p:nvSpPr>
        <p:spPr>
          <a:xfrm>
            <a:off x="3656012" y="2769627"/>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dirty="0" smtClean="0">
                <a:latin typeface="Forte" panose="03060902040502070203" pitchFamily="66" charset="0"/>
              </a:rPr>
              <a:t>How well?</a:t>
            </a:r>
            <a:endParaRPr lang="en-US" sz="1600" dirty="0">
              <a:latin typeface="Forte" panose="03060902040502070203" pitchFamily="66" charset="0"/>
            </a:endParaRPr>
          </a:p>
        </p:txBody>
      </p:sp>
      <p:sp>
        <p:nvSpPr>
          <p:cNvPr id="7" name="Oval Callout 6"/>
          <p:cNvSpPr/>
          <p:nvPr/>
        </p:nvSpPr>
        <p:spPr>
          <a:xfrm>
            <a:off x="3656012" y="3530139"/>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27432" rIns="27432" rtlCol="0" anchor="ctr"/>
          <a:lstStyle/>
          <a:p>
            <a:pPr algn="ctr"/>
            <a:r>
              <a:rPr lang="en-US" sz="2000" dirty="0" smtClean="0">
                <a:latin typeface="Forte" panose="03060902040502070203" pitchFamily="66" charset="0"/>
              </a:rPr>
              <a:t>STIs?</a:t>
            </a:r>
            <a:endParaRPr lang="en-US" dirty="0">
              <a:latin typeface="Forte" panose="03060902040502070203" pitchFamily="66" charset="0"/>
            </a:endParaRPr>
          </a:p>
        </p:txBody>
      </p:sp>
      <p:sp>
        <p:nvSpPr>
          <p:cNvPr id="8" name="Oval Callout 7"/>
          <p:cNvSpPr/>
          <p:nvPr/>
        </p:nvSpPr>
        <p:spPr>
          <a:xfrm>
            <a:off x="3656012" y="4264383"/>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rIns="9144" rtlCol="0" anchor="ctr"/>
          <a:lstStyle/>
          <a:p>
            <a:pPr algn="ctr"/>
            <a:r>
              <a:rPr lang="en-US" sz="1700" dirty="0" smtClean="0">
                <a:latin typeface="Forte" panose="03060902040502070203" pitchFamily="66" charset="0"/>
              </a:rPr>
              <a:t>Doctor?</a:t>
            </a:r>
            <a:endParaRPr lang="en-US" sz="1700" dirty="0">
              <a:latin typeface="Forte" panose="03060902040502070203" pitchFamily="66" charset="0"/>
            </a:endParaRPr>
          </a:p>
        </p:txBody>
      </p:sp>
      <p:sp>
        <p:nvSpPr>
          <p:cNvPr id="9" name="Oval Callout 8"/>
          <p:cNvSpPr/>
          <p:nvPr/>
        </p:nvSpPr>
        <p:spPr>
          <a:xfrm>
            <a:off x="3656012" y="5741256"/>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9144" rIns="9144" rtlCol="0" anchor="ctr"/>
          <a:lstStyle/>
          <a:p>
            <a:pPr algn="ctr"/>
            <a:r>
              <a:rPr lang="en-US" sz="1600" dirty="0" smtClean="0">
                <a:latin typeface="Forte" panose="03060902040502070203" pitchFamily="66" charset="0"/>
              </a:rPr>
              <a:t>Benefits?</a:t>
            </a:r>
            <a:endParaRPr lang="en-US" sz="1600" dirty="0">
              <a:latin typeface="Forte" panose="03060902040502070203" pitchFamily="66" charset="0"/>
            </a:endParaRPr>
          </a:p>
        </p:txBody>
      </p:sp>
      <p:pic>
        <p:nvPicPr>
          <p:cNvPr id="10" name="Picture 9"/>
          <p:cNvPicPr>
            <a:picLocks noChangeAspect="1"/>
          </p:cNvPicPr>
          <p:nvPr/>
        </p:nvPicPr>
        <p:blipFill>
          <a:blip r:embed="rId8">
            <a:lum bright="-2000"/>
            <a:extLst>
              <a:ext uri="{28A0092B-C50C-407E-A947-70E740481C1C}">
                <a14:useLocalDpi xmlns:a14="http://schemas.microsoft.com/office/drawing/2010/main" val="0"/>
              </a:ext>
            </a:extLst>
          </a:blip>
          <a:stretch>
            <a:fillRect/>
          </a:stretch>
        </p:blipFill>
        <p:spPr>
          <a:xfrm>
            <a:off x="322262" y="2810978"/>
            <a:ext cx="3009900" cy="3009900"/>
          </a:xfrm>
          <a:prstGeom prst="rect">
            <a:avLst/>
          </a:prstGeom>
          <a:effectLst>
            <a:outerShdw blurRad="50800" dist="50800" dir="5400000" algn="ctr" rotWithShape="0">
              <a:schemeClr val="bg1"/>
            </a:outerShdw>
          </a:effectLst>
        </p:spPr>
      </p:pic>
      <p:sp>
        <p:nvSpPr>
          <p:cNvPr id="11" name="Oval Callout 10"/>
          <p:cNvSpPr/>
          <p:nvPr/>
        </p:nvSpPr>
        <p:spPr>
          <a:xfrm>
            <a:off x="3656012" y="5009891"/>
            <a:ext cx="1018470" cy="592693"/>
          </a:xfrm>
          <a:prstGeom prst="wedgeEllipseCallout">
            <a:avLst>
              <a:gd name="adj1" fmla="val -53983"/>
              <a:gd name="adj2" fmla="val 64874"/>
            </a:avLst>
          </a:prstGeom>
          <a:solidFill>
            <a:schemeClr val="accent1"/>
          </a:solidFill>
          <a:ln w="254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27432" rIns="27432" rtlCol="0" anchor="ctr"/>
          <a:lstStyle/>
          <a:p>
            <a:pPr algn="ctr"/>
            <a:r>
              <a:rPr lang="en-US" sz="1400" dirty="0" smtClean="0">
                <a:latin typeface="Forte" panose="03060902040502070203" pitchFamily="66" charset="0"/>
              </a:rPr>
              <a:t>Drawbacks?</a:t>
            </a:r>
            <a:endParaRPr lang="en-US" sz="1400" dirty="0">
              <a:latin typeface="Forte" panose="03060902040502070203" pitchFamily="66" charset="0"/>
            </a:endParaRPr>
          </a:p>
        </p:txBody>
      </p:sp>
      <p:pic>
        <p:nvPicPr>
          <p:cNvPr id="12" name="Picture 11"/>
          <p:cNvPicPr>
            <a:picLocks noChangeAspect="1"/>
          </p:cNvPicPr>
          <p:nvPr/>
        </p:nvPicPr>
        <p:blipFill>
          <a:blip r:embed="rId9" cstate="print">
            <a:duotone>
              <a:prstClr val="black"/>
              <a:srgbClr val="9BFF9B">
                <a:tint val="45000"/>
                <a:satMod val="400000"/>
              </a:srgbClr>
            </a:duotone>
            <a:extLst>
              <a:ext uri="{28A0092B-C50C-407E-A947-70E740481C1C}">
                <a14:useLocalDpi xmlns:a14="http://schemas.microsoft.com/office/drawing/2010/main" val="0"/>
              </a:ext>
            </a:extLst>
          </a:blip>
          <a:stretch>
            <a:fillRect/>
          </a:stretch>
        </p:blipFill>
        <p:spPr>
          <a:xfrm>
            <a:off x="3144693" y="3555158"/>
            <a:ext cx="573036" cy="542653"/>
          </a:xfrm>
          <a:prstGeom prst="rect">
            <a:avLst/>
          </a:prstGeom>
        </p:spPr>
      </p:pic>
      <p:sp>
        <p:nvSpPr>
          <p:cNvPr id="13" name="Rectangle 12"/>
          <p:cNvSpPr/>
          <p:nvPr/>
        </p:nvSpPr>
        <p:spPr>
          <a:xfrm>
            <a:off x="4669945" y="2670500"/>
            <a:ext cx="1612925" cy="769441"/>
          </a:xfrm>
          <a:prstGeom prst="rect">
            <a:avLst/>
          </a:prstGeom>
          <a:noFill/>
        </p:spPr>
        <p:txBody>
          <a:bodyPr wrap="square" lIns="91440" tIns="45720" rIns="91440" bIns="45720">
            <a:spAutoFit/>
          </a:bodyPr>
          <a:lstStyle/>
          <a:p>
            <a:pPr algn="ctr"/>
            <a:r>
              <a:rPr lang="en-US" sz="4400" b="1" cap="none" spc="0" dirty="0" smtClean="0">
                <a:ln w="0"/>
                <a:solidFill>
                  <a:srgbClr val="A1FFA1"/>
                </a:solidFill>
                <a:effectLst>
                  <a:outerShdw blurRad="38100" dist="25400" dir="5400000" algn="ctr" rotWithShape="0">
                    <a:srgbClr val="6E747A">
                      <a:alpha val="43000"/>
                    </a:srgbClr>
                  </a:outerShdw>
                </a:effectLst>
                <a:latin typeface="Forte" panose="03060902040502070203" pitchFamily="66" charset="0"/>
              </a:rPr>
              <a:t>100%</a:t>
            </a:r>
            <a:endParaRPr lang="en-US" sz="4400" b="1" cap="none" spc="0" dirty="0">
              <a:ln w="0"/>
              <a:solidFill>
                <a:srgbClr val="A1FFA1"/>
              </a:solidFill>
              <a:effectLst>
                <a:outerShdw blurRad="38100" dist="25400" dir="5400000" algn="ctr" rotWithShape="0">
                  <a:srgbClr val="6E747A">
                    <a:alpha val="43000"/>
                  </a:srgbClr>
                </a:outerShdw>
              </a:effectLst>
              <a:latin typeface="Forte" panose="03060902040502070203" pitchFamily="66" charset="0"/>
            </a:endParaRPr>
          </a:p>
        </p:txBody>
      </p:sp>
      <p:sp>
        <p:nvSpPr>
          <p:cNvPr id="14" name="Rectangle 13"/>
          <p:cNvSpPr/>
          <p:nvPr/>
        </p:nvSpPr>
        <p:spPr>
          <a:xfrm>
            <a:off x="150812" y="1854762"/>
            <a:ext cx="3352800" cy="769441"/>
          </a:xfrm>
          <a:prstGeom prst="rect">
            <a:avLst/>
          </a:prstGeom>
          <a:noFill/>
          <a:effectLst>
            <a:reflection stA="0" endPos="65000" dist="50800" dir="5400000" sy="-100000" algn="bl" rotWithShape="0"/>
          </a:effectLst>
          <a:scene3d>
            <a:camera prst="orthographicFront"/>
            <a:lightRig rig="threePt" dir="t"/>
          </a:scene3d>
          <a:sp3d>
            <a:bevelT h="139700"/>
          </a:sp3d>
        </p:spPr>
        <p:txBody>
          <a:bodyPr wrap="square" lIns="91440" tIns="45720" rIns="91440" bIns="45720">
            <a:spAutoFit/>
          </a:bodyPr>
          <a:lstStyle/>
          <a:p>
            <a:pPr algn="ctr"/>
            <a:r>
              <a:rPr lang="en-US" sz="4400" b="1" dirty="0" smtClean="0">
                <a:ln w="9525">
                  <a:noFill/>
                  <a:prstDash val="solid"/>
                </a:ln>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rPr>
              <a:t>abstinence</a:t>
            </a:r>
            <a:endParaRPr lang="en-US" sz="4400" b="1" cap="none" spc="0" dirty="0">
              <a:ln w="9525">
                <a:noFill/>
                <a:prstDash val="solid"/>
              </a:ln>
              <a:solidFill>
                <a:schemeClr val="tx1"/>
              </a:solidFill>
              <a:effectLst>
                <a:outerShdw blurRad="12700" dist="38100" dir="2700000" algn="tl" rotWithShape="0">
                  <a:schemeClr val="bg1">
                    <a:lumMod val="50000"/>
                  </a:schemeClr>
                </a:outerShdw>
              </a:effectLst>
              <a:latin typeface="Aharoni" panose="02010803020104030203" pitchFamily="2" charset="-79"/>
              <a:cs typeface="Aharoni" panose="02010803020104030203" pitchFamily="2" charset="-79"/>
            </a:endParaRPr>
          </a:p>
        </p:txBody>
      </p:sp>
      <p:sp>
        <p:nvSpPr>
          <p:cNvPr id="15" name="Rectangle 14"/>
          <p:cNvSpPr/>
          <p:nvPr/>
        </p:nvSpPr>
        <p:spPr>
          <a:xfrm>
            <a:off x="9394257" y="5602584"/>
            <a:ext cx="2666198" cy="981096"/>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1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2000"/>
                            </p:stCondLst>
                            <p:childTnLst>
                              <p:par>
                                <p:cTn id="13" presetID="26"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down)">
                                      <p:cBhvr>
                                        <p:cTn id="63" dur="580">
                                          <p:stCondLst>
                                            <p:cond delay="0"/>
                                          </p:stCondLst>
                                        </p:cTn>
                                        <p:tgtEl>
                                          <p:spTgt spid="6"/>
                                        </p:tgtEl>
                                      </p:cBhvr>
                                    </p:animEffect>
                                    <p:anim calcmode="lin" valueType="num">
                                      <p:cBhvr>
                                        <p:cTn id="6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9" dur="26">
                                          <p:stCondLst>
                                            <p:cond delay="650"/>
                                          </p:stCondLst>
                                        </p:cTn>
                                        <p:tgtEl>
                                          <p:spTgt spid="6"/>
                                        </p:tgtEl>
                                      </p:cBhvr>
                                      <p:to x="100000" y="60000"/>
                                    </p:animScale>
                                    <p:animScale>
                                      <p:cBhvr>
                                        <p:cTn id="70" dur="166" decel="50000">
                                          <p:stCondLst>
                                            <p:cond delay="676"/>
                                          </p:stCondLst>
                                        </p:cTn>
                                        <p:tgtEl>
                                          <p:spTgt spid="6"/>
                                        </p:tgtEl>
                                      </p:cBhvr>
                                      <p:to x="100000" y="100000"/>
                                    </p:animScale>
                                    <p:animScale>
                                      <p:cBhvr>
                                        <p:cTn id="71" dur="26">
                                          <p:stCondLst>
                                            <p:cond delay="1312"/>
                                          </p:stCondLst>
                                        </p:cTn>
                                        <p:tgtEl>
                                          <p:spTgt spid="6"/>
                                        </p:tgtEl>
                                      </p:cBhvr>
                                      <p:to x="100000" y="80000"/>
                                    </p:animScale>
                                    <p:animScale>
                                      <p:cBhvr>
                                        <p:cTn id="72" dur="166" decel="50000">
                                          <p:stCondLst>
                                            <p:cond delay="1338"/>
                                          </p:stCondLst>
                                        </p:cTn>
                                        <p:tgtEl>
                                          <p:spTgt spid="6"/>
                                        </p:tgtEl>
                                      </p:cBhvr>
                                      <p:to x="100000" y="100000"/>
                                    </p:animScale>
                                    <p:animScale>
                                      <p:cBhvr>
                                        <p:cTn id="73" dur="26">
                                          <p:stCondLst>
                                            <p:cond delay="1642"/>
                                          </p:stCondLst>
                                        </p:cTn>
                                        <p:tgtEl>
                                          <p:spTgt spid="6"/>
                                        </p:tgtEl>
                                      </p:cBhvr>
                                      <p:to x="100000" y="90000"/>
                                    </p:animScale>
                                    <p:animScale>
                                      <p:cBhvr>
                                        <p:cTn id="74" dur="166" decel="50000">
                                          <p:stCondLst>
                                            <p:cond delay="1668"/>
                                          </p:stCondLst>
                                        </p:cTn>
                                        <p:tgtEl>
                                          <p:spTgt spid="6"/>
                                        </p:tgtEl>
                                      </p:cBhvr>
                                      <p:to x="100000" y="100000"/>
                                    </p:animScale>
                                    <p:animScale>
                                      <p:cBhvr>
                                        <p:cTn id="75" dur="26">
                                          <p:stCondLst>
                                            <p:cond delay="1808"/>
                                          </p:stCondLst>
                                        </p:cTn>
                                        <p:tgtEl>
                                          <p:spTgt spid="6"/>
                                        </p:tgtEl>
                                      </p:cBhvr>
                                      <p:to x="100000" y="95000"/>
                                    </p:animScale>
                                    <p:animScale>
                                      <p:cBhvr>
                                        <p:cTn id="76" dur="166" decel="50000">
                                          <p:stCondLst>
                                            <p:cond delay="1834"/>
                                          </p:stCondLst>
                                        </p:cTn>
                                        <p:tgtEl>
                                          <p:spTgt spid="6"/>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wipe(down)">
                                      <p:cBhvr>
                                        <p:cTn id="95" dur="580">
                                          <p:stCondLst>
                                            <p:cond delay="0"/>
                                          </p:stCondLst>
                                        </p:cTn>
                                        <p:tgtEl>
                                          <p:spTgt spid="8"/>
                                        </p:tgtEl>
                                      </p:cBhvr>
                                    </p:animEffect>
                                    <p:anim calcmode="lin" valueType="num">
                                      <p:cBhvr>
                                        <p:cTn id="9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1" dur="26">
                                          <p:stCondLst>
                                            <p:cond delay="650"/>
                                          </p:stCondLst>
                                        </p:cTn>
                                        <p:tgtEl>
                                          <p:spTgt spid="8"/>
                                        </p:tgtEl>
                                      </p:cBhvr>
                                      <p:to x="100000" y="60000"/>
                                    </p:animScale>
                                    <p:animScale>
                                      <p:cBhvr>
                                        <p:cTn id="102" dur="166" decel="50000">
                                          <p:stCondLst>
                                            <p:cond delay="676"/>
                                          </p:stCondLst>
                                        </p:cTn>
                                        <p:tgtEl>
                                          <p:spTgt spid="8"/>
                                        </p:tgtEl>
                                      </p:cBhvr>
                                      <p:to x="100000" y="100000"/>
                                    </p:animScale>
                                    <p:animScale>
                                      <p:cBhvr>
                                        <p:cTn id="103" dur="26">
                                          <p:stCondLst>
                                            <p:cond delay="1312"/>
                                          </p:stCondLst>
                                        </p:cTn>
                                        <p:tgtEl>
                                          <p:spTgt spid="8"/>
                                        </p:tgtEl>
                                      </p:cBhvr>
                                      <p:to x="100000" y="80000"/>
                                    </p:animScale>
                                    <p:animScale>
                                      <p:cBhvr>
                                        <p:cTn id="104" dur="166" decel="50000">
                                          <p:stCondLst>
                                            <p:cond delay="1338"/>
                                          </p:stCondLst>
                                        </p:cTn>
                                        <p:tgtEl>
                                          <p:spTgt spid="8"/>
                                        </p:tgtEl>
                                      </p:cBhvr>
                                      <p:to x="100000" y="100000"/>
                                    </p:animScale>
                                    <p:animScale>
                                      <p:cBhvr>
                                        <p:cTn id="105" dur="26">
                                          <p:stCondLst>
                                            <p:cond delay="1642"/>
                                          </p:stCondLst>
                                        </p:cTn>
                                        <p:tgtEl>
                                          <p:spTgt spid="8"/>
                                        </p:tgtEl>
                                      </p:cBhvr>
                                      <p:to x="100000" y="90000"/>
                                    </p:animScale>
                                    <p:animScale>
                                      <p:cBhvr>
                                        <p:cTn id="106" dur="166" decel="50000">
                                          <p:stCondLst>
                                            <p:cond delay="1668"/>
                                          </p:stCondLst>
                                        </p:cTn>
                                        <p:tgtEl>
                                          <p:spTgt spid="8"/>
                                        </p:tgtEl>
                                      </p:cBhvr>
                                      <p:to x="100000" y="100000"/>
                                    </p:animScale>
                                    <p:animScale>
                                      <p:cBhvr>
                                        <p:cTn id="107" dur="26">
                                          <p:stCondLst>
                                            <p:cond delay="1808"/>
                                          </p:stCondLst>
                                        </p:cTn>
                                        <p:tgtEl>
                                          <p:spTgt spid="8"/>
                                        </p:tgtEl>
                                      </p:cBhvr>
                                      <p:to x="100000" y="95000"/>
                                    </p:animScale>
                                    <p:animScale>
                                      <p:cBhvr>
                                        <p:cTn id="108" dur="166" decel="50000">
                                          <p:stCondLst>
                                            <p:cond delay="1834"/>
                                          </p:stCondLst>
                                        </p:cTn>
                                        <p:tgtEl>
                                          <p:spTgt spid="8"/>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wipe(down)">
                                      <p:cBhvr>
                                        <p:cTn id="111" dur="580">
                                          <p:stCondLst>
                                            <p:cond delay="0"/>
                                          </p:stCondLst>
                                        </p:cTn>
                                        <p:tgtEl>
                                          <p:spTgt spid="11"/>
                                        </p:tgtEl>
                                      </p:cBhvr>
                                    </p:animEffect>
                                    <p:anim calcmode="lin" valueType="num">
                                      <p:cBhvr>
                                        <p:cTn id="1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7" dur="26">
                                          <p:stCondLst>
                                            <p:cond delay="650"/>
                                          </p:stCondLst>
                                        </p:cTn>
                                        <p:tgtEl>
                                          <p:spTgt spid="11"/>
                                        </p:tgtEl>
                                      </p:cBhvr>
                                      <p:to x="100000" y="60000"/>
                                    </p:animScale>
                                    <p:animScale>
                                      <p:cBhvr>
                                        <p:cTn id="118" dur="166" decel="50000">
                                          <p:stCondLst>
                                            <p:cond delay="676"/>
                                          </p:stCondLst>
                                        </p:cTn>
                                        <p:tgtEl>
                                          <p:spTgt spid="11"/>
                                        </p:tgtEl>
                                      </p:cBhvr>
                                      <p:to x="100000" y="100000"/>
                                    </p:animScale>
                                    <p:animScale>
                                      <p:cBhvr>
                                        <p:cTn id="119" dur="26">
                                          <p:stCondLst>
                                            <p:cond delay="1312"/>
                                          </p:stCondLst>
                                        </p:cTn>
                                        <p:tgtEl>
                                          <p:spTgt spid="11"/>
                                        </p:tgtEl>
                                      </p:cBhvr>
                                      <p:to x="100000" y="80000"/>
                                    </p:animScale>
                                    <p:animScale>
                                      <p:cBhvr>
                                        <p:cTn id="120" dur="166" decel="50000">
                                          <p:stCondLst>
                                            <p:cond delay="1338"/>
                                          </p:stCondLst>
                                        </p:cTn>
                                        <p:tgtEl>
                                          <p:spTgt spid="11"/>
                                        </p:tgtEl>
                                      </p:cBhvr>
                                      <p:to x="100000" y="100000"/>
                                    </p:animScale>
                                    <p:animScale>
                                      <p:cBhvr>
                                        <p:cTn id="121" dur="26">
                                          <p:stCondLst>
                                            <p:cond delay="1642"/>
                                          </p:stCondLst>
                                        </p:cTn>
                                        <p:tgtEl>
                                          <p:spTgt spid="11"/>
                                        </p:tgtEl>
                                      </p:cBhvr>
                                      <p:to x="100000" y="90000"/>
                                    </p:animScale>
                                    <p:animScale>
                                      <p:cBhvr>
                                        <p:cTn id="122" dur="166" decel="50000">
                                          <p:stCondLst>
                                            <p:cond delay="1668"/>
                                          </p:stCondLst>
                                        </p:cTn>
                                        <p:tgtEl>
                                          <p:spTgt spid="11"/>
                                        </p:tgtEl>
                                      </p:cBhvr>
                                      <p:to x="100000" y="100000"/>
                                    </p:animScale>
                                    <p:animScale>
                                      <p:cBhvr>
                                        <p:cTn id="123" dur="26">
                                          <p:stCondLst>
                                            <p:cond delay="1808"/>
                                          </p:stCondLst>
                                        </p:cTn>
                                        <p:tgtEl>
                                          <p:spTgt spid="11"/>
                                        </p:tgtEl>
                                      </p:cBhvr>
                                      <p:to x="100000" y="95000"/>
                                    </p:animScale>
                                    <p:animScale>
                                      <p:cBhvr>
                                        <p:cTn id="124" dur="166" decel="50000">
                                          <p:stCondLst>
                                            <p:cond delay="1834"/>
                                          </p:stCondLst>
                                        </p:cTn>
                                        <p:tgtEl>
                                          <p:spTgt spid="11"/>
                                        </p:tgtEl>
                                      </p:cBhvr>
                                      <p:to x="100000" y="100000"/>
                                    </p:animScale>
                                  </p:childTnLst>
                                </p:cTn>
                              </p:par>
                              <p:par>
                                <p:cTn id="125" presetID="26" presetClass="entr" presetSubtype="0" fill="hold" grpId="0" nodeType="with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wipe(down)">
                                      <p:cBhvr>
                                        <p:cTn id="127" dur="580">
                                          <p:stCondLst>
                                            <p:cond delay="0"/>
                                          </p:stCondLst>
                                        </p:cTn>
                                        <p:tgtEl>
                                          <p:spTgt spid="9"/>
                                        </p:tgtEl>
                                      </p:cBhvr>
                                    </p:animEffect>
                                    <p:anim calcmode="lin" valueType="num">
                                      <p:cBhvr>
                                        <p:cTn id="12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3" dur="26">
                                          <p:stCondLst>
                                            <p:cond delay="650"/>
                                          </p:stCondLst>
                                        </p:cTn>
                                        <p:tgtEl>
                                          <p:spTgt spid="9"/>
                                        </p:tgtEl>
                                      </p:cBhvr>
                                      <p:to x="100000" y="60000"/>
                                    </p:animScale>
                                    <p:animScale>
                                      <p:cBhvr>
                                        <p:cTn id="134" dur="166" decel="50000">
                                          <p:stCondLst>
                                            <p:cond delay="676"/>
                                          </p:stCondLst>
                                        </p:cTn>
                                        <p:tgtEl>
                                          <p:spTgt spid="9"/>
                                        </p:tgtEl>
                                      </p:cBhvr>
                                      <p:to x="100000" y="100000"/>
                                    </p:animScale>
                                    <p:animScale>
                                      <p:cBhvr>
                                        <p:cTn id="135" dur="26">
                                          <p:stCondLst>
                                            <p:cond delay="1312"/>
                                          </p:stCondLst>
                                        </p:cTn>
                                        <p:tgtEl>
                                          <p:spTgt spid="9"/>
                                        </p:tgtEl>
                                      </p:cBhvr>
                                      <p:to x="100000" y="80000"/>
                                    </p:animScale>
                                    <p:animScale>
                                      <p:cBhvr>
                                        <p:cTn id="136" dur="166" decel="50000">
                                          <p:stCondLst>
                                            <p:cond delay="1338"/>
                                          </p:stCondLst>
                                        </p:cTn>
                                        <p:tgtEl>
                                          <p:spTgt spid="9"/>
                                        </p:tgtEl>
                                      </p:cBhvr>
                                      <p:to x="100000" y="100000"/>
                                    </p:animScale>
                                    <p:animScale>
                                      <p:cBhvr>
                                        <p:cTn id="137" dur="26">
                                          <p:stCondLst>
                                            <p:cond delay="1642"/>
                                          </p:stCondLst>
                                        </p:cTn>
                                        <p:tgtEl>
                                          <p:spTgt spid="9"/>
                                        </p:tgtEl>
                                      </p:cBhvr>
                                      <p:to x="100000" y="90000"/>
                                    </p:animScale>
                                    <p:animScale>
                                      <p:cBhvr>
                                        <p:cTn id="138" dur="166" decel="50000">
                                          <p:stCondLst>
                                            <p:cond delay="1668"/>
                                          </p:stCondLst>
                                        </p:cTn>
                                        <p:tgtEl>
                                          <p:spTgt spid="9"/>
                                        </p:tgtEl>
                                      </p:cBhvr>
                                      <p:to x="100000" y="100000"/>
                                    </p:animScale>
                                    <p:animScale>
                                      <p:cBhvr>
                                        <p:cTn id="139" dur="26">
                                          <p:stCondLst>
                                            <p:cond delay="1808"/>
                                          </p:stCondLst>
                                        </p:cTn>
                                        <p:tgtEl>
                                          <p:spTgt spid="9"/>
                                        </p:tgtEl>
                                      </p:cBhvr>
                                      <p:to x="100000" y="95000"/>
                                    </p:animScale>
                                    <p:animScale>
                                      <p:cBhvr>
                                        <p:cTn id="140" dur="166" decel="50000">
                                          <p:stCondLst>
                                            <p:cond delay="1834"/>
                                          </p:stCondLst>
                                        </p:cTn>
                                        <p:tgtEl>
                                          <p:spTgt spid="9"/>
                                        </p:tgtEl>
                                      </p:cBhvr>
                                      <p:to x="100000" y="100000"/>
                                    </p:animScale>
                                  </p:childTnLst>
                                </p:cTn>
                              </p:par>
                            </p:childTnLst>
                          </p:cTn>
                        </p:par>
                        <p:par>
                          <p:cTn id="141" fill="hold">
                            <p:stCondLst>
                              <p:cond delay="4000"/>
                            </p:stCondLst>
                            <p:childTnLst>
                              <p:par>
                                <p:cTn id="142" presetID="53" presetClass="entr" presetSubtype="16" fill="hold" nodeType="afterEffect">
                                  <p:stCondLst>
                                    <p:cond delay="0"/>
                                  </p:stCondLst>
                                  <p:childTnLst>
                                    <p:set>
                                      <p:cBhvr>
                                        <p:cTn id="143" dur="1" fill="hold">
                                          <p:stCondLst>
                                            <p:cond delay="0"/>
                                          </p:stCondLst>
                                        </p:cTn>
                                        <p:tgtEl>
                                          <p:spTgt spid="12"/>
                                        </p:tgtEl>
                                        <p:attrNameLst>
                                          <p:attrName>style.visibility</p:attrName>
                                        </p:attrNameLst>
                                      </p:cBhvr>
                                      <p:to>
                                        <p:strVal val="visible"/>
                                      </p:to>
                                    </p:set>
                                    <p:anim calcmode="lin" valueType="num">
                                      <p:cBhvr>
                                        <p:cTn id="144" dur="500" fill="hold"/>
                                        <p:tgtEl>
                                          <p:spTgt spid="12"/>
                                        </p:tgtEl>
                                        <p:attrNameLst>
                                          <p:attrName>ppt_w</p:attrName>
                                        </p:attrNameLst>
                                      </p:cBhvr>
                                      <p:tavLst>
                                        <p:tav tm="0">
                                          <p:val>
                                            <p:fltVal val="0"/>
                                          </p:val>
                                        </p:tav>
                                        <p:tav tm="100000">
                                          <p:val>
                                            <p:strVal val="#ppt_w"/>
                                          </p:val>
                                        </p:tav>
                                      </p:tavLst>
                                    </p:anim>
                                    <p:anim calcmode="lin" valueType="num">
                                      <p:cBhvr>
                                        <p:cTn id="145" dur="500" fill="hold"/>
                                        <p:tgtEl>
                                          <p:spTgt spid="12"/>
                                        </p:tgtEl>
                                        <p:attrNameLst>
                                          <p:attrName>ppt_h</p:attrName>
                                        </p:attrNameLst>
                                      </p:cBhvr>
                                      <p:tavLst>
                                        <p:tav tm="0">
                                          <p:val>
                                            <p:fltVal val="0"/>
                                          </p:val>
                                        </p:tav>
                                        <p:tav tm="100000">
                                          <p:val>
                                            <p:strVal val="#ppt_h"/>
                                          </p:val>
                                        </p:tav>
                                      </p:tavLst>
                                    </p:anim>
                                    <p:animEffect transition="in" filter="fade">
                                      <p:cBhvr>
                                        <p:cTn id="146" dur="500"/>
                                        <p:tgtEl>
                                          <p:spTgt spid="12"/>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p:cTn id="149" dur="500" fill="hold"/>
                                        <p:tgtEl>
                                          <p:spTgt spid="13"/>
                                        </p:tgtEl>
                                        <p:attrNameLst>
                                          <p:attrName>ppt_w</p:attrName>
                                        </p:attrNameLst>
                                      </p:cBhvr>
                                      <p:tavLst>
                                        <p:tav tm="0">
                                          <p:val>
                                            <p:fltVal val="0"/>
                                          </p:val>
                                        </p:tav>
                                        <p:tav tm="100000">
                                          <p:val>
                                            <p:strVal val="#ppt_w"/>
                                          </p:val>
                                        </p:tav>
                                      </p:tavLst>
                                    </p:anim>
                                    <p:anim calcmode="lin" valueType="num">
                                      <p:cBhvr>
                                        <p:cTn id="150" dur="500" fill="hold"/>
                                        <p:tgtEl>
                                          <p:spTgt spid="13"/>
                                        </p:tgtEl>
                                        <p:attrNameLst>
                                          <p:attrName>ppt_h</p:attrName>
                                        </p:attrNameLst>
                                      </p:cBhvr>
                                      <p:tavLst>
                                        <p:tav tm="0">
                                          <p:val>
                                            <p:fltVal val="0"/>
                                          </p:val>
                                        </p:tav>
                                        <p:tav tm="100000">
                                          <p:val>
                                            <p:strVal val="#ppt_h"/>
                                          </p:val>
                                        </p:tav>
                                      </p:tavLst>
                                    </p:anim>
                                    <p:animEffect transition="in" filter="fade">
                                      <p:cBhvr>
                                        <p:cTn id="151" dur="500"/>
                                        <p:tgtEl>
                                          <p:spTgt spid="1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
                                        </p:tgtEl>
                                        <p:attrNameLst>
                                          <p:attrName>style.visibility</p:attrName>
                                        </p:attrNameLst>
                                      </p:cBhvr>
                                      <p:to>
                                        <p:strVal val="visible"/>
                                      </p:to>
                                    </p:set>
                                    <p:animEffect transition="in" filter="fade">
                                      <p:cBhvr>
                                        <p:cTn id="1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P spid="4" grpId="0" animBg="1"/>
      <p:bldP spid="5" grpId="0" animBg="1"/>
      <p:bldP spid="6" grpId="0" animBg="1"/>
      <p:bldP spid="7" grpId="0" animBg="1"/>
      <p:bldP spid="8" grpId="0" animBg="1"/>
      <p:bldP spid="9" grpId="0" animBg="1"/>
      <p:bldP spid="11" grpId="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6255" y="350982"/>
            <a:ext cx="11351491" cy="840654"/>
          </a:xfrm>
        </p:spPr>
        <p:txBody>
          <a:bodyPr>
            <a:normAutofit/>
          </a:bodyPr>
          <a:lstStyle/>
          <a:p>
            <a:r>
              <a:rPr lang="en-US" sz="4800" dirty="0" smtClean="0"/>
              <a:t>How do I know which method to use?</a:t>
            </a:r>
            <a:endParaRPr lang="en-US" sz="4800" dirty="0"/>
          </a:p>
        </p:txBody>
      </p:sp>
      <p:sp>
        <p:nvSpPr>
          <p:cNvPr id="3" name="Rectangle 2"/>
          <p:cNvSpPr/>
          <p:nvPr/>
        </p:nvSpPr>
        <p:spPr>
          <a:xfrm>
            <a:off x="997085" y="1868580"/>
            <a:ext cx="6539345" cy="2923877"/>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367689"/>
                </a:solidFill>
              </a:rPr>
              <a:t>Talk to parents, doctor, counselor, or another trusted </a:t>
            </a:r>
            <a:r>
              <a:rPr lang="en-US" sz="3200" dirty="0" smtClean="0">
                <a:solidFill>
                  <a:srgbClr val="367689"/>
                </a:solidFill>
              </a:rPr>
              <a:t>adult</a:t>
            </a:r>
          </a:p>
          <a:p>
            <a:pPr marL="457200" indent="-457200">
              <a:buFont typeface="Arial" panose="020B0604020202020204" pitchFamily="34" charset="0"/>
              <a:buChar char="•"/>
            </a:pPr>
            <a:r>
              <a:rPr lang="en-US" sz="3200" dirty="0" smtClean="0">
                <a:solidFill>
                  <a:srgbClr val="367689"/>
                </a:solidFill>
              </a:rPr>
              <a:t>Ask questions</a:t>
            </a:r>
          </a:p>
          <a:p>
            <a:pPr marL="457200" indent="-457200">
              <a:buFont typeface="Arial" panose="020B0604020202020204" pitchFamily="34" charset="0"/>
              <a:buChar char="•"/>
            </a:pPr>
            <a:r>
              <a:rPr lang="en-US" sz="3200" dirty="0" smtClean="0">
                <a:solidFill>
                  <a:srgbClr val="367689"/>
                </a:solidFill>
              </a:rPr>
              <a:t>Think </a:t>
            </a:r>
            <a:r>
              <a:rPr lang="en-US" sz="3200" dirty="0">
                <a:solidFill>
                  <a:srgbClr val="367689"/>
                </a:solidFill>
              </a:rPr>
              <a:t>about it</a:t>
            </a:r>
          </a:p>
          <a:p>
            <a:pPr lvl="1"/>
            <a:r>
              <a:rPr lang="en-US" sz="2800" dirty="0" smtClean="0">
                <a:solidFill>
                  <a:srgbClr val="367689"/>
                </a:solidFill>
              </a:rPr>
              <a:t>- Am </a:t>
            </a:r>
            <a:r>
              <a:rPr lang="en-US" sz="2800" dirty="0">
                <a:solidFill>
                  <a:srgbClr val="367689"/>
                </a:solidFill>
              </a:rPr>
              <a:t>I ready?</a:t>
            </a:r>
          </a:p>
          <a:p>
            <a:pPr lvl="1"/>
            <a:r>
              <a:rPr lang="en-US" sz="2800" dirty="0" smtClean="0">
                <a:solidFill>
                  <a:srgbClr val="367689"/>
                </a:solidFill>
                <a:cs typeface="Times New Roman" panose="02020603050405020304" pitchFamily="18" charset="0"/>
              </a:rPr>
              <a:t>- Do </a:t>
            </a:r>
            <a:r>
              <a:rPr lang="en-US" sz="2800" dirty="0">
                <a:solidFill>
                  <a:srgbClr val="367689"/>
                </a:solidFill>
                <a:cs typeface="Times New Roman" panose="02020603050405020304" pitchFamily="18" charset="0"/>
              </a:rPr>
              <a:t>have all the information I need?</a:t>
            </a:r>
            <a:endParaRPr lang="en-US" sz="2000" dirty="0">
              <a:solidFill>
                <a:srgbClr val="367689"/>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1998" y="2930174"/>
            <a:ext cx="3880001" cy="3880001"/>
          </a:xfrm>
          <a:prstGeom prst="rect">
            <a:avLst/>
          </a:prstGeom>
        </p:spPr>
      </p:pic>
    </p:spTree>
    <p:extLst>
      <p:ext uri="{BB962C8B-B14F-4D97-AF65-F5344CB8AC3E}">
        <p14:creationId xmlns:p14="http://schemas.microsoft.com/office/powerpoint/2010/main" val="2689903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18654" y="831273"/>
            <a:ext cx="11351491" cy="840654"/>
          </a:xfrm>
        </p:spPr>
        <p:txBody>
          <a:bodyPr>
            <a:noAutofit/>
          </a:bodyPr>
          <a:lstStyle/>
          <a:p>
            <a:pPr algn="l"/>
            <a:r>
              <a:rPr lang="en-US" sz="4800" dirty="0" smtClean="0"/>
              <a:t>How can both partners be involved in using contraceptives?</a:t>
            </a:r>
            <a:endParaRPr lang="en-US" sz="4800" dirty="0"/>
          </a:p>
        </p:txBody>
      </p:sp>
      <p:grpSp>
        <p:nvGrpSpPr>
          <p:cNvPr id="11" name="Group 10"/>
          <p:cNvGrpSpPr/>
          <p:nvPr/>
        </p:nvGrpSpPr>
        <p:grpSpPr>
          <a:xfrm>
            <a:off x="7696272" y="2075194"/>
            <a:ext cx="3583709" cy="4245843"/>
            <a:chOff x="7241310" y="1923514"/>
            <a:chExt cx="3583709" cy="4423642"/>
          </a:xfrm>
        </p:grpSpPr>
        <p:sp>
          <p:nvSpPr>
            <p:cNvPr id="8" name="Rounded Rectangle 7"/>
            <p:cNvSpPr/>
            <p:nvPr/>
          </p:nvSpPr>
          <p:spPr>
            <a:xfrm>
              <a:off x="7241310" y="1923514"/>
              <a:ext cx="3583709" cy="4423642"/>
            </a:xfrm>
            <a:prstGeom prst="round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323787" y="2057843"/>
              <a:ext cx="3501232" cy="3944180"/>
            </a:xfrm>
            <a:prstGeom prst="rect">
              <a:avLst/>
            </a:prstGeom>
            <a:noFill/>
          </p:spPr>
          <p:txBody>
            <a:bodyPr wrap="square" rtlCol="0">
              <a:spAutoFit/>
            </a:bodyPr>
            <a:lstStyle/>
            <a:p>
              <a:pPr algn="ctr"/>
              <a:r>
                <a:rPr lang="en-US" sz="2400" dirty="0" smtClean="0">
                  <a:solidFill>
                    <a:schemeClr val="bg1"/>
                  </a:solidFill>
                </a:rPr>
                <a:t>Help </a:t>
              </a:r>
              <a:r>
                <a:rPr lang="en-US" sz="2400" dirty="0">
                  <a:solidFill>
                    <a:schemeClr val="bg1"/>
                  </a:solidFill>
                </a:rPr>
                <a:t>remind partner to take </a:t>
              </a:r>
              <a:r>
                <a:rPr lang="en-US" sz="2400" dirty="0" smtClean="0">
                  <a:solidFill>
                    <a:schemeClr val="bg1"/>
                  </a:solidFill>
                </a:rPr>
                <a:t>pill or make appointment</a:t>
              </a:r>
            </a:p>
            <a:p>
              <a:pPr algn="ctr"/>
              <a:endParaRPr lang="en-US" sz="2400" dirty="0">
                <a:solidFill>
                  <a:schemeClr val="bg1"/>
                </a:solidFill>
              </a:endParaRPr>
            </a:p>
            <a:p>
              <a:pPr algn="ctr"/>
              <a:r>
                <a:rPr lang="en-US" sz="2400" dirty="0">
                  <a:solidFill>
                    <a:schemeClr val="bg1"/>
                  </a:solidFill>
                </a:rPr>
                <a:t>Help decide which method to </a:t>
              </a:r>
              <a:r>
                <a:rPr lang="en-US" sz="2400" dirty="0" smtClean="0">
                  <a:solidFill>
                    <a:schemeClr val="bg1"/>
                  </a:solidFill>
                </a:rPr>
                <a:t>use</a:t>
              </a:r>
            </a:p>
            <a:p>
              <a:pPr algn="ctr"/>
              <a:endParaRPr lang="en-US" sz="2400" dirty="0" smtClean="0">
                <a:solidFill>
                  <a:schemeClr val="bg1"/>
                </a:solidFill>
              </a:endParaRPr>
            </a:p>
            <a:p>
              <a:pPr algn="ctr"/>
              <a:r>
                <a:rPr lang="en-US" sz="2400" dirty="0" smtClean="0">
                  <a:solidFill>
                    <a:schemeClr val="bg1"/>
                  </a:solidFill>
                </a:rPr>
                <a:t>Ask questions</a:t>
              </a:r>
            </a:p>
            <a:p>
              <a:pPr algn="ctr"/>
              <a:endParaRPr lang="en-US" sz="2400" dirty="0">
                <a:solidFill>
                  <a:schemeClr val="bg1"/>
                </a:solidFill>
              </a:endParaRPr>
            </a:p>
            <a:p>
              <a:pPr algn="ctr"/>
              <a:r>
                <a:rPr lang="en-US" sz="2400" dirty="0">
                  <a:solidFill>
                    <a:schemeClr val="bg1"/>
                  </a:solidFill>
                </a:rPr>
                <a:t>Be supportive</a:t>
              </a: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4475" y="2326597"/>
            <a:ext cx="3743036" cy="3743036"/>
          </a:xfrm>
          <a:prstGeom prst="rect">
            <a:avLst/>
          </a:prstGeom>
        </p:spPr>
      </p:pic>
      <p:grpSp>
        <p:nvGrpSpPr>
          <p:cNvPr id="10" name="Group 9"/>
          <p:cNvGrpSpPr/>
          <p:nvPr/>
        </p:nvGrpSpPr>
        <p:grpSpPr>
          <a:xfrm>
            <a:off x="598805" y="2075194"/>
            <a:ext cx="3583709" cy="4245843"/>
            <a:chOff x="902890" y="1849726"/>
            <a:chExt cx="3583709" cy="4423642"/>
          </a:xfrm>
        </p:grpSpPr>
        <p:sp>
          <p:nvSpPr>
            <p:cNvPr id="9" name="Rounded Rectangle 8"/>
            <p:cNvSpPr/>
            <p:nvPr/>
          </p:nvSpPr>
          <p:spPr>
            <a:xfrm>
              <a:off x="902890" y="1849726"/>
              <a:ext cx="3583709" cy="4423642"/>
            </a:xfrm>
            <a:prstGeom prst="round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023685" y="2033981"/>
              <a:ext cx="3342118" cy="28257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smtClean="0">
                  <a:solidFill>
                    <a:schemeClr val="bg1"/>
                  </a:solidFill>
                </a:rPr>
                <a:t>Help pay for it</a:t>
              </a:r>
            </a:p>
            <a:p>
              <a:pPr marL="0" indent="0" algn="ctr">
                <a:lnSpc>
                  <a:spcPct val="100000"/>
                </a:lnSpc>
                <a:spcBef>
                  <a:spcPts val="0"/>
                </a:spcBef>
                <a:buFont typeface="Arial" panose="020B0604020202020204" pitchFamily="34" charset="0"/>
                <a:buNone/>
              </a:pPr>
              <a:endParaRPr lang="en-US" sz="2400" dirty="0" smtClean="0">
                <a:solidFill>
                  <a:schemeClr val="bg1"/>
                </a:solidFill>
              </a:endParaRPr>
            </a:p>
            <a:p>
              <a:pPr marL="0" indent="0" algn="ctr">
                <a:lnSpc>
                  <a:spcPct val="100000"/>
                </a:lnSpc>
                <a:spcBef>
                  <a:spcPts val="0"/>
                </a:spcBef>
                <a:buFont typeface="Arial" panose="020B0604020202020204" pitchFamily="34" charset="0"/>
                <a:buNone/>
              </a:pPr>
              <a:endParaRPr lang="en-US" sz="2400" dirty="0" smtClean="0">
                <a:solidFill>
                  <a:schemeClr val="bg1"/>
                </a:solidFill>
              </a:endParaRPr>
            </a:p>
            <a:p>
              <a:pPr marL="0" indent="0" algn="ctr">
                <a:lnSpc>
                  <a:spcPct val="100000"/>
                </a:lnSpc>
                <a:spcBef>
                  <a:spcPts val="0"/>
                </a:spcBef>
                <a:buFont typeface="Arial" panose="020B0604020202020204" pitchFamily="34" charset="0"/>
                <a:buNone/>
              </a:pPr>
              <a:r>
                <a:rPr lang="en-US" sz="2400" dirty="0" smtClean="0">
                  <a:solidFill>
                    <a:schemeClr val="bg1"/>
                  </a:solidFill>
                </a:rPr>
                <a:t>Go to doctor/clinic with </a:t>
              </a:r>
              <a:r>
                <a:rPr lang="en-US" sz="2400" dirty="0" smtClean="0">
                  <a:solidFill>
                    <a:schemeClr val="bg1"/>
                  </a:solidFill>
                </a:rPr>
                <a:t>partner</a:t>
              </a:r>
            </a:p>
            <a:p>
              <a:pPr marL="0" indent="0" algn="ctr">
                <a:lnSpc>
                  <a:spcPct val="100000"/>
                </a:lnSpc>
                <a:spcBef>
                  <a:spcPts val="0"/>
                </a:spcBef>
                <a:buFont typeface="Arial" panose="020B0604020202020204" pitchFamily="34" charset="0"/>
                <a:buNone/>
              </a:pPr>
              <a:endParaRPr lang="en-US" sz="2400" dirty="0" smtClean="0">
                <a:solidFill>
                  <a:schemeClr val="bg1"/>
                </a:solidFill>
              </a:endParaRPr>
            </a:p>
            <a:p>
              <a:pPr marL="0" indent="0" algn="ctr">
                <a:lnSpc>
                  <a:spcPct val="100000"/>
                </a:lnSpc>
                <a:spcBef>
                  <a:spcPts val="0"/>
                </a:spcBef>
                <a:buFont typeface="Arial" panose="020B0604020202020204" pitchFamily="34" charset="0"/>
                <a:buNone/>
              </a:pPr>
              <a:endParaRPr lang="en-US" sz="2400" dirty="0" smtClean="0">
                <a:solidFill>
                  <a:schemeClr val="bg1"/>
                </a:solidFill>
              </a:endParaRPr>
            </a:p>
            <a:p>
              <a:pPr marL="0" indent="0" algn="ctr">
                <a:lnSpc>
                  <a:spcPct val="100000"/>
                </a:lnSpc>
                <a:spcBef>
                  <a:spcPts val="0"/>
                </a:spcBef>
                <a:buFont typeface="Arial" panose="020B0604020202020204" pitchFamily="34" charset="0"/>
                <a:buNone/>
              </a:pPr>
              <a:r>
                <a:rPr lang="en-US" sz="2400" dirty="0" smtClean="0">
                  <a:solidFill>
                    <a:schemeClr val="bg1"/>
                  </a:solidFill>
                </a:rPr>
                <a:t>Wear a latex/polyurethane condom</a:t>
              </a:r>
            </a:p>
            <a:p>
              <a:pPr marL="0" indent="0" algn="ctr">
                <a:lnSpc>
                  <a:spcPct val="100000"/>
                </a:lnSpc>
                <a:spcBef>
                  <a:spcPts val="0"/>
                </a:spcBef>
                <a:buFont typeface="Arial" panose="020B0604020202020204" pitchFamily="34" charset="0"/>
                <a:buNone/>
              </a:pPr>
              <a:endParaRPr lang="en-US" sz="2400" dirty="0" smtClean="0">
                <a:solidFill>
                  <a:schemeClr val="bg1"/>
                </a:solidFill>
              </a:endParaRPr>
            </a:p>
            <a:p>
              <a:pPr marL="0" indent="0" algn="ctr">
                <a:lnSpc>
                  <a:spcPct val="100000"/>
                </a:lnSpc>
                <a:spcBef>
                  <a:spcPts val="0"/>
                </a:spcBef>
                <a:buFont typeface="Arial" panose="020B0604020202020204" pitchFamily="34" charset="0"/>
                <a:buNone/>
              </a:pPr>
              <a:endParaRPr lang="en-US" sz="2400" dirty="0" smtClean="0"/>
            </a:p>
            <a:p>
              <a:pPr marL="0" indent="0" algn="ctr">
                <a:lnSpc>
                  <a:spcPct val="100000"/>
                </a:lnSpc>
                <a:spcBef>
                  <a:spcPts val="0"/>
                </a:spcBef>
                <a:buFont typeface="Arial" panose="020B0604020202020204" pitchFamily="34" charset="0"/>
                <a:buNone/>
              </a:pPr>
              <a:endParaRPr lang="en-US" sz="2400" dirty="0" smtClean="0"/>
            </a:p>
          </p:txBody>
        </p:sp>
      </p:grpSp>
    </p:spTree>
    <p:extLst>
      <p:ext uri="{BB962C8B-B14F-4D97-AF65-F5344CB8AC3E}">
        <p14:creationId xmlns:p14="http://schemas.microsoft.com/office/powerpoint/2010/main" val="3383696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2545" y="350982"/>
            <a:ext cx="11351491" cy="8406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900" dirty="0" smtClean="0">
                <a:solidFill>
                  <a:schemeClr val="bg1"/>
                </a:solidFill>
                <a:latin typeface="+mn-lt"/>
              </a:rPr>
              <a:t>Remember…</a:t>
            </a:r>
            <a:endParaRPr lang="en-US" sz="4900" dirty="0">
              <a:solidFill>
                <a:schemeClr val="bg1"/>
              </a:solidFill>
              <a:latin typeface="+mn-lt"/>
            </a:endParaRPr>
          </a:p>
        </p:txBody>
      </p:sp>
      <p:sp>
        <p:nvSpPr>
          <p:cNvPr id="5" name="Rectangle 4"/>
          <p:cNvSpPr/>
          <p:nvPr/>
        </p:nvSpPr>
        <p:spPr>
          <a:xfrm>
            <a:off x="563418" y="1572921"/>
            <a:ext cx="10843489" cy="4524315"/>
          </a:xfrm>
          <a:prstGeom prst="rect">
            <a:avLst/>
          </a:prstGeom>
        </p:spPr>
        <p:txBody>
          <a:bodyPr wrap="square">
            <a:spAutoFit/>
          </a:bodyPr>
          <a:lstStyle/>
          <a:p>
            <a:pPr marL="457200" indent="-457200">
              <a:buFont typeface="Arial" panose="020B0604020202020204" pitchFamily="34" charset="0"/>
              <a:buChar char="•"/>
            </a:pPr>
            <a:r>
              <a:rPr lang="en-US" sz="3200" dirty="0">
                <a:solidFill>
                  <a:schemeClr val="bg1"/>
                </a:solidFill>
              </a:rPr>
              <a:t>To reduce the chance of an unplanned pregnancy and sexually transmitted infections, you have to use effective methods to lower your </a:t>
            </a:r>
            <a:r>
              <a:rPr lang="en-US" sz="3200" dirty="0" smtClean="0">
                <a:solidFill>
                  <a:schemeClr val="bg1"/>
                </a:solidFill>
              </a:rPr>
              <a:t>risk.</a:t>
            </a:r>
          </a:p>
          <a:p>
            <a:pPr marL="457200" indent="-457200">
              <a:buFont typeface="Arial" panose="020B0604020202020204" pitchFamily="34" charset="0"/>
              <a:buChar char="•"/>
            </a:pPr>
            <a:r>
              <a:rPr lang="en-US" sz="3200" dirty="0" smtClean="0">
                <a:solidFill>
                  <a:schemeClr val="bg1"/>
                </a:solidFill>
              </a:rPr>
              <a:t>Condoms </a:t>
            </a:r>
            <a:r>
              <a:rPr lang="en-US" sz="3200" dirty="0">
                <a:solidFill>
                  <a:schemeClr val="bg1"/>
                </a:solidFill>
              </a:rPr>
              <a:t>are the only birth control method that also reduce the risk of spreading/contracting sexually transmitted infections including </a:t>
            </a:r>
            <a:r>
              <a:rPr lang="en-US" sz="3200" dirty="0" smtClean="0">
                <a:solidFill>
                  <a:schemeClr val="bg1"/>
                </a:solidFill>
              </a:rPr>
              <a:t>HIV.</a:t>
            </a:r>
          </a:p>
          <a:p>
            <a:pPr marL="457200" indent="-457200">
              <a:buFont typeface="Arial" panose="020B0604020202020204" pitchFamily="34" charset="0"/>
              <a:buChar char="•"/>
            </a:pPr>
            <a:r>
              <a:rPr lang="en-US" sz="3200" dirty="0" smtClean="0">
                <a:solidFill>
                  <a:schemeClr val="bg1"/>
                </a:solidFill>
              </a:rPr>
              <a:t>Abstinence </a:t>
            </a:r>
            <a:r>
              <a:rPr lang="en-US" sz="3200" dirty="0">
                <a:solidFill>
                  <a:schemeClr val="bg1"/>
                </a:solidFill>
              </a:rPr>
              <a:t>or “not having sex” will offer 100% protection against the spread of sexually transmitted infections and </a:t>
            </a:r>
            <a:r>
              <a:rPr lang="en-US" sz="3200" dirty="0" smtClean="0">
                <a:solidFill>
                  <a:schemeClr val="bg1"/>
                </a:solidFill>
              </a:rPr>
              <a:t>pregnancy.</a:t>
            </a:r>
            <a:endParaRPr lang="en-US" sz="3200" dirty="0">
              <a:solidFill>
                <a:schemeClr val="bg1"/>
              </a:solidFill>
            </a:endParaRPr>
          </a:p>
        </p:txBody>
      </p:sp>
    </p:spTree>
    <p:extLst>
      <p:ext uri="{BB962C8B-B14F-4D97-AF65-F5344CB8AC3E}">
        <p14:creationId xmlns:p14="http://schemas.microsoft.com/office/powerpoint/2010/main" val="3560166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190416" y="2188346"/>
            <a:ext cx="9144000" cy="840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Cambria" panose="02040503050406030204" pitchFamily="18" charset="0"/>
                <a:ea typeface="Cambria" panose="02040503050406030204" pitchFamily="18" charset="0"/>
                <a:cs typeface="+mj-cs"/>
              </a:defRPr>
            </a:lvl1pPr>
          </a:lstStyle>
          <a:p>
            <a:pPr algn="ctr"/>
            <a:r>
              <a:rPr lang="en-US" sz="5400" dirty="0" smtClean="0"/>
              <a:t>For more information visit:</a:t>
            </a:r>
            <a:endParaRPr lang="en-US" sz="5400" dirty="0"/>
          </a:p>
        </p:txBody>
      </p:sp>
      <p:sp>
        <p:nvSpPr>
          <p:cNvPr id="8" name="Title 1"/>
          <p:cNvSpPr txBox="1">
            <a:spLocks/>
          </p:cNvSpPr>
          <p:nvPr/>
        </p:nvSpPr>
        <p:spPr>
          <a:xfrm>
            <a:off x="1190416" y="3685752"/>
            <a:ext cx="9144000" cy="840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bg1"/>
                </a:solidFill>
                <a:latin typeface="Cambria" panose="02040503050406030204" pitchFamily="18" charset="0"/>
                <a:ea typeface="Cambria" panose="02040503050406030204" pitchFamily="18" charset="0"/>
                <a:cs typeface="+mj-cs"/>
              </a:defRPr>
            </a:lvl1pPr>
          </a:lstStyle>
          <a:p>
            <a:pPr algn="ctr"/>
            <a:r>
              <a:rPr lang="en-US" sz="5400" dirty="0" smtClean="0"/>
              <a:t>www.Centerstone.org/teen</a:t>
            </a:r>
            <a:endParaRPr lang="en-US" sz="5400" dirty="0"/>
          </a:p>
        </p:txBody>
      </p:sp>
    </p:spTree>
    <p:extLst>
      <p:ext uri="{BB962C8B-B14F-4D97-AF65-F5344CB8AC3E}">
        <p14:creationId xmlns:p14="http://schemas.microsoft.com/office/powerpoint/2010/main" val="30306472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446" b="30723"/>
          <a:stretch/>
        </p:blipFill>
        <p:spPr>
          <a:xfrm>
            <a:off x="3412834" y="4197927"/>
            <a:ext cx="5381625" cy="125397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951" y="1301081"/>
            <a:ext cx="6073395" cy="8143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140" y="2443018"/>
            <a:ext cx="5621015" cy="1427359"/>
          </a:xfrm>
          <a:prstGeom prst="rect">
            <a:avLst/>
          </a:prstGeom>
        </p:spPr>
      </p:pic>
    </p:spTree>
    <p:extLst>
      <p:ext uri="{BB962C8B-B14F-4D97-AF65-F5344CB8AC3E}">
        <p14:creationId xmlns:p14="http://schemas.microsoft.com/office/powerpoint/2010/main" val="2303531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How does pregnancy occur?</a:t>
            </a:r>
            <a:endParaRPr lang="en-US" dirty="0"/>
          </a:p>
        </p:txBody>
      </p:sp>
      <p:sp>
        <p:nvSpPr>
          <p:cNvPr id="5" name="Content Placeholder 4"/>
          <p:cNvSpPr>
            <a:spLocks noGrp="1"/>
          </p:cNvSpPr>
          <p:nvPr>
            <p:ph idx="1"/>
          </p:nvPr>
        </p:nvSpPr>
        <p:spPr>
          <a:xfrm>
            <a:off x="838200" y="1893002"/>
            <a:ext cx="10515600" cy="4351338"/>
          </a:xfrm>
          <a:prstGeom prst="rect">
            <a:avLst/>
          </a:prstGeom>
        </p:spPr>
        <p:txBody>
          <a:bodyPr wrap="square">
            <a:spAutoFit/>
          </a:bodyPr>
          <a:lstStyle/>
          <a:p>
            <a:pPr marL="285750" indent="-285750">
              <a:buFont typeface="Wingdings" panose="05000000000000000000" pitchFamily="2" charset="2"/>
              <a:buChar char="§"/>
            </a:pPr>
            <a:r>
              <a:rPr lang="en-US" sz="2800" dirty="0"/>
              <a:t>In order for a pregnancy to happen, a sperm cell must fertilize an </a:t>
            </a:r>
            <a:r>
              <a:rPr lang="en-US" sz="2800" dirty="0" smtClean="0"/>
              <a:t>egg, commonly through sexual intercourse.</a:t>
            </a:r>
          </a:p>
          <a:p>
            <a:pPr marL="285750" indent="-285750">
              <a:buFont typeface="Wingdings" panose="05000000000000000000" pitchFamily="2" charset="2"/>
              <a:buChar char="§"/>
            </a:pPr>
            <a:r>
              <a:rPr lang="en-US" sz="2800" dirty="0" smtClean="0"/>
              <a:t>Once </a:t>
            </a:r>
            <a:r>
              <a:rPr lang="en-US" sz="2800" dirty="0"/>
              <a:t>sperm have been released in the vagina, they will travel through the cervix into the uterus and eventually to the fallopian tube where an individual sperm can fertilize an egg. </a:t>
            </a:r>
            <a:endParaRPr lang="en-US" sz="2800" dirty="0" smtClean="0"/>
          </a:p>
          <a:p>
            <a:pPr marL="285750" indent="-285750">
              <a:buFont typeface="Wingdings" panose="05000000000000000000" pitchFamily="2" charset="2"/>
              <a:buChar char="§"/>
            </a:pPr>
            <a:r>
              <a:rPr lang="en-US" sz="2800" dirty="0" smtClean="0"/>
              <a:t>Once </a:t>
            </a:r>
            <a:r>
              <a:rPr lang="en-US" sz="2800" dirty="0"/>
              <a:t>the egg is fertilized, the egg will travel into the uterus and embed itself into the uterine lining. </a:t>
            </a:r>
          </a:p>
        </p:txBody>
      </p:sp>
    </p:spTree>
    <p:extLst>
      <p:ext uri="{BB962C8B-B14F-4D97-AF65-F5344CB8AC3E}">
        <p14:creationId xmlns:p14="http://schemas.microsoft.com/office/powerpoint/2010/main" val="4278287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48" y="169491"/>
            <a:ext cx="6096000" cy="5042920"/>
          </a:xfrm>
          <a:prstGeom prst="rect">
            <a:avLst/>
          </a:prstGeom>
        </p:spPr>
      </p:pic>
      <p:pic>
        <p:nvPicPr>
          <p:cNvPr id="6" name="Picture 5"/>
          <p:cNvPicPr>
            <a:picLocks noChangeAspect="1"/>
          </p:cNvPicPr>
          <p:nvPr/>
        </p:nvPicPr>
        <p:blipFill>
          <a:blip r:embed="rId3" cstate="print"/>
          <a:srcRect/>
          <a:stretch>
            <a:fillRect/>
          </a:stretch>
        </p:blipFill>
        <p:spPr bwMode="auto">
          <a:xfrm>
            <a:off x="6720176" y="2994891"/>
            <a:ext cx="3552575" cy="2665412"/>
          </a:xfrm>
          <a:prstGeom prst="rect">
            <a:avLst/>
          </a:prstGeom>
          <a:noFill/>
          <a:ln w="9525">
            <a:noFill/>
            <a:miter lim="800000"/>
            <a:headEnd/>
            <a:tailEnd/>
          </a:ln>
        </p:spPr>
      </p:pic>
    </p:spTree>
    <p:extLst>
      <p:ext uri="{BB962C8B-B14F-4D97-AF65-F5344CB8AC3E}">
        <p14:creationId xmlns:p14="http://schemas.microsoft.com/office/powerpoint/2010/main" val="104122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9391" y="1502353"/>
            <a:ext cx="10393218" cy="4351338"/>
          </a:xfrm>
        </p:spPr>
        <p:txBody>
          <a:bodyPr>
            <a:normAutofit fontScale="85000" lnSpcReduction="20000"/>
          </a:bodyPr>
          <a:lstStyle/>
          <a:p>
            <a:r>
              <a:rPr lang="en-US" dirty="0"/>
              <a:t>Not assuming anyone is sexually active, but most will become sexually active at some point in their lives</a:t>
            </a:r>
          </a:p>
          <a:p>
            <a:pPr marL="0" indent="0">
              <a:buNone/>
            </a:pPr>
            <a:endParaRPr lang="en-US" dirty="0"/>
          </a:p>
          <a:p>
            <a:r>
              <a:rPr lang="en-US" dirty="0"/>
              <a:t>Important to know how to protect yourselves in the event you become sexually active</a:t>
            </a:r>
          </a:p>
          <a:p>
            <a:endParaRPr lang="en-US" dirty="0"/>
          </a:p>
          <a:p>
            <a:r>
              <a:rPr lang="en-US" dirty="0"/>
              <a:t>Having the knowledge prepares you to make healthy decisions in the future</a:t>
            </a:r>
          </a:p>
          <a:p>
            <a:endParaRPr lang="en-US" dirty="0"/>
          </a:p>
          <a:p>
            <a:r>
              <a:rPr lang="en-US" dirty="0"/>
              <a:t>Recognize that everyone has different values</a:t>
            </a:r>
          </a:p>
          <a:p>
            <a:endParaRPr lang="en-US" dirty="0"/>
          </a:p>
          <a:p>
            <a:r>
              <a:rPr lang="en-US" dirty="0"/>
              <a:t>When sexually active, you may need to make informed decisions on how to reduce risk of unplanned pregnancy and/or STIs, including HIV</a:t>
            </a:r>
          </a:p>
        </p:txBody>
      </p:sp>
      <p:sp>
        <p:nvSpPr>
          <p:cNvPr id="5" name="Title 12"/>
          <p:cNvSpPr>
            <a:spLocks noGrp="1"/>
          </p:cNvSpPr>
          <p:nvPr>
            <p:ph type="title"/>
          </p:nvPr>
        </p:nvSpPr>
        <p:spPr/>
        <p:txBody>
          <a:bodyPr/>
          <a:lstStyle/>
          <a:p>
            <a:r>
              <a:rPr lang="en-US" dirty="0" smtClean="0"/>
              <a:t>Our Position on Birth Control</a:t>
            </a:r>
            <a:endParaRPr lang="en-US" dirty="0"/>
          </a:p>
        </p:txBody>
      </p:sp>
    </p:spTree>
    <p:extLst>
      <p:ext uri="{BB962C8B-B14F-4D97-AF65-F5344CB8AC3E}">
        <p14:creationId xmlns:p14="http://schemas.microsoft.com/office/powerpoint/2010/main" val="1213073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98" y="374750"/>
            <a:ext cx="10515600" cy="1325563"/>
          </a:xfrm>
        </p:spPr>
        <p:txBody>
          <a:bodyPr/>
          <a:lstStyle/>
          <a:p>
            <a:r>
              <a:rPr lang="en-US" dirty="0" smtClean="0"/>
              <a:t>Contraception</a:t>
            </a:r>
            <a:endParaRPr lang="en-US" dirty="0"/>
          </a:p>
        </p:txBody>
      </p:sp>
      <p:sp>
        <p:nvSpPr>
          <p:cNvPr id="4" name="Content Placeholder 3"/>
          <p:cNvSpPr>
            <a:spLocks noGrp="1"/>
          </p:cNvSpPr>
          <p:nvPr>
            <p:ph sz="half" idx="2"/>
          </p:nvPr>
        </p:nvSpPr>
        <p:spPr>
          <a:xfrm>
            <a:off x="241418" y="2199400"/>
            <a:ext cx="5877381" cy="3684588"/>
          </a:xfrm>
        </p:spPr>
        <p:txBody>
          <a:bodyPr>
            <a:normAutofit/>
          </a:bodyPr>
          <a:lstStyle/>
          <a:p>
            <a:pPr marL="0" indent="0">
              <a:buNone/>
            </a:pPr>
            <a:r>
              <a:rPr lang="en-US" sz="3200" dirty="0"/>
              <a:t>Any method to reduce the chance of unintended pregnancy.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210" y="1037531"/>
            <a:ext cx="5139896" cy="4308764"/>
          </a:xfrm>
          <a:prstGeom prst="rect">
            <a:avLst/>
          </a:prstGeom>
        </p:spPr>
      </p:pic>
      <p:sp>
        <p:nvSpPr>
          <p:cNvPr id="5" name="Rectangle 4"/>
          <p:cNvSpPr/>
          <p:nvPr/>
        </p:nvSpPr>
        <p:spPr>
          <a:xfrm>
            <a:off x="8219975" y="2040556"/>
            <a:ext cx="1973179" cy="3378467"/>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1592" y="3474720"/>
            <a:ext cx="2483317" cy="2204185"/>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415858" y="5611528"/>
            <a:ext cx="2586845" cy="1049154"/>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367" y="2199400"/>
            <a:ext cx="4336983" cy="4336983"/>
          </a:xfrm>
          <a:prstGeom prst="rect">
            <a:avLst/>
          </a:prstGeom>
        </p:spPr>
      </p:pic>
    </p:spTree>
    <p:extLst>
      <p:ext uri="{BB962C8B-B14F-4D97-AF65-F5344CB8AC3E}">
        <p14:creationId xmlns:p14="http://schemas.microsoft.com/office/powerpoint/2010/main" val="1005028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Types of Contraception</a:t>
            </a:r>
            <a:endParaRPr lang="en-US" dirty="0"/>
          </a:p>
        </p:txBody>
      </p:sp>
      <p:sp>
        <p:nvSpPr>
          <p:cNvPr id="7" name="Content Placeholder 4"/>
          <p:cNvSpPr>
            <a:spLocks noGrp="1"/>
          </p:cNvSpPr>
          <p:nvPr>
            <p:ph idx="1"/>
          </p:nvPr>
        </p:nvSpPr>
        <p:spPr>
          <a:xfrm>
            <a:off x="1811308" y="1985301"/>
            <a:ext cx="9340273" cy="4205720"/>
          </a:xfrm>
        </p:spPr>
        <p:txBody>
          <a:bodyPr numCol="2">
            <a:normAutofit/>
          </a:bodyPr>
          <a:lstStyle/>
          <a:p>
            <a:r>
              <a:rPr lang="en-US" dirty="0" smtClean="0"/>
              <a:t>External Condoms</a:t>
            </a:r>
          </a:p>
          <a:p>
            <a:r>
              <a:rPr lang="en-US" dirty="0" smtClean="0"/>
              <a:t>Internal Condoms </a:t>
            </a:r>
            <a:endParaRPr lang="en-US" dirty="0"/>
          </a:p>
          <a:p>
            <a:r>
              <a:rPr lang="en-US" dirty="0" smtClean="0"/>
              <a:t>Birth Control Pills</a:t>
            </a:r>
          </a:p>
          <a:p>
            <a:r>
              <a:rPr lang="en-US" dirty="0" smtClean="0"/>
              <a:t>The </a:t>
            </a:r>
            <a:r>
              <a:rPr lang="en-US" dirty="0"/>
              <a:t>P</a:t>
            </a:r>
            <a:r>
              <a:rPr lang="en-US" dirty="0" smtClean="0"/>
              <a:t>atch</a:t>
            </a:r>
          </a:p>
          <a:p>
            <a:r>
              <a:rPr lang="en-US" dirty="0" smtClean="0"/>
              <a:t>Vaginal Ring</a:t>
            </a:r>
          </a:p>
          <a:p>
            <a:r>
              <a:rPr lang="en-US" dirty="0" smtClean="0"/>
              <a:t>The </a:t>
            </a:r>
            <a:r>
              <a:rPr lang="en-US" dirty="0"/>
              <a:t>Shot</a:t>
            </a:r>
          </a:p>
          <a:p>
            <a:endParaRPr lang="en-US" dirty="0" smtClean="0"/>
          </a:p>
          <a:p>
            <a:endParaRPr lang="en-US" dirty="0" smtClean="0"/>
          </a:p>
          <a:p>
            <a:r>
              <a:rPr lang="en-US" dirty="0" smtClean="0"/>
              <a:t>IUD </a:t>
            </a:r>
            <a:r>
              <a:rPr lang="en-US" dirty="0" smtClean="0"/>
              <a:t>(hormonal and copper)</a:t>
            </a:r>
          </a:p>
          <a:p>
            <a:r>
              <a:rPr lang="en-US" dirty="0" smtClean="0"/>
              <a:t>The Implant</a:t>
            </a:r>
          </a:p>
          <a:p>
            <a:r>
              <a:rPr lang="en-US" dirty="0" smtClean="0"/>
              <a:t>Diaphragm</a:t>
            </a:r>
          </a:p>
          <a:p>
            <a:r>
              <a:rPr lang="en-US" dirty="0" smtClean="0"/>
              <a:t>Sponge</a:t>
            </a:r>
          </a:p>
          <a:p>
            <a:r>
              <a:rPr lang="en-US" dirty="0" smtClean="0"/>
              <a:t>Spermicides</a:t>
            </a:r>
          </a:p>
          <a:p>
            <a:r>
              <a:rPr lang="en-US" dirty="0" smtClean="0"/>
              <a:t>Abstinence</a:t>
            </a:r>
          </a:p>
        </p:txBody>
      </p:sp>
    </p:spTree>
    <p:extLst>
      <p:ext uri="{BB962C8B-B14F-4D97-AF65-F5344CB8AC3E}">
        <p14:creationId xmlns:p14="http://schemas.microsoft.com/office/powerpoint/2010/main" val="26048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fade">
                                      <p:cBhvr>
                                        <p:cTn id="29" dur="500"/>
                                        <p:tgtEl>
                                          <p:spTgt spid="7">
                                            <p:txEl>
                                              <p:pRg st="5" end="5"/>
                                            </p:txEl>
                                          </p:spTgt>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7">
                                            <p:txEl>
                                              <p:pRg st="10" end="10"/>
                                            </p:txEl>
                                          </p:spTgt>
                                        </p:tgtEl>
                                        <p:attrNameLst>
                                          <p:attrName>style.visibility</p:attrName>
                                        </p:attrNameLst>
                                      </p:cBhvr>
                                      <p:to>
                                        <p:strVal val="visible"/>
                                      </p:to>
                                    </p:set>
                                    <p:animEffect transition="in" filter="fade">
                                      <p:cBhvr>
                                        <p:cTn id="41" dur="500"/>
                                        <p:tgtEl>
                                          <p:spTgt spid="7">
                                            <p:txEl>
                                              <p:pRg st="10" end="10"/>
                                            </p:txEl>
                                          </p:spTgt>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fade">
                                      <p:cBhvr>
                                        <p:cTn id="45" dur="500"/>
                                        <p:tgtEl>
                                          <p:spTgt spid="7">
                                            <p:txEl>
                                              <p:pRg st="11" end="11"/>
                                            </p:txEl>
                                          </p:spTgt>
                                        </p:tgtEl>
                                      </p:cBhvr>
                                    </p:animEffect>
                                  </p:childTnLst>
                                </p:cTn>
                              </p:par>
                            </p:childTnLst>
                          </p:cTn>
                        </p:par>
                        <p:par>
                          <p:cTn id="46" fill="hold">
                            <p:stCondLst>
                              <p:cond delay="4000"/>
                            </p:stCondLst>
                            <p:childTnLst>
                              <p:par>
                                <p:cTn id="47" presetID="10" presetClass="entr" presetSubtype="0" fill="hold" nodeType="after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Effect transition="in" filter="fade">
                                      <p:cBhvr>
                                        <p:cTn id="49" dur="500"/>
                                        <p:tgtEl>
                                          <p:spTgt spid="7">
                                            <p:txEl>
                                              <p:pRg st="12" end="12"/>
                                            </p:txEl>
                                          </p:spTgt>
                                        </p:tgtEl>
                                      </p:cBhvr>
                                    </p:animEffect>
                                  </p:childTnLst>
                                </p:cTn>
                              </p:par>
                            </p:childTnLst>
                          </p:cTn>
                        </p:par>
                        <p:par>
                          <p:cTn id="50" fill="hold">
                            <p:stCondLst>
                              <p:cond delay="4500"/>
                            </p:stCondLst>
                            <p:childTnLst>
                              <p:par>
                                <p:cTn id="51" presetID="10" presetClass="entr" presetSubtype="0" fill="hold" nodeType="afterEffect">
                                  <p:stCondLst>
                                    <p:cond delay="0"/>
                                  </p:stCondLst>
                                  <p:childTnLst>
                                    <p:set>
                                      <p:cBhvr>
                                        <p:cTn id="52" dur="1" fill="hold">
                                          <p:stCondLst>
                                            <p:cond delay="0"/>
                                          </p:stCondLst>
                                        </p:cTn>
                                        <p:tgtEl>
                                          <p:spTgt spid="7">
                                            <p:txEl>
                                              <p:pRg st="13" end="13"/>
                                            </p:txEl>
                                          </p:spTgt>
                                        </p:tgtEl>
                                        <p:attrNameLst>
                                          <p:attrName>style.visibility</p:attrName>
                                        </p:attrNameLst>
                                      </p:cBhvr>
                                      <p:to>
                                        <p:strVal val="visible"/>
                                      </p:to>
                                    </p:set>
                                    <p:animEffect transition="in" filter="fade">
                                      <p:cBhvr>
                                        <p:cTn id="53"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Types of Contraception</a:t>
            </a:r>
            <a:endParaRPr lang="en-US" dirty="0"/>
          </a:p>
        </p:txBody>
      </p:sp>
      <p:sp>
        <p:nvSpPr>
          <p:cNvPr id="9" name="Rectangle 8"/>
          <p:cNvSpPr/>
          <p:nvPr/>
        </p:nvSpPr>
        <p:spPr>
          <a:xfrm>
            <a:off x="988291" y="1813948"/>
            <a:ext cx="3112654" cy="3914918"/>
          </a:xfrm>
          <a:prstGeom prst="rect">
            <a:avLst/>
          </a:prstGeom>
        </p:spPr>
        <p:txBody>
          <a:bodyPr wrap="square">
            <a:spAutoFit/>
          </a:bodyPr>
          <a:lstStyle/>
          <a:p>
            <a:pPr algn="ctr">
              <a:lnSpc>
                <a:spcPct val="90000"/>
              </a:lnSpc>
            </a:pPr>
            <a:endParaRPr lang="en-US" b="1" u="sng" dirty="0" smtClean="0">
              <a:solidFill>
                <a:srgbClr val="367689"/>
              </a:solidFill>
            </a:endParaRPr>
          </a:p>
          <a:p>
            <a:pPr algn="ctr">
              <a:lnSpc>
                <a:spcPct val="90000"/>
              </a:lnSpc>
            </a:pPr>
            <a:r>
              <a:rPr lang="en-US" sz="2000" b="1" u="sng" dirty="0" smtClean="0">
                <a:solidFill>
                  <a:srgbClr val="367689"/>
                </a:solidFill>
              </a:rPr>
              <a:t>Over-the-counter </a:t>
            </a:r>
            <a:r>
              <a:rPr lang="en-US" sz="2000" b="1" u="sng" dirty="0">
                <a:solidFill>
                  <a:srgbClr val="367689"/>
                </a:solidFill>
              </a:rPr>
              <a:t>methods: </a:t>
            </a:r>
          </a:p>
          <a:p>
            <a:pPr algn="ctr">
              <a:lnSpc>
                <a:spcPct val="90000"/>
              </a:lnSpc>
            </a:pPr>
            <a:endParaRPr lang="en-US" b="1" u="sng" dirty="0">
              <a:solidFill>
                <a:srgbClr val="367689"/>
              </a:solidFill>
            </a:endParaRPr>
          </a:p>
          <a:p>
            <a:pPr algn="ctr">
              <a:lnSpc>
                <a:spcPct val="90000"/>
              </a:lnSpc>
            </a:pPr>
            <a:r>
              <a:rPr lang="en-US" dirty="0">
                <a:solidFill>
                  <a:srgbClr val="367689"/>
                </a:solidFill>
              </a:rPr>
              <a:t>Do not require an appointment with a medical provider or prescription. Can be found in drug stores, convenience stores, health departments, clinics</a:t>
            </a:r>
          </a:p>
          <a:p>
            <a:pPr algn="ctr">
              <a:lnSpc>
                <a:spcPct val="90000"/>
              </a:lnSpc>
            </a:pPr>
            <a:endParaRPr lang="en-US" sz="2000" b="1" u="sng" dirty="0">
              <a:solidFill>
                <a:srgbClr val="367689"/>
              </a:solidFill>
            </a:endParaRPr>
          </a:p>
          <a:p>
            <a:pPr algn="ctr">
              <a:lnSpc>
                <a:spcPct val="90000"/>
              </a:lnSpc>
            </a:pPr>
            <a:r>
              <a:rPr lang="en-US" sz="2000" b="1" u="sng" dirty="0">
                <a:solidFill>
                  <a:srgbClr val="367689"/>
                </a:solidFill>
              </a:rPr>
              <a:t>These include: </a:t>
            </a:r>
          </a:p>
          <a:p>
            <a:pPr algn="ctr">
              <a:lnSpc>
                <a:spcPct val="90000"/>
              </a:lnSpc>
            </a:pPr>
            <a:r>
              <a:rPr lang="en-US" dirty="0">
                <a:solidFill>
                  <a:srgbClr val="367689"/>
                </a:solidFill>
              </a:rPr>
              <a:t>External condoms</a:t>
            </a:r>
          </a:p>
          <a:p>
            <a:pPr algn="ctr">
              <a:lnSpc>
                <a:spcPct val="90000"/>
              </a:lnSpc>
            </a:pPr>
            <a:r>
              <a:rPr lang="en-US" dirty="0">
                <a:solidFill>
                  <a:srgbClr val="367689"/>
                </a:solidFill>
              </a:rPr>
              <a:t>Internal condoms*</a:t>
            </a:r>
          </a:p>
          <a:p>
            <a:pPr algn="ctr">
              <a:lnSpc>
                <a:spcPct val="90000"/>
              </a:lnSpc>
            </a:pPr>
            <a:r>
              <a:rPr lang="en-US" dirty="0">
                <a:solidFill>
                  <a:srgbClr val="367689"/>
                </a:solidFill>
              </a:rPr>
              <a:t>Spermicides</a:t>
            </a:r>
          </a:p>
          <a:p>
            <a:pPr algn="ctr">
              <a:lnSpc>
                <a:spcPct val="90000"/>
              </a:lnSpc>
            </a:pPr>
            <a:r>
              <a:rPr lang="en-US" dirty="0">
                <a:solidFill>
                  <a:srgbClr val="367689"/>
                </a:solidFill>
              </a:rPr>
              <a:t>Contraceptive sponges</a:t>
            </a:r>
          </a:p>
        </p:txBody>
      </p:sp>
      <p:sp>
        <p:nvSpPr>
          <p:cNvPr id="10" name="Rectangle 9"/>
          <p:cNvSpPr/>
          <p:nvPr/>
        </p:nvSpPr>
        <p:spPr>
          <a:xfrm>
            <a:off x="4507345" y="1813948"/>
            <a:ext cx="3278910" cy="4856714"/>
          </a:xfrm>
          <a:prstGeom prst="rect">
            <a:avLst/>
          </a:prstGeom>
        </p:spPr>
        <p:txBody>
          <a:bodyPr wrap="square">
            <a:spAutoFit/>
          </a:bodyPr>
          <a:lstStyle/>
          <a:p>
            <a:pPr algn="ctr">
              <a:lnSpc>
                <a:spcPct val="90000"/>
              </a:lnSpc>
            </a:pPr>
            <a:endParaRPr lang="en-US" sz="2000" b="1" u="sng" dirty="0" smtClean="0"/>
          </a:p>
          <a:p>
            <a:pPr algn="ctr">
              <a:lnSpc>
                <a:spcPct val="90000"/>
              </a:lnSpc>
            </a:pPr>
            <a:r>
              <a:rPr lang="en-US" sz="2000" b="1" u="sng" dirty="0" smtClean="0">
                <a:solidFill>
                  <a:srgbClr val="367689"/>
                </a:solidFill>
              </a:rPr>
              <a:t>Prescription </a:t>
            </a:r>
            <a:r>
              <a:rPr lang="en-US" sz="2000" b="1" u="sng" dirty="0">
                <a:solidFill>
                  <a:srgbClr val="367689"/>
                </a:solidFill>
              </a:rPr>
              <a:t>methods: </a:t>
            </a:r>
          </a:p>
          <a:p>
            <a:pPr algn="ctr">
              <a:lnSpc>
                <a:spcPct val="90000"/>
              </a:lnSpc>
            </a:pPr>
            <a:endParaRPr lang="en-US" sz="1600" b="1" u="sng" dirty="0">
              <a:solidFill>
                <a:srgbClr val="367689"/>
              </a:solidFill>
            </a:endParaRPr>
          </a:p>
          <a:p>
            <a:pPr algn="ctr">
              <a:lnSpc>
                <a:spcPct val="90000"/>
              </a:lnSpc>
            </a:pPr>
            <a:r>
              <a:rPr lang="en-US" dirty="0">
                <a:solidFill>
                  <a:srgbClr val="367689"/>
                </a:solidFill>
              </a:rPr>
              <a:t>A medical provider visit and/or prescription are necessary. Most work by regulating hormones. They reduce the risk of pregnancy but </a:t>
            </a:r>
            <a:r>
              <a:rPr lang="en-US" b="1" dirty="0">
                <a:solidFill>
                  <a:srgbClr val="367689"/>
                </a:solidFill>
              </a:rPr>
              <a:t>DO NOT </a:t>
            </a:r>
            <a:r>
              <a:rPr lang="en-US" dirty="0">
                <a:solidFill>
                  <a:srgbClr val="367689"/>
                </a:solidFill>
              </a:rPr>
              <a:t>reduce the risk of STIs and HIV. </a:t>
            </a:r>
          </a:p>
          <a:p>
            <a:pPr algn="ctr">
              <a:lnSpc>
                <a:spcPct val="90000"/>
              </a:lnSpc>
            </a:pPr>
            <a:endParaRPr lang="en-US" sz="2000" b="1" u="sng" dirty="0" smtClean="0">
              <a:solidFill>
                <a:srgbClr val="367689"/>
              </a:solidFill>
            </a:endParaRPr>
          </a:p>
          <a:p>
            <a:pPr algn="ctr">
              <a:lnSpc>
                <a:spcPct val="90000"/>
              </a:lnSpc>
            </a:pPr>
            <a:r>
              <a:rPr lang="en-US" sz="2000" b="1" u="sng" dirty="0" smtClean="0">
                <a:solidFill>
                  <a:srgbClr val="367689"/>
                </a:solidFill>
              </a:rPr>
              <a:t>These </a:t>
            </a:r>
            <a:r>
              <a:rPr lang="en-US" sz="2000" b="1" u="sng" dirty="0">
                <a:solidFill>
                  <a:srgbClr val="367689"/>
                </a:solidFill>
              </a:rPr>
              <a:t>include: </a:t>
            </a:r>
            <a:endParaRPr lang="en-US" sz="2000" b="1" u="sng" dirty="0" smtClean="0">
              <a:solidFill>
                <a:srgbClr val="367689"/>
              </a:solidFill>
            </a:endParaRPr>
          </a:p>
          <a:p>
            <a:pPr algn="ctr">
              <a:lnSpc>
                <a:spcPct val="90000"/>
              </a:lnSpc>
            </a:pPr>
            <a:r>
              <a:rPr lang="en-US" dirty="0" smtClean="0">
                <a:solidFill>
                  <a:srgbClr val="367689"/>
                </a:solidFill>
              </a:rPr>
              <a:t>Diaphragm</a:t>
            </a:r>
          </a:p>
          <a:p>
            <a:pPr algn="ctr">
              <a:lnSpc>
                <a:spcPct val="90000"/>
              </a:lnSpc>
            </a:pPr>
            <a:r>
              <a:rPr lang="en-US" dirty="0" smtClean="0">
                <a:solidFill>
                  <a:srgbClr val="367689"/>
                </a:solidFill>
              </a:rPr>
              <a:t>The </a:t>
            </a:r>
            <a:r>
              <a:rPr lang="en-US" dirty="0" smtClean="0">
                <a:solidFill>
                  <a:srgbClr val="367689"/>
                </a:solidFill>
              </a:rPr>
              <a:t>Pill</a:t>
            </a:r>
            <a:endParaRPr lang="en-US" dirty="0">
              <a:solidFill>
                <a:srgbClr val="367689"/>
              </a:solidFill>
            </a:endParaRPr>
          </a:p>
          <a:p>
            <a:pPr algn="ctr">
              <a:lnSpc>
                <a:spcPct val="90000"/>
              </a:lnSpc>
            </a:pPr>
            <a:r>
              <a:rPr lang="en-US" dirty="0" smtClean="0">
                <a:solidFill>
                  <a:srgbClr val="367689"/>
                </a:solidFill>
              </a:rPr>
              <a:t>The </a:t>
            </a:r>
            <a:r>
              <a:rPr lang="en-US" dirty="0" smtClean="0">
                <a:solidFill>
                  <a:srgbClr val="367689"/>
                </a:solidFill>
              </a:rPr>
              <a:t>patch</a:t>
            </a:r>
            <a:endParaRPr lang="en-US" dirty="0">
              <a:solidFill>
                <a:srgbClr val="367689"/>
              </a:solidFill>
            </a:endParaRPr>
          </a:p>
          <a:p>
            <a:pPr algn="ctr">
              <a:lnSpc>
                <a:spcPct val="90000"/>
              </a:lnSpc>
            </a:pPr>
            <a:r>
              <a:rPr lang="en-US" dirty="0" smtClean="0">
                <a:solidFill>
                  <a:srgbClr val="367689"/>
                </a:solidFill>
              </a:rPr>
              <a:t>Vaginal Ring</a:t>
            </a:r>
            <a:endParaRPr lang="en-US" dirty="0">
              <a:solidFill>
                <a:srgbClr val="367689"/>
              </a:solidFill>
            </a:endParaRPr>
          </a:p>
          <a:p>
            <a:pPr algn="ctr">
              <a:lnSpc>
                <a:spcPct val="90000"/>
              </a:lnSpc>
            </a:pPr>
            <a:r>
              <a:rPr lang="en-US" dirty="0" smtClean="0">
                <a:solidFill>
                  <a:srgbClr val="367689"/>
                </a:solidFill>
              </a:rPr>
              <a:t>IUDs </a:t>
            </a:r>
            <a:r>
              <a:rPr lang="en-US" dirty="0">
                <a:solidFill>
                  <a:srgbClr val="367689"/>
                </a:solidFill>
              </a:rPr>
              <a:t>(hormonal and copper)</a:t>
            </a:r>
          </a:p>
          <a:p>
            <a:pPr algn="ctr">
              <a:lnSpc>
                <a:spcPct val="90000"/>
              </a:lnSpc>
            </a:pPr>
            <a:r>
              <a:rPr lang="en-US" dirty="0">
                <a:solidFill>
                  <a:srgbClr val="367689"/>
                </a:solidFill>
              </a:rPr>
              <a:t>The </a:t>
            </a:r>
            <a:r>
              <a:rPr lang="en-US" dirty="0" smtClean="0">
                <a:solidFill>
                  <a:srgbClr val="367689"/>
                </a:solidFill>
              </a:rPr>
              <a:t>shot</a:t>
            </a:r>
            <a:endParaRPr lang="en-US" dirty="0">
              <a:solidFill>
                <a:srgbClr val="367689"/>
              </a:solidFill>
            </a:endParaRPr>
          </a:p>
          <a:p>
            <a:pPr algn="ctr">
              <a:lnSpc>
                <a:spcPct val="90000"/>
              </a:lnSpc>
            </a:pPr>
            <a:r>
              <a:rPr lang="en-US" dirty="0" smtClean="0">
                <a:solidFill>
                  <a:srgbClr val="367689"/>
                </a:solidFill>
              </a:rPr>
              <a:t>The </a:t>
            </a:r>
            <a:r>
              <a:rPr lang="en-US" dirty="0" smtClean="0">
                <a:solidFill>
                  <a:srgbClr val="367689"/>
                </a:solidFill>
              </a:rPr>
              <a:t>Implant</a:t>
            </a:r>
            <a:endParaRPr lang="en-US" dirty="0">
              <a:solidFill>
                <a:srgbClr val="367689"/>
              </a:solidFill>
            </a:endParaRPr>
          </a:p>
          <a:p>
            <a:pPr algn="ctr">
              <a:lnSpc>
                <a:spcPct val="90000"/>
              </a:lnSpc>
            </a:pPr>
            <a:endParaRPr lang="en-US" sz="1400" dirty="0"/>
          </a:p>
        </p:txBody>
      </p:sp>
      <p:sp>
        <p:nvSpPr>
          <p:cNvPr id="11" name="Rectangle 10"/>
          <p:cNvSpPr/>
          <p:nvPr/>
        </p:nvSpPr>
        <p:spPr>
          <a:xfrm>
            <a:off x="8192655" y="1813948"/>
            <a:ext cx="2854036" cy="3416320"/>
          </a:xfrm>
          <a:prstGeom prst="rect">
            <a:avLst/>
          </a:prstGeom>
        </p:spPr>
        <p:txBody>
          <a:bodyPr wrap="square">
            <a:spAutoFit/>
          </a:bodyPr>
          <a:lstStyle/>
          <a:p>
            <a:pPr algn="ctr">
              <a:lnSpc>
                <a:spcPct val="90000"/>
              </a:lnSpc>
            </a:pPr>
            <a:endParaRPr lang="en-US" b="1" u="sng" dirty="0" smtClean="0">
              <a:solidFill>
                <a:srgbClr val="367689"/>
              </a:solidFill>
            </a:endParaRPr>
          </a:p>
          <a:p>
            <a:pPr algn="ctr">
              <a:lnSpc>
                <a:spcPct val="90000"/>
              </a:lnSpc>
            </a:pPr>
            <a:r>
              <a:rPr lang="en-US" sz="2000" b="1" u="sng" dirty="0" smtClean="0">
                <a:solidFill>
                  <a:srgbClr val="367689"/>
                </a:solidFill>
              </a:rPr>
              <a:t>Free </a:t>
            </a:r>
            <a:r>
              <a:rPr lang="en-US" sz="2000" b="1" u="sng" dirty="0">
                <a:solidFill>
                  <a:srgbClr val="367689"/>
                </a:solidFill>
              </a:rPr>
              <a:t>methods:</a:t>
            </a:r>
            <a:endParaRPr lang="en-US" sz="2000" b="1" dirty="0">
              <a:solidFill>
                <a:srgbClr val="367689"/>
              </a:solidFill>
            </a:endParaRPr>
          </a:p>
          <a:p>
            <a:pPr algn="ctr">
              <a:lnSpc>
                <a:spcPct val="90000"/>
              </a:lnSpc>
            </a:pPr>
            <a:endParaRPr lang="en-US" b="1" dirty="0">
              <a:solidFill>
                <a:srgbClr val="367689"/>
              </a:solidFill>
            </a:endParaRPr>
          </a:p>
          <a:p>
            <a:pPr algn="ctr">
              <a:lnSpc>
                <a:spcPct val="90000"/>
              </a:lnSpc>
            </a:pPr>
            <a:r>
              <a:rPr lang="en-US" dirty="0">
                <a:solidFill>
                  <a:srgbClr val="367689"/>
                </a:solidFill>
              </a:rPr>
              <a:t>These methods do not require a medical provider appointment or prescription. Provided at no cost.</a:t>
            </a:r>
          </a:p>
          <a:p>
            <a:pPr algn="ctr">
              <a:lnSpc>
                <a:spcPct val="90000"/>
              </a:lnSpc>
            </a:pPr>
            <a:endParaRPr lang="en-US" sz="2000" dirty="0">
              <a:solidFill>
                <a:srgbClr val="367689"/>
              </a:solidFill>
            </a:endParaRPr>
          </a:p>
          <a:p>
            <a:pPr algn="ctr">
              <a:lnSpc>
                <a:spcPct val="90000"/>
              </a:lnSpc>
            </a:pPr>
            <a:r>
              <a:rPr lang="en-US" sz="2000" b="1" u="sng" dirty="0" smtClean="0">
                <a:solidFill>
                  <a:srgbClr val="367689"/>
                </a:solidFill>
              </a:rPr>
              <a:t>These </a:t>
            </a:r>
            <a:r>
              <a:rPr lang="en-US" sz="2000" b="1" u="sng" dirty="0">
                <a:solidFill>
                  <a:srgbClr val="367689"/>
                </a:solidFill>
              </a:rPr>
              <a:t>include:   </a:t>
            </a:r>
          </a:p>
          <a:p>
            <a:pPr algn="ctr">
              <a:lnSpc>
                <a:spcPct val="90000"/>
              </a:lnSpc>
            </a:pPr>
            <a:r>
              <a:rPr lang="en-US" dirty="0">
                <a:solidFill>
                  <a:srgbClr val="367689"/>
                </a:solidFill>
              </a:rPr>
              <a:t>Abstinence</a:t>
            </a:r>
          </a:p>
          <a:p>
            <a:pPr algn="ctr">
              <a:lnSpc>
                <a:spcPct val="90000"/>
              </a:lnSpc>
            </a:pPr>
            <a:r>
              <a:rPr lang="en-US" dirty="0">
                <a:solidFill>
                  <a:srgbClr val="367689"/>
                </a:solidFill>
              </a:rPr>
              <a:t>Internal Condoms*</a:t>
            </a:r>
          </a:p>
          <a:p>
            <a:pPr algn="ctr">
              <a:lnSpc>
                <a:spcPct val="90000"/>
              </a:lnSpc>
            </a:pPr>
            <a:r>
              <a:rPr lang="en-US" dirty="0">
                <a:solidFill>
                  <a:srgbClr val="367689"/>
                </a:solidFill>
              </a:rPr>
              <a:t>External Condoms*</a:t>
            </a:r>
          </a:p>
        </p:txBody>
      </p:sp>
    </p:spTree>
    <p:extLst>
      <p:ext uri="{BB962C8B-B14F-4D97-AF65-F5344CB8AC3E}">
        <p14:creationId xmlns:p14="http://schemas.microsoft.com/office/powerpoint/2010/main" val="622010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455" y="2549236"/>
            <a:ext cx="9144000" cy="840654"/>
          </a:xfrm>
        </p:spPr>
        <p:txBody>
          <a:bodyPr>
            <a:normAutofit/>
          </a:bodyPr>
          <a:lstStyle/>
          <a:p>
            <a:r>
              <a:rPr lang="en-US" sz="5400" dirty="0" smtClean="0"/>
              <a:t>Over the Counter Methods</a:t>
            </a:r>
            <a:endParaRPr lang="en-US" sz="5400" dirty="0"/>
          </a:p>
        </p:txBody>
      </p:sp>
    </p:spTree>
    <p:extLst>
      <p:ext uri="{BB962C8B-B14F-4D97-AF65-F5344CB8AC3E}">
        <p14:creationId xmlns:p14="http://schemas.microsoft.com/office/powerpoint/2010/main" val="512517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16105</TotalTime>
  <Words>3582</Words>
  <Application>Microsoft Office PowerPoint</Application>
  <PresentationFormat>Widescreen</PresentationFormat>
  <Paragraphs>365</Paragraphs>
  <Slides>31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Aharoni</vt:lpstr>
      <vt:lpstr>Arial</vt:lpstr>
      <vt:lpstr>Calibri</vt:lpstr>
      <vt:lpstr>Calibri Light</vt:lpstr>
      <vt:lpstr>Cambria</vt:lpstr>
      <vt:lpstr>Forte</vt:lpstr>
      <vt:lpstr>Times New Roman</vt:lpstr>
      <vt:lpstr>Trebuchet MS</vt:lpstr>
      <vt:lpstr>Wingdings</vt:lpstr>
      <vt:lpstr>Office Theme</vt:lpstr>
      <vt:lpstr>Contraception</vt:lpstr>
      <vt:lpstr>Understanding Teen Pregnancy</vt:lpstr>
      <vt:lpstr>How does pregnancy occur?</vt:lpstr>
      <vt:lpstr>PowerPoint Presentation</vt:lpstr>
      <vt:lpstr>Our Position on Birth Control</vt:lpstr>
      <vt:lpstr>Contraception</vt:lpstr>
      <vt:lpstr>Types of Contraception</vt:lpstr>
      <vt:lpstr>Types of Contraception</vt:lpstr>
      <vt:lpstr>Over the Counter Methods</vt:lpstr>
      <vt:lpstr>PowerPoint Presentation</vt:lpstr>
      <vt:lpstr>PowerPoint Presentation</vt:lpstr>
      <vt:lpstr>PowerPoint Presentation</vt:lpstr>
      <vt:lpstr>PowerPoint Presentation</vt:lpstr>
      <vt:lpstr>Prescribed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Don’t Forget About…</vt:lpstr>
      <vt:lpstr>PowerPoint Presentation</vt:lpstr>
      <vt:lpstr>How do I know which method to use?</vt:lpstr>
      <vt:lpstr>How can both partners be involved in using contraceptives?</vt:lpstr>
      <vt:lpstr>PowerPoint Presentation</vt:lpstr>
      <vt:lpstr>PowerPoint Presentation</vt:lpstr>
      <vt:lpstr>PowerPoint Presentation</vt:lpstr>
      <vt:lpstr>PowerPoint Presentation</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47</cp:revision>
  <dcterms:created xsi:type="dcterms:W3CDTF">2021-12-02T17:37:03Z</dcterms:created>
  <dcterms:modified xsi:type="dcterms:W3CDTF">2023-09-26T15:26:17Z</dcterms:modified>
</cp:coreProperties>
</file>