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2"/>
  </p:sldMasterIdLst>
  <p:notesMasterIdLst>
    <p:notesMasterId r:id="rId42"/>
  </p:notesMasterIdLst>
  <p:handoutMasterIdLst>
    <p:handoutMasterId r:id="rId43"/>
  </p:handoutMasterIdLst>
  <p:sldIdLst>
    <p:sldId id="256" r:id="rId13"/>
    <p:sldId id="303" r:id="rId14"/>
    <p:sldId id="301" r:id="rId15"/>
    <p:sldId id="302" r:id="rId16"/>
    <p:sldId id="257" r:id="rId17"/>
    <p:sldId id="267" r:id="rId18"/>
    <p:sldId id="268" r:id="rId19"/>
    <p:sldId id="294" r:id="rId20"/>
    <p:sldId id="276" r:id="rId21"/>
    <p:sldId id="277" r:id="rId22"/>
    <p:sldId id="278" r:id="rId23"/>
    <p:sldId id="280" r:id="rId24"/>
    <p:sldId id="281" r:id="rId25"/>
    <p:sldId id="286" r:id="rId26"/>
    <p:sldId id="282" r:id="rId27"/>
    <p:sldId id="283" r:id="rId28"/>
    <p:sldId id="284" r:id="rId29"/>
    <p:sldId id="285" r:id="rId30"/>
    <p:sldId id="287" r:id="rId31"/>
    <p:sldId id="288" r:id="rId32"/>
    <p:sldId id="289" r:id="rId33"/>
    <p:sldId id="307" r:id="rId34"/>
    <p:sldId id="290" r:id="rId35"/>
    <p:sldId id="293" r:id="rId36"/>
    <p:sldId id="296" r:id="rId37"/>
    <p:sldId id="297" r:id="rId38"/>
    <p:sldId id="298" r:id="rId39"/>
    <p:sldId id="305" r:id="rId40"/>
    <p:sldId id="299" r:id="rId41"/>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EABE9B-9F1B-41F4-A344-BB212F3B0E80}">
          <p14:sldIdLst>
            <p14:sldId id="256"/>
            <p14:sldId id="303"/>
            <p14:sldId id="301"/>
            <p14:sldId id="302"/>
            <p14:sldId id="257"/>
            <p14:sldId id="267"/>
            <p14:sldId id="268"/>
            <p14:sldId id="294"/>
            <p14:sldId id="276"/>
            <p14:sldId id="277"/>
            <p14:sldId id="278"/>
            <p14:sldId id="280"/>
            <p14:sldId id="281"/>
            <p14:sldId id="286"/>
            <p14:sldId id="282"/>
            <p14:sldId id="283"/>
            <p14:sldId id="284"/>
            <p14:sldId id="285"/>
            <p14:sldId id="287"/>
            <p14:sldId id="288"/>
            <p14:sldId id="289"/>
            <p14:sldId id="307"/>
            <p14:sldId id="290"/>
            <p14:sldId id="293"/>
            <p14:sldId id="296"/>
            <p14:sldId id="297"/>
            <p14:sldId id="298"/>
            <p14:sldId id="305"/>
            <p14:sldId id="299"/>
          </p14:sldIdLst>
        </p14:section>
        <p14:section name="Untitled Section" id="{185FAEA5-6CD1-42A9-9903-02D3D8399251}">
          <p14:sldIdLst/>
        </p14:section>
      </p14:sectionLst>
    </p:ex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5E03"/>
    <a:srgbClr val="FC670C"/>
    <a:srgbClr val="00B8B4"/>
    <a:srgbClr val="00BCB8"/>
    <a:srgbClr val="009999"/>
    <a:srgbClr val="9BF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7044" autoAdjust="0"/>
  </p:normalViewPr>
  <p:slideViewPr>
    <p:cSldViewPr>
      <p:cViewPr varScale="1">
        <p:scale>
          <a:sx n="64" d="100"/>
          <a:sy n="64" d="100"/>
        </p:scale>
        <p:origin x="930" y="60"/>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handoutMaster" Target="handoutMasters/handoutMaster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w="25400">
          <a:solidFill>
            <a:schemeClr val="accent1">
              <a:alpha val="0"/>
            </a:schemeClr>
          </a:solidFill>
        </a:ln>
      </dgm:spPr>
      <dgm:t>
        <a:bodyPr/>
        <a:lstStyle/>
        <a:p>
          <a:pPr algn="l"/>
          <a:r>
            <a:rPr lang="es-US" sz="1700"/>
            <a:t> </a:t>
          </a:r>
          <a:r>
            <a:rPr lang="es-US" sz="1700">
              <a:solidFill>
                <a:schemeClr val="tx1"/>
              </a:solidFill>
            </a:rPr>
            <a:t>Forro de látex que cubre el pene. </a:t>
          </a:r>
        </a:p>
      </dgm:t>
    </dgm:pt>
    <dgm:pt modelId="{18D9B7A6-8DBC-4348-9035-62FAEF53B4C8}" type="parTrans" cxnId="{7847E1EE-BD58-4A1B-8D4D-C8306AF4BA7E}">
      <dgm:prSet/>
      <dgm:spPr/>
      <dgm:t>
        <a:bodyPr/>
        <a:lstStyle/>
        <a:p>
          <a:endParaRPr lang="en-US"/>
        </a:p>
      </dgm:t>
    </dgm:pt>
    <dgm:pt modelId="{606EC353-A538-4108-9596-D061FB6C2EF8}" type="sibTrans" cxnId="{7847E1EE-BD58-4A1B-8D4D-C8306AF4BA7E}">
      <dgm:prSet/>
      <dgm:spPr/>
      <dgm:t>
        <a:bodyPr/>
        <a:lstStyle/>
        <a:p>
          <a:endParaRPr lang="en-US"/>
        </a:p>
      </dgm:t>
    </dgm:pt>
    <dgm:pt modelId="{8241F69E-7835-465C-B024-373C8583FE12}">
      <dgm:prSet custT="1"/>
      <dgm:spPr>
        <a:solidFill>
          <a:schemeClr val="accent1">
            <a:hueOff val="0"/>
            <a:satOff val="0"/>
            <a:lumOff val="0"/>
            <a:alpha val="0"/>
          </a:schemeClr>
        </a:solidFill>
        <a:ln w="25400">
          <a:solidFill>
            <a:schemeClr val="accent1">
              <a:alpha val="0"/>
            </a:schemeClr>
          </a:solidFill>
        </a:ln>
      </dgm:spPr>
      <dgm:t>
        <a:bodyPr/>
        <a:lstStyle/>
        <a:p>
          <a:pPr algn="l"/>
          <a:r>
            <a:rPr lang="es-US" sz="1700" dirty="0">
              <a:solidFill>
                <a:schemeClr val="tx1"/>
              </a:solidFill>
            </a:rPr>
            <a:t> Uso </a:t>
          </a:r>
          <a:r>
            <a:rPr lang="es-US" sz="1700" b="1" dirty="0">
              <a:solidFill>
                <a:schemeClr val="accent2"/>
              </a:solidFill>
            </a:rPr>
            <a:t>perfecto</a:t>
          </a:r>
          <a:r>
            <a:rPr lang="es-US" sz="1700" dirty="0">
              <a:solidFill>
                <a:schemeClr val="tx1"/>
              </a:solidFill>
            </a:rPr>
            <a:t>: 98% </a:t>
          </a:r>
          <a:r>
            <a:rPr lang="es-US" sz="1700" dirty="0">
              <a:solidFill>
                <a:srgbClr val="00BCB8"/>
              </a:solidFill>
            </a:rPr>
            <a:t> </a:t>
          </a:r>
          <a:r>
            <a:rPr lang="es-US" sz="1700" dirty="0">
              <a:solidFill>
                <a:schemeClr val="tx1"/>
              </a:solidFill>
            </a:rPr>
            <a:t>Uso</a:t>
          </a:r>
          <a:r>
            <a:rPr lang="es-US" sz="1700" dirty="0">
              <a:solidFill>
                <a:srgbClr val="00BCB8"/>
              </a:solidFill>
            </a:rPr>
            <a:t> </a:t>
          </a:r>
          <a:r>
            <a:rPr lang="es-US" sz="1700" b="1" dirty="0">
              <a:solidFill>
                <a:srgbClr val="009999"/>
              </a:solidFill>
            </a:rPr>
            <a:t>típico</a:t>
          </a:r>
          <a:r>
            <a:rPr lang="es-US" sz="1700" dirty="0">
              <a:solidFill>
                <a:schemeClr val="tx1"/>
              </a:solidFill>
            </a:rPr>
            <a:t>: 82%</a:t>
          </a:r>
        </a:p>
      </dgm:t>
    </dgm:pt>
    <dgm:pt modelId="{6DFF90B2-892B-48A3-8FB6-5FEC5A887A39}" type="parTrans" cxnId="{54949856-8F9B-4E9F-BD31-28FC259B83CA}">
      <dgm:prSet/>
      <dgm:spPr/>
      <dgm:t>
        <a:bodyPr/>
        <a:lstStyle/>
        <a:p>
          <a:endParaRPr lang="en-US"/>
        </a:p>
      </dgm:t>
    </dgm:pt>
    <dgm:pt modelId="{6AE16D9E-4076-4890-9544-0E6B8762AE88}" type="sibTrans" cxnId="{54949856-8F9B-4E9F-BD31-28FC259B83CA}">
      <dgm:prSet/>
      <dgm:spPr/>
      <dgm:t>
        <a:bodyPr/>
        <a:lstStyle/>
        <a:p>
          <a:endParaRPr lang="en-US"/>
        </a:p>
      </dgm:t>
    </dgm:pt>
    <dgm:pt modelId="{B6DED415-E5FD-4895-A113-3714F28A4649}">
      <dgm:prSet custT="1"/>
      <dgm:spPr>
        <a:solidFill>
          <a:schemeClr val="accent1">
            <a:hueOff val="0"/>
            <a:satOff val="0"/>
            <a:lumOff val="0"/>
            <a:alpha val="0"/>
          </a:schemeClr>
        </a:solidFill>
        <a:ln w="25400">
          <a:solidFill>
            <a:schemeClr val="accent1">
              <a:alpha val="0"/>
            </a:schemeClr>
          </a:solidFill>
        </a:ln>
      </dgm:spPr>
      <dgm:t>
        <a:bodyPr/>
        <a:lstStyle/>
        <a:p>
          <a:pPr algn="l"/>
          <a:r>
            <a:rPr lang="es-US" sz="1700" dirty="0">
              <a:solidFill>
                <a:schemeClr val="tx1"/>
              </a:solidFill>
            </a:rPr>
            <a:t>Cuando son usados siempre de forma consistente y correcta, los condones pueden reducir el riesgo de </a:t>
          </a:r>
          <a:r>
            <a:rPr lang="es-US" sz="1700" dirty="0" smtClean="0">
              <a:solidFill>
                <a:schemeClr val="tx1"/>
              </a:solidFill>
            </a:rPr>
            <a:t>contraer ITS</a:t>
          </a:r>
          <a:r>
            <a:rPr lang="es-US" sz="1700" dirty="0">
              <a:solidFill>
                <a:schemeClr val="tx1"/>
              </a:solidFill>
            </a:rPr>
            <a:t>, incluyendo el VIH. </a:t>
          </a:r>
        </a:p>
      </dgm:t>
    </dgm:pt>
    <dgm:pt modelId="{EC44CD54-3A22-4AF9-8C4E-CB3545888578}" type="parTrans" cxnId="{12E28BC5-034E-4A57-9FA7-414A20387E48}">
      <dgm:prSet/>
      <dgm:spPr/>
      <dgm:t>
        <a:bodyPr/>
        <a:lstStyle/>
        <a:p>
          <a:endParaRPr lang="en-US"/>
        </a:p>
      </dgm:t>
    </dgm:pt>
    <dgm:pt modelId="{01D6F05E-EDDC-4AF4-817B-1009624F16F7}" type="sibTrans" cxnId="{12E28BC5-034E-4A57-9FA7-414A20387E48}">
      <dgm:prSet/>
      <dgm:spPr/>
      <dgm:t>
        <a:bodyPr/>
        <a:lstStyle/>
        <a:p>
          <a:endParaRPr lang="en-US"/>
        </a:p>
      </dgm:t>
    </dgm:pt>
    <dgm:pt modelId="{DFD77F95-D415-4DD3-A816-830D03E70A4F}">
      <dgm:prSet custT="1"/>
      <dgm:spPr>
        <a:solidFill>
          <a:schemeClr val="accent1">
            <a:hueOff val="0"/>
            <a:satOff val="0"/>
            <a:lumOff val="0"/>
            <a:alpha val="0"/>
          </a:schemeClr>
        </a:solidFill>
        <a:ln w="25400">
          <a:solidFill>
            <a:schemeClr val="accent1">
              <a:alpha val="0"/>
            </a:schemeClr>
          </a:solidFill>
        </a:ln>
      </dgm:spPr>
      <dgm:t>
        <a:bodyPr/>
        <a:lstStyle/>
        <a:p>
          <a:pPr algn="l"/>
          <a:r>
            <a:rPr lang="es-US" sz="1700" dirty="0">
              <a:solidFill>
                <a:schemeClr val="tx1"/>
              </a:solidFill>
            </a:rPr>
            <a:t> No se necesitan recetas o </a:t>
          </a:r>
          <a:r>
            <a:rPr lang="es-US" sz="1700" dirty="0" smtClean="0">
              <a:solidFill>
                <a:schemeClr val="tx1"/>
              </a:solidFill>
            </a:rPr>
            <a:t>citas médicas.</a:t>
          </a:r>
          <a:endParaRPr lang="es-US" sz="1700" dirty="0">
            <a:solidFill>
              <a:schemeClr val="tx1"/>
            </a:solidFill>
          </a:endParaRPr>
        </a:p>
      </dgm:t>
    </dgm:pt>
    <dgm:pt modelId="{BBAAB952-9D81-442A-BCEA-09423CFED675}" type="parTrans" cxnId="{E35F50D7-050D-4F24-886A-BE1E7488D323}">
      <dgm:prSet/>
      <dgm:spPr/>
      <dgm:t>
        <a:bodyPr/>
        <a:lstStyle/>
        <a:p>
          <a:endParaRPr lang="en-US"/>
        </a:p>
      </dgm:t>
    </dgm:pt>
    <dgm:pt modelId="{72F0C2EB-F358-475D-B00A-D992FF54C5A3}" type="sibTrans" cxnId="{E35F50D7-050D-4F24-886A-BE1E7488D323}">
      <dgm:prSet/>
      <dgm:spPr/>
      <dgm:t>
        <a:bodyPr/>
        <a:lstStyle/>
        <a:p>
          <a:endParaRPr lang="en-US"/>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Puede ser difícil recordar usarlo, requieren compromiso (deben ser usados de forma consistente y correcta cada vez para ser efectivos).</a:t>
          </a:r>
        </a:p>
      </dgm:t>
    </dgm:pt>
    <dgm:pt modelId="{CBB72172-A3E5-4764-8C23-9DB84D97B097}" type="parTrans" cxnId="{13669A83-3A46-4EED-BE29-625D60CC5278}">
      <dgm:prSet/>
      <dgm:spPr/>
      <dgm:t>
        <a:bodyPr/>
        <a:lstStyle/>
        <a:p>
          <a:endParaRPr lang="en-US"/>
        </a:p>
      </dgm:t>
    </dgm:pt>
    <dgm:pt modelId="{1529AE2B-E1DA-4138-BC1E-EAAB741B98D3}" type="sibTrans" cxnId="{13669A83-3A46-4EED-BE29-625D60CC5278}">
      <dgm:prSet/>
      <dgm:spPr/>
      <dgm:t>
        <a:bodyPr/>
        <a:lstStyle/>
        <a:p>
          <a:endParaRPr lang="en-US"/>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No se necesita receta, pueden reducir el riesgo de embarazo </a:t>
          </a:r>
          <a:r>
            <a:rPr lang="es-US" sz="1700" b="1" u="sng" dirty="0">
              <a:solidFill>
                <a:schemeClr val="tx1"/>
              </a:solidFill>
            </a:rPr>
            <a:t>y</a:t>
          </a:r>
          <a:r>
            <a:rPr lang="es-US" sz="1700" dirty="0">
              <a:solidFill>
                <a:schemeClr val="tx1"/>
              </a:solidFill>
            </a:rPr>
            <a:t> </a:t>
          </a:r>
          <a:r>
            <a:rPr lang="es-US" sz="1700" dirty="0" smtClean="0">
              <a:solidFill>
                <a:schemeClr val="tx1"/>
              </a:solidFill>
            </a:rPr>
            <a:t>de contraer </a:t>
          </a:r>
          <a:r>
            <a:rPr lang="es-US" sz="1700" dirty="0">
              <a:solidFill>
                <a:schemeClr val="tx1"/>
              </a:solidFill>
            </a:rPr>
            <a:t>ITS, son baratos (o gratuitos) y fáciles de encontrar.</a:t>
          </a:r>
        </a:p>
      </dgm:t>
    </dgm:pt>
    <dgm:pt modelId="{FE06207F-F3A9-45D7-9425-816E26A866B0}" type="parTrans" cxnId="{A2884784-7B8A-4C44-B1BF-25F785A0105B}">
      <dgm:prSet/>
      <dgm:spPr/>
      <dgm:t>
        <a:bodyPr/>
        <a:lstStyle/>
        <a:p>
          <a:endParaRPr lang="en-US"/>
        </a:p>
      </dgm:t>
    </dgm:pt>
    <dgm:pt modelId="{06048A2F-0531-44DF-82F2-5D56AE995B55}" type="sibTrans" cxnId="{A2884784-7B8A-4C44-B1BF-25F785A0105B}">
      <dgm:prSet/>
      <dgm:spPr/>
      <dgm:t>
        <a:bodyPr/>
        <a:lstStyle/>
        <a:p>
          <a:endParaRPr lang="en-US"/>
        </a:p>
      </dgm:t>
    </dgm:pt>
    <dgm:pt modelId="{6F49AEF6-D0CC-42E2-BC07-E100150F6C23}">
      <dgm:prSet phldrT="[Text]" custT="1"/>
      <dgm:spPr>
        <a:solidFill>
          <a:schemeClr val="accent1">
            <a:hueOff val="0"/>
            <a:satOff val="0"/>
            <a:lumOff val="0"/>
            <a:alpha val="0"/>
          </a:schemeClr>
        </a:solidFill>
        <a:ln w="25400">
          <a:solidFill>
            <a:schemeClr val="accent1">
              <a:alpha val="0"/>
            </a:schemeClr>
          </a:solidFill>
        </a:ln>
      </dgm:spPr>
      <dgm:t>
        <a:bodyPr/>
        <a:lstStyle/>
        <a:p>
          <a:pPr algn="l"/>
          <a:r>
            <a:rPr lang="es-US" sz="1700">
              <a:solidFill>
                <a:schemeClr val="tx1"/>
              </a:solidFill>
            </a:rPr>
            <a:t>Cada condón individual se puede usar solo una vez (no se debe lavar, voltear ni volver a usar).</a:t>
          </a:r>
        </a:p>
      </dgm:t>
    </dgm:pt>
    <dgm:pt modelId="{5C976C1D-E752-44E7-B9FC-9546D22C85B7}" type="sibTrans" cxnId="{99AA1655-30C1-487E-9F91-AA5E2485F74A}">
      <dgm:prSet/>
      <dgm:spPr/>
      <dgm:t>
        <a:bodyPr/>
        <a:lstStyle/>
        <a:p>
          <a:endParaRPr lang="en-US"/>
        </a:p>
      </dgm:t>
    </dgm:pt>
    <dgm:pt modelId="{ED655FDB-4A9F-415E-86C6-290521E41671}" type="parTrans" cxnId="{99AA1655-30C1-487E-9F91-AA5E2485F74A}">
      <dgm:prSet/>
      <dgm:spPr/>
      <dgm:t>
        <a:bodyPr/>
        <a:lstStyle/>
        <a:p>
          <a:endParaRPr lang="en-US"/>
        </a:p>
      </dgm:t>
    </dgm:pt>
    <dgm:pt modelId="{AF20EFFE-445C-428F-B449-D7B41EC1299B}">
      <dgm:prSet phldrT="[Text]" custT="1"/>
      <dgm:spPr>
        <a:solidFill>
          <a:schemeClr val="accent1">
            <a:hueOff val="0"/>
            <a:satOff val="0"/>
            <a:lumOff val="0"/>
            <a:alpha val="0"/>
          </a:schemeClr>
        </a:solidFill>
        <a:ln w="25400">
          <a:solidFill>
            <a:schemeClr val="accent1">
              <a:alpha val="0"/>
            </a:schemeClr>
          </a:solidFill>
        </a:ln>
      </dgm:spPr>
      <dgm:t>
        <a:bodyPr/>
        <a:lstStyle/>
        <a:p>
          <a:pPr algn="l"/>
          <a:r>
            <a:rPr lang="es-US" sz="1700" dirty="0" smtClean="0">
              <a:solidFill>
                <a:schemeClr val="tx1"/>
              </a:solidFill>
            </a:rPr>
            <a:t>Colocar </a:t>
          </a:r>
          <a:r>
            <a:rPr lang="es-US" sz="1700" dirty="0">
              <a:solidFill>
                <a:schemeClr val="tx1"/>
              </a:solidFill>
            </a:rPr>
            <a:t>el condón en el pene tan pronto como esté erecto y removerlo después de la eyaculación (lejos de la pareja).</a:t>
          </a:r>
        </a:p>
      </dgm:t>
    </dgm:pt>
    <dgm:pt modelId="{0F30969C-181D-4622-916C-B9E17A26392F}" type="sibTrans" cxnId="{AA2FB612-CCAE-470D-9FB9-A6496FA6DB76}">
      <dgm:prSet/>
      <dgm:spPr/>
      <dgm:t>
        <a:bodyPr/>
        <a:lstStyle/>
        <a:p>
          <a:endParaRPr lang="en-US"/>
        </a:p>
      </dgm:t>
    </dgm:pt>
    <dgm:pt modelId="{63E1ED83-0BEA-4614-AA34-B585E99C6F9A}" type="parTrans" cxnId="{AA2FB612-CCAE-470D-9FB9-A6496FA6DB76}">
      <dgm:prSet/>
      <dgm:spPr/>
      <dgm:t>
        <a:bodyPr/>
        <a:lstStyle/>
        <a:p>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LinFactNeighborX="1684">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LinFactNeighborX="1684">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LinFactNeighborX="1684">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LinFactNeighborX="1684">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LinFactNeighborX="1684">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LinFactNeighborX="1684">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09513" custLinFactNeighborX="8821">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15260" custLinFactNeighborX="11863">
        <dgm:presLayoutVars>
          <dgm:bulletEnabled val="1"/>
        </dgm:presLayoutVars>
      </dgm:prSet>
      <dgm:spPr/>
      <dgm:t>
        <a:bodyPr/>
        <a:lstStyle/>
        <a:p>
          <a:endParaRPr lang="es-ES"/>
        </a:p>
      </dgm:t>
    </dgm:pt>
  </dgm:ptLst>
  <dgm:cxnLst>
    <dgm:cxn modelId="{428A798E-01D7-4CFF-97FA-D3322F2DAD43}" type="presOf" srcId="{886F449F-217B-4A3F-9062-072FB3A23066}" destId="{9C01D6A7-CE00-4418-A9F4-1AC8CBCE954A}" srcOrd="0" destOrd="0" presId="urn:microsoft.com/office/officeart/2005/8/layout/vList3"/>
    <dgm:cxn modelId="{6C3BAD73-C345-463D-90AA-7C5F9AC3CC17}" type="presOf" srcId="{F78AD5CA-660E-4789-B6A4-E8A78A769125}" destId="{75D42CC0-1B4A-429A-AF88-11B50F35973A}"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C0176554-280B-4370-881E-20A5BC2387F8}" type="presOf" srcId="{AF20EFFE-445C-428F-B449-D7B41EC1299B}" destId="{42DFDC70-F08F-43E8-9CA1-10A93B7CC4DE}" srcOrd="0" destOrd="0" presId="urn:microsoft.com/office/officeart/2005/8/layout/vList3"/>
    <dgm:cxn modelId="{609EE680-2F46-46E6-8719-6860AF59E88D}" type="presOf" srcId="{8241F69E-7835-465C-B024-373C8583FE12}" destId="{017DDB07-4881-4A41-97BD-FAD060F86CA5}" srcOrd="0" destOrd="0" presId="urn:microsoft.com/office/officeart/2005/8/layout/vList3"/>
    <dgm:cxn modelId="{12E28BC5-034E-4A57-9FA7-414A20387E48}" srcId="{886F449F-217B-4A3F-9062-072FB3A23066}" destId="{B6DED415-E5FD-4895-A113-3714F28A4649}" srcOrd="4" destOrd="0" parTransId="{EC44CD54-3A22-4AF9-8C4E-CB3545888578}" sibTransId="{01D6F05E-EDDC-4AF4-817B-1009624F16F7}"/>
    <dgm:cxn modelId="{27B23153-E25F-44E4-83F4-38BE6ED7C5DB}" type="presOf" srcId="{B6DED415-E5FD-4895-A113-3714F28A4649}" destId="{06C4A962-9604-48B8-A1FE-9CA4A4C959AB}"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5DF4ED28-06B5-4259-B916-E834DB8E7035}" type="presOf" srcId="{5FACC5EB-C675-4416-B6E6-DE4F69BC96FB}" destId="{145BBB3C-972C-4764-AEA2-EE62DB2ABD37}" srcOrd="0" destOrd="0" presId="urn:microsoft.com/office/officeart/2005/8/layout/vList3"/>
    <dgm:cxn modelId="{E110712B-1787-49C9-911F-3CBA65A8E5CD}" type="presOf" srcId="{6F49AEF6-D0CC-42E2-BC07-E100150F6C23}" destId="{D31B7AE4-E9FC-4455-B6F0-B014332D5D4C}"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09CFBAD0-CE2C-4B11-B5B5-C291A508FED5}" type="presOf" srcId="{2D9DA8D7-B736-4343-A41B-74E2786FBE17}" destId="{ACBB44CB-A93E-4EA4-ACD9-F4B0DC6D907D}"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7BA27BD4-FFFA-4B3B-A673-4A18E60EDB77}" type="presOf" srcId="{DFD77F95-D415-4DD3-A816-830D03E70A4F}" destId="{752985B6-E599-42C4-9B16-C3F7B2ACACBD}"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884784-7B8A-4C44-B1BF-25F785A0105B}" srcId="{886F449F-217B-4A3F-9062-072FB3A23066}" destId="{F78AD5CA-660E-4789-B6A4-E8A78A769125}" srcOrd="7" destOrd="0" parTransId="{FE06207F-F3A9-45D7-9425-816E26A866B0}" sibTransId="{06048A2F-0531-44DF-82F2-5D56AE995B55}"/>
    <dgm:cxn modelId="{13669A83-3A46-4EED-BE29-625D60CC5278}" srcId="{886F449F-217B-4A3F-9062-072FB3A23066}" destId="{5FACC5EB-C675-4416-B6E6-DE4F69BC96FB}" srcOrd="6" destOrd="0" parTransId="{CBB72172-A3E5-4764-8C23-9DB84D97B097}" sibTransId="{1529AE2B-E1DA-4138-BC1E-EAAB741B98D3}"/>
    <dgm:cxn modelId="{08F97835-7C2E-4EE8-BE0B-F8ABFAA6AE34}" type="presParOf" srcId="{9C01D6A7-CE00-4418-A9F4-1AC8CBCE954A}" destId="{D1E93AFD-354F-44ED-B977-29E872B54D0A}" srcOrd="0" destOrd="0" presId="urn:microsoft.com/office/officeart/2005/8/layout/vList3"/>
    <dgm:cxn modelId="{9530214E-9118-4E18-8D2F-6676244B04CE}" type="presParOf" srcId="{D1E93AFD-354F-44ED-B977-29E872B54D0A}" destId="{CB2EE65F-0024-47BE-9AB1-851C13B87868}" srcOrd="0" destOrd="0" presId="urn:microsoft.com/office/officeart/2005/8/layout/vList3"/>
    <dgm:cxn modelId="{6FD23674-D6E7-456B-9F94-FA892F9E7789}" type="presParOf" srcId="{D1E93AFD-354F-44ED-B977-29E872B54D0A}" destId="{ACBB44CB-A93E-4EA4-ACD9-F4B0DC6D907D}" srcOrd="1" destOrd="0" presId="urn:microsoft.com/office/officeart/2005/8/layout/vList3"/>
    <dgm:cxn modelId="{5F9F85F2-1495-4D96-8583-FC16455008A5}" type="presParOf" srcId="{9C01D6A7-CE00-4418-A9F4-1AC8CBCE954A}" destId="{5ACC7942-1DF6-450A-BBA6-FD8EA461F808}" srcOrd="1" destOrd="0" presId="urn:microsoft.com/office/officeart/2005/8/layout/vList3"/>
    <dgm:cxn modelId="{F0E93992-3C7E-4BBC-BEB3-4B44412EBE48}" type="presParOf" srcId="{9C01D6A7-CE00-4418-A9F4-1AC8CBCE954A}" destId="{9A191988-3FCD-4DE2-B09C-621FDF63E728}" srcOrd="2" destOrd="0" presId="urn:microsoft.com/office/officeart/2005/8/layout/vList3"/>
    <dgm:cxn modelId="{104D674D-645C-469A-855C-2EEA165470ED}" type="presParOf" srcId="{9A191988-3FCD-4DE2-B09C-621FDF63E728}" destId="{25AB33B1-1614-4F8C-9037-B9CB1A2949F4}" srcOrd="0" destOrd="0" presId="urn:microsoft.com/office/officeart/2005/8/layout/vList3"/>
    <dgm:cxn modelId="{06109EF3-0769-4ED4-86BA-6EE6ADD3B440}" type="presParOf" srcId="{9A191988-3FCD-4DE2-B09C-621FDF63E728}" destId="{42DFDC70-F08F-43E8-9CA1-10A93B7CC4DE}" srcOrd="1" destOrd="0" presId="urn:microsoft.com/office/officeart/2005/8/layout/vList3"/>
    <dgm:cxn modelId="{46558BD3-501B-43F6-B6F5-F16B90171693}" type="presParOf" srcId="{9C01D6A7-CE00-4418-A9F4-1AC8CBCE954A}" destId="{46DC89DE-2963-4116-9F84-E75EEA99A433}" srcOrd="3" destOrd="0" presId="urn:microsoft.com/office/officeart/2005/8/layout/vList3"/>
    <dgm:cxn modelId="{AC88D34A-604F-40C0-8A46-FB77C6025714}" type="presParOf" srcId="{9C01D6A7-CE00-4418-A9F4-1AC8CBCE954A}" destId="{009F7A2F-7F26-48B3-9310-06C5B2468756}" srcOrd="4" destOrd="0" presId="urn:microsoft.com/office/officeart/2005/8/layout/vList3"/>
    <dgm:cxn modelId="{3FDB490D-B1AA-403B-AD68-5FFC71C10AF4}" type="presParOf" srcId="{009F7A2F-7F26-48B3-9310-06C5B2468756}" destId="{434FE990-0A16-49E8-8023-2975EFE528FC}" srcOrd="0" destOrd="0" presId="urn:microsoft.com/office/officeart/2005/8/layout/vList3"/>
    <dgm:cxn modelId="{A09E3FAC-0290-45D5-854F-4727CFDBA4C2}" type="presParOf" srcId="{009F7A2F-7F26-48B3-9310-06C5B2468756}" destId="{D31B7AE4-E9FC-4455-B6F0-B014332D5D4C}" srcOrd="1" destOrd="0" presId="urn:microsoft.com/office/officeart/2005/8/layout/vList3"/>
    <dgm:cxn modelId="{9A9963D7-E0E9-4285-9738-A2BE96D1A140}" type="presParOf" srcId="{9C01D6A7-CE00-4418-A9F4-1AC8CBCE954A}" destId="{18ED2C8D-8DBE-45B0-B0B3-BC92477E173B}" srcOrd="5" destOrd="0" presId="urn:microsoft.com/office/officeart/2005/8/layout/vList3"/>
    <dgm:cxn modelId="{3243745D-7D1F-4D15-B15B-EE1B5C893708}" type="presParOf" srcId="{9C01D6A7-CE00-4418-A9F4-1AC8CBCE954A}" destId="{79F2C7C9-E06B-4DFA-811F-6E72BE5B5AA6}" srcOrd="6" destOrd="0" presId="urn:microsoft.com/office/officeart/2005/8/layout/vList3"/>
    <dgm:cxn modelId="{F190D02C-EAF8-4443-B8AB-50E079F6D935}" type="presParOf" srcId="{79F2C7C9-E06B-4DFA-811F-6E72BE5B5AA6}" destId="{74E1564D-B27A-4F63-ACC3-A9DD349C5611}" srcOrd="0" destOrd="0" presId="urn:microsoft.com/office/officeart/2005/8/layout/vList3"/>
    <dgm:cxn modelId="{CDA45B0C-418C-4439-AB9C-1852FF2E798F}" type="presParOf" srcId="{79F2C7C9-E06B-4DFA-811F-6E72BE5B5AA6}" destId="{017DDB07-4881-4A41-97BD-FAD060F86CA5}" srcOrd="1" destOrd="0" presId="urn:microsoft.com/office/officeart/2005/8/layout/vList3"/>
    <dgm:cxn modelId="{EC8D6230-5586-4B16-A73A-E39B35C18B71}" type="presParOf" srcId="{9C01D6A7-CE00-4418-A9F4-1AC8CBCE954A}" destId="{D6A1E102-997F-4E34-B2A6-0B3F312CB543}" srcOrd="7" destOrd="0" presId="urn:microsoft.com/office/officeart/2005/8/layout/vList3"/>
    <dgm:cxn modelId="{2D2C5821-8D73-45CA-B853-12CE810369A5}" type="presParOf" srcId="{9C01D6A7-CE00-4418-A9F4-1AC8CBCE954A}" destId="{0948F653-E20E-4D27-8405-E9875D20C59B}" srcOrd="8" destOrd="0" presId="urn:microsoft.com/office/officeart/2005/8/layout/vList3"/>
    <dgm:cxn modelId="{43EBCA81-8898-4E08-A492-2B5055C279E5}" type="presParOf" srcId="{0948F653-E20E-4D27-8405-E9875D20C59B}" destId="{22D97BAC-A44E-47A9-BCF0-97A55BE82B99}" srcOrd="0" destOrd="0" presId="urn:microsoft.com/office/officeart/2005/8/layout/vList3"/>
    <dgm:cxn modelId="{EAD9844A-2CA8-4F90-8D0F-6B905CF319E4}" type="presParOf" srcId="{0948F653-E20E-4D27-8405-E9875D20C59B}" destId="{06C4A962-9604-48B8-A1FE-9CA4A4C959AB}" srcOrd="1" destOrd="0" presId="urn:microsoft.com/office/officeart/2005/8/layout/vList3"/>
    <dgm:cxn modelId="{B52347BA-3092-453E-952A-292578F70742}" type="presParOf" srcId="{9C01D6A7-CE00-4418-A9F4-1AC8CBCE954A}" destId="{FD3D4964-07C7-468A-B807-02EE0F77582C}" srcOrd="9" destOrd="0" presId="urn:microsoft.com/office/officeart/2005/8/layout/vList3"/>
    <dgm:cxn modelId="{55931A42-9231-4E71-9790-AD05BC62336D}" type="presParOf" srcId="{9C01D6A7-CE00-4418-A9F4-1AC8CBCE954A}" destId="{A1DCFF97-63F1-4033-8FAE-7B582038788B}" srcOrd="10" destOrd="0" presId="urn:microsoft.com/office/officeart/2005/8/layout/vList3"/>
    <dgm:cxn modelId="{BDA6EA99-0699-411C-90FA-5F7E8800CC16}" type="presParOf" srcId="{A1DCFF97-63F1-4033-8FAE-7B582038788B}" destId="{FD04EB34-E904-4DCA-8511-C2EC1E5DFBF6}" srcOrd="0" destOrd="0" presId="urn:microsoft.com/office/officeart/2005/8/layout/vList3"/>
    <dgm:cxn modelId="{42A00CA3-B1C8-4A3B-B335-FD630132701B}" type="presParOf" srcId="{A1DCFF97-63F1-4033-8FAE-7B582038788B}" destId="{752985B6-E599-42C4-9B16-C3F7B2ACACBD}" srcOrd="1" destOrd="0" presId="urn:microsoft.com/office/officeart/2005/8/layout/vList3"/>
    <dgm:cxn modelId="{0C1317FF-71E4-4598-9ADD-3A805E1E5083}" type="presParOf" srcId="{9C01D6A7-CE00-4418-A9F4-1AC8CBCE954A}" destId="{750B53C2-ED1A-4476-9FEE-386248B8EB4E}" srcOrd="11" destOrd="0" presId="urn:microsoft.com/office/officeart/2005/8/layout/vList3"/>
    <dgm:cxn modelId="{F1B33DD2-D776-4AC9-8B3E-1637029A5ECA}" type="presParOf" srcId="{9C01D6A7-CE00-4418-A9F4-1AC8CBCE954A}" destId="{30F918F4-B8C2-405D-9106-A0422C70C0F9}" srcOrd="12" destOrd="0" presId="urn:microsoft.com/office/officeart/2005/8/layout/vList3"/>
    <dgm:cxn modelId="{18FE69FF-4822-403C-967A-C789ADEB77B5}" type="presParOf" srcId="{30F918F4-B8C2-405D-9106-A0422C70C0F9}" destId="{D18CED95-280D-425F-85BB-7547FCD52856}" srcOrd="0" destOrd="0" presId="urn:microsoft.com/office/officeart/2005/8/layout/vList3"/>
    <dgm:cxn modelId="{81CEEB2C-1A82-4A56-8513-FE16BAC67B0F}" type="presParOf" srcId="{30F918F4-B8C2-405D-9106-A0422C70C0F9}" destId="{145BBB3C-972C-4764-AEA2-EE62DB2ABD37}" srcOrd="1" destOrd="0" presId="urn:microsoft.com/office/officeart/2005/8/layout/vList3"/>
    <dgm:cxn modelId="{B82F3E68-7EBE-4F79-B215-3CBF595CDED3}" type="presParOf" srcId="{9C01D6A7-CE00-4418-A9F4-1AC8CBCE954A}" destId="{5BA53C46-ACAC-449B-A1E6-7C4E777B01DC}" srcOrd="13" destOrd="0" presId="urn:microsoft.com/office/officeart/2005/8/layout/vList3"/>
    <dgm:cxn modelId="{F85E7852-82AE-448F-A0F4-86FD636F1D46}" type="presParOf" srcId="{9C01D6A7-CE00-4418-A9F4-1AC8CBCE954A}" destId="{1FB72EA8-4486-4BD3-B44D-E1188C114C24}" srcOrd="14" destOrd="0" presId="urn:microsoft.com/office/officeart/2005/8/layout/vList3"/>
    <dgm:cxn modelId="{4FEB796D-A90F-46A4-8133-1ACE81883AB6}" type="presParOf" srcId="{1FB72EA8-4486-4BD3-B44D-E1188C114C24}" destId="{0B075EEF-050D-4A5F-83D7-7A592D420732}" srcOrd="0" destOrd="0" presId="urn:microsoft.com/office/officeart/2005/8/layout/vList3"/>
    <dgm:cxn modelId="{D79AB34E-98DE-48A5-9D64-D3312F4298DC}"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noFill/>
        <a:ln>
          <a:noFill/>
        </a:ln>
      </dgm:spPr>
      <dgm:t>
        <a:bodyPr/>
        <a:lstStyle/>
        <a:p>
          <a:pPr algn="l"/>
          <a:r>
            <a:rPr lang="es-US" sz="1700" dirty="0">
              <a:solidFill>
                <a:schemeClr val="tx1"/>
              </a:solidFill>
            </a:rPr>
            <a:t>Una inyección que contiene </a:t>
          </a:r>
          <a:r>
            <a:rPr lang="es-US" sz="1700" dirty="0" err="1">
              <a:solidFill>
                <a:schemeClr val="tx1"/>
              </a:solidFill>
            </a:rPr>
            <a:t>progestina</a:t>
          </a:r>
          <a:r>
            <a:rPr lang="es-US" sz="1700" dirty="0">
              <a:solidFill>
                <a:schemeClr val="tx1"/>
              </a:solidFill>
            </a:rPr>
            <a:t> que </a:t>
          </a:r>
          <a:r>
            <a:rPr lang="es-US" sz="1700" dirty="0" smtClean="0">
              <a:solidFill>
                <a:schemeClr val="tx1"/>
              </a:solidFill>
            </a:rPr>
            <a:t>se administra </a:t>
          </a:r>
          <a:r>
            <a:rPr lang="es-US" sz="1700" dirty="0">
              <a:solidFill>
                <a:schemeClr val="tx1"/>
              </a:solidFill>
            </a:rPr>
            <a:t>cada 3 meses. </a:t>
          </a:r>
        </a:p>
      </dgm:t>
    </dgm:pt>
    <dgm:pt modelId="{18D9B7A6-8DBC-4348-9035-62FAEF53B4C8}" type="parTrans" cxnId="{7847E1EE-BD58-4A1B-8D4D-C8306AF4BA7E}">
      <dgm:prSet/>
      <dgm:spPr/>
      <dgm:t>
        <a:bodyPr/>
        <a:lstStyle/>
        <a:p>
          <a:pPr algn="l"/>
          <a:endParaRPr lang="en-US" sz="1700"/>
        </a:p>
      </dgm:t>
    </dgm:pt>
    <dgm:pt modelId="{606EC353-A538-4108-9596-D061FB6C2EF8}" type="sibTrans" cxnId="{7847E1EE-BD58-4A1B-8D4D-C8306AF4BA7E}">
      <dgm:prSet/>
      <dgm:spPr/>
      <dgm:t>
        <a:bodyPr/>
        <a:lstStyle/>
        <a:p>
          <a:pPr algn="l"/>
          <a:endParaRPr lang="en-US" sz="1700"/>
        </a:p>
      </dgm:t>
    </dgm:pt>
    <dgm:pt modelId="{AF20EFFE-445C-428F-B449-D7B41EC1299B}">
      <dgm:prSet phldrT="[Text]" custT="1"/>
      <dgm:spPr>
        <a:noFill/>
        <a:ln>
          <a:noFill/>
        </a:ln>
      </dgm:spPr>
      <dgm:t>
        <a:bodyPr/>
        <a:lstStyle/>
        <a:p>
          <a:pPr algn="l"/>
          <a:r>
            <a:rPr lang="es-US" sz="1700">
              <a:solidFill>
                <a:schemeClr val="tx1"/>
              </a:solidFill>
            </a:rPr>
            <a:t>La progestina funciona para prevenir la ovulación y engrosar el moco cervical para evitar que los espermatozoides fertilicen un óvulo. </a:t>
          </a:r>
        </a:p>
      </dgm:t>
    </dgm:pt>
    <dgm:pt modelId="{63E1ED83-0BEA-4614-AA34-B585E99C6F9A}" type="parTrans" cxnId="{AA2FB612-CCAE-470D-9FB9-A6496FA6DB76}">
      <dgm:prSet/>
      <dgm:spPr/>
      <dgm:t>
        <a:bodyPr/>
        <a:lstStyle/>
        <a:p>
          <a:pPr algn="l"/>
          <a:endParaRPr lang="en-US" sz="1700"/>
        </a:p>
      </dgm:t>
    </dgm:pt>
    <dgm:pt modelId="{0F30969C-181D-4622-916C-B9E17A26392F}" type="sibTrans" cxnId="{AA2FB612-CCAE-470D-9FB9-A6496FA6DB76}">
      <dgm:prSet/>
      <dgm:spPr/>
      <dgm:t>
        <a:bodyPr/>
        <a:lstStyle/>
        <a:p>
          <a:pPr algn="l"/>
          <a:endParaRPr lang="en-US" sz="1700"/>
        </a:p>
      </dgm:t>
    </dgm:pt>
    <dgm:pt modelId="{6F49AEF6-D0CC-42E2-BC07-E100150F6C23}">
      <dgm:prSet phldrT="[Text]" custT="1"/>
      <dgm:spPr>
        <a:noFill/>
        <a:ln>
          <a:noFill/>
        </a:ln>
      </dgm:spPr>
      <dgm:t>
        <a:bodyPr/>
        <a:lstStyle/>
        <a:p>
          <a:pPr algn="l"/>
          <a:r>
            <a:rPr lang="es-US" sz="1700">
              <a:solidFill>
                <a:schemeClr val="tx1"/>
              </a:solidFill>
            </a:rPr>
            <a:t>Se debe recibir la inyección cada 3 meses.</a:t>
          </a:r>
        </a:p>
      </dgm:t>
    </dgm:pt>
    <dgm:pt modelId="{ED655FDB-4A9F-415E-86C6-290521E41671}" type="parTrans" cxnId="{99AA1655-30C1-487E-9F91-AA5E2485F74A}">
      <dgm:prSet/>
      <dgm:spPr/>
      <dgm:t>
        <a:bodyPr/>
        <a:lstStyle/>
        <a:p>
          <a:pPr algn="l"/>
          <a:endParaRPr lang="en-US" sz="1700"/>
        </a:p>
      </dgm:t>
    </dgm:pt>
    <dgm:pt modelId="{5C976C1D-E752-44E7-B9FC-9546D22C85B7}" type="sibTrans" cxnId="{99AA1655-30C1-487E-9F91-AA5E2485F74A}">
      <dgm:prSet/>
      <dgm:spPr/>
      <dgm:t>
        <a:bodyPr/>
        <a:lstStyle/>
        <a:p>
          <a:pPr algn="l"/>
          <a:endParaRPr lang="en-US" sz="1700"/>
        </a:p>
      </dgm:t>
    </dgm:pt>
    <dgm:pt modelId="{8241F69E-7835-465C-B024-373C8583FE12}">
      <dgm:prSet custT="1"/>
      <dgm:spPr>
        <a:noFill/>
        <a:ln>
          <a:noFill/>
        </a:ln>
      </dgm:spPr>
      <dgm:t>
        <a:bodyPr/>
        <a:lstStyle/>
        <a:p>
          <a:pPr algn="l"/>
          <a:r>
            <a:rPr lang="es-US" sz="1700" dirty="0">
              <a:solidFill>
                <a:schemeClr val="tx1"/>
              </a:solidFill>
            </a:rPr>
            <a:t>Uso </a:t>
          </a:r>
          <a:r>
            <a:rPr lang="es-US" sz="1700" b="1" dirty="0">
              <a:solidFill>
                <a:schemeClr val="accent2"/>
              </a:solidFill>
            </a:rPr>
            <a:t>perfecto</a:t>
          </a:r>
          <a:r>
            <a:rPr lang="es-US" sz="1700" dirty="0">
              <a:solidFill>
                <a:schemeClr val="tx1"/>
              </a:solidFill>
            </a:rPr>
            <a:t>: mayor al 99% Uso </a:t>
          </a:r>
          <a:r>
            <a:rPr lang="es-US" sz="1700" b="1" dirty="0">
              <a:solidFill>
                <a:srgbClr val="009999"/>
              </a:solidFill>
            </a:rPr>
            <a:t>típico</a:t>
          </a:r>
          <a:r>
            <a:rPr lang="es-US" sz="1700" dirty="0">
              <a:solidFill>
                <a:schemeClr val="tx1"/>
              </a:solidFill>
            </a:rPr>
            <a:t>: 94%</a:t>
          </a:r>
        </a:p>
      </dgm:t>
    </dgm:pt>
    <dgm:pt modelId="{6DFF90B2-892B-48A3-8FB6-5FEC5A887A39}" type="parTrans" cxnId="{54949856-8F9B-4E9F-BD31-28FC259B83CA}">
      <dgm:prSet/>
      <dgm:spPr/>
      <dgm:t>
        <a:bodyPr/>
        <a:lstStyle/>
        <a:p>
          <a:pPr algn="l"/>
          <a:endParaRPr lang="en-US" sz="1700"/>
        </a:p>
      </dgm:t>
    </dgm:pt>
    <dgm:pt modelId="{6AE16D9E-4076-4890-9544-0E6B8762AE88}" type="sibTrans" cxnId="{54949856-8F9B-4E9F-BD31-28FC259B83CA}">
      <dgm:prSet/>
      <dgm:spPr/>
      <dgm:t>
        <a:bodyPr/>
        <a:lstStyle/>
        <a:p>
          <a:pPr algn="l"/>
          <a:endParaRPr lang="en-US" sz="1700"/>
        </a:p>
      </dgm:t>
    </dgm:pt>
    <dgm:pt modelId="{B6DED415-E5FD-4895-A113-3714F28A4649}">
      <dgm:prSet custT="1"/>
      <dgm:spPr>
        <a:noFill/>
        <a:ln>
          <a:noFill/>
        </a:ln>
      </dgm:spPr>
      <dgm:t>
        <a:bodyPr/>
        <a:lstStyle/>
        <a:p>
          <a:pPr algn="l"/>
          <a:r>
            <a:rPr lang="es-US" sz="1700" dirty="0">
              <a:solidFill>
                <a:schemeClr val="tx1"/>
              </a:solidFill>
            </a:rPr>
            <a:t>No es efectiva contra la propagación de </a:t>
          </a:r>
          <a:r>
            <a:rPr lang="es-US" sz="1700" dirty="0" smtClean="0">
              <a:solidFill>
                <a:schemeClr val="tx1"/>
              </a:solidFill>
            </a:rPr>
            <a:t>las </a:t>
          </a:r>
          <a:r>
            <a:rPr lang="es-US" sz="1700" dirty="0">
              <a:solidFill>
                <a:schemeClr val="tx1"/>
              </a:solidFill>
            </a:rPr>
            <a:t>ITS/VIH. El uso consistente y correcto de condones aún es necesario para reducir el riesgo </a:t>
          </a:r>
          <a:r>
            <a:rPr lang="es-US" sz="1700" dirty="0" smtClean="0">
              <a:solidFill>
                <a:schemeClr val="tx1"/>
              </a:solidFill>
            </a:rPr>
            <a:t>de contraer </a:t>
          </a:r>
          <a:r>
            <a:rPr lang="es-US" sz="1700" dirty="0">
              <a:solidFill>
                <a:schemeClr val="tx1"/>
              </a:solidFill>
            </a:rPr>
            <a:t>ITS.</a:t>
          </a:r>
        </a:p>
      </dgm:t>
    </dgm:pt>
    <dgm:pt modelId="{EC44CD54-3A22-4AF9-8C4E-CB3545888578}" type="parTrans" cxnId="{12E28BC5-034E-4A57-9FA7-414A20387E48}">
      <dgm:prSet/>
      <dgm:spPr/>
      <dgm:t>
        <a:bodyPr/>
        <a:lstStyle/>
        <a:p>
          <a:pPr algn="l"/>
          <a:endParaRPr lang="en-US" sz="1700"/>
        </a:p>
      </dgm:t>
    </dgm:pt>
    <dgm:pt modelId="{01D6F05E-EDDC-4AF4-817B-1009624F16F7}" type="sibTrans" cxnId="{12E28BC5-034E-4A57-9FA7-414A20387E48}">
      <dgm:prSet/>
      <dgm:spPr/>
      <dgm:t>
        <a:bodyPr/>
        <a:lstStyle/>
        <a:p>
          <a:pPr algn="l"/>
          <a:endParaRPr lang="en-US" sz="1700"/>
        </a:p>
      </dgm:t>
    </dgm:pt>
    <dgm:pt modelId="{DFD77F95-D415-4DD3-A816-830D03E70A4F}">
      <dgm:prSet custT="1"/>
      <dgm:spPr>
        <a:noFill/>
        <a:ln>
          <a:noFill/>
        </a:ln>
      </dgm:spPr>
      <dgm:t>
        <a:bodyPr/>
        <a:lstStyle/>
        <a:p>
          <a:pPr algn="l"/>
          <a:r>
            <a:rPr lang="es-US" sz="1700">
              <a:solidFill>
                <a:schemeClr val="tx1"/>
              </a:solidFill>
            </a:rPr>
            <a:t>Se necesita una visita a una clínica o a un proveedor de atención médica para recibir la inyección.  </a:t>
          </a:r>
        </a:p>
      </dgm:t>
    </dgm:pt>
    <dgm:pt modelId="{BBAAB952-9D81-442A-BCEA-09423CFED675}" type="parTrans" cxnId="{E35F50D7-050D-4F24-886A-BE1E7488D323}">
      <dgm:prSet/>
      <dgm:spPr/>
      <dgm:t>
        <a:bodyPr/>
        <a:lstStyle/>
        <a:p>
          <a:pPr algn="l"/>
          <a:endParaRPr lang="en-US" sz="1700"/>
        </a:p>
      </dgm:t>
    </dgm:pt>
    <dgm:pt modelId="{72F0C2EB-F358-475D-B00A-D992FF54C5A3}" type="sibTrans" cxnId="{E35F50D7-050D-4F24-886A-BE1E7488D323}">
      <dgm:prSet/>
      <dgm:spPr/>
      <dgm:t>
        <a:bodyPr/>
        <a:lstStyle/>
        <a:p>
          <a:pPr algn="l"/>
          <a:endParaRPr lang="en-US" sz="1700"/>
        </a:p>
      </dgm:t>
    </dgm:pt>
    <dgm:pt modelId="{5FACC5EB-C675-4416-B6E6-DE4F69BC96FB}">
      <dgm:prSet custT="1"/>
      <dgm:spPr>
        <a:noFill/>
        <a:ln>
          <a:noFill/>
        </a:ln>
      </dgm:spPr>
      <dgm:t>
        <a:bodyPr/>
        <a:lstStyle/>
        <a:p>
          <a:pPr algn="l"/>
          <a:r>
            <a:rPr lang="es-US" sz="1700" dirty="0">
              <a:solidFill>
                <a:schemeClr val="tx1"/>
              </a:solidFill>
            </a:rPr>
            <a:t>Posible sangrado irregular (esp. por los primeros 6-12 meses), cambio de apetito o aumento de peso; los efectos secundarios menos comunes son la pérdida de cabello, mareos, dolor de cabeza y </a:t>
          </a:r>
          <a:r>
            <a:rPr lang="es-US" sz="1700" dirty="0" smtClean="0">
              <a:solidFill>
                <a:schemeClr val="tx1"/>
              </a:solidFill>
            </a:rPr>
            <a:t>náuseas.</a:t>
          </a:r>
          <a:endParaRPr lang="es-US" sz="1700" dirty="0">
            <a:solidFill>
              <a:schemeClr val="tx1"/>
            </a:solidFill>
          </a:endParaRPr>
        </a:p>
      </dgm:t>
    </dgm:pt>
    <dgm:pt modelId="{CBB72172-A3E5-4764-8C23-9DB84D97B097}" type="parTrans" cxnId="{13669A83-3A46-4EED-BE29-625D60CC5278}">
      <dgm:prSet/>
      <dgm:spPr/>
      <dgm:t>
        <a:bodyPr/>
        <a:lstStyle/>
        <a:p>
          <a:pPr algn="l"/>
          <a:endParaRPr lang="en-US" sz="1700"/>
        </a:p>
      </dgm:t>
    </dgm:pt>
    <dgm:pt modelId="{1529AE2B-E1DA-4138-BC1E-EAAB741B98D3}" type="sibTrans" cxnId="{13669A83-3A46-4EED-BE29-625D60CC5278}">
      <dgm:prSet/>
      <dgm:spPr/>
      <dgm:t>
        <a:bodyPr/>
        <a:lstStyle/>
        <a:p>
          <a:pPr algn="l"/>
          <a:endParaRPr lang="en-US" sz="1700"/>
        </a:p>
      </dgm:t>
    </dgm:pt>
    <dgm:pt modelId="{F78AD5CA-660E-4789-B6A4-E8A78A769125}">
      <dgm:prSet custT="1"/>
      <dgm:spPr>
        <a:noFill/>
        <a:ln>
          <a:noFill/>
        </a:ln>
      </dgm:spPr>
      <dgm:t>
        <a:bodyPr/>
        <a:lstStyle/>
        <a:p>
          <a:pPr algn="l"/>
          <a:r>
            <a:rPr lang="es-US" sz="1700" dirty="0">
              <a:solidFill>
                <a:schemeClr val="tx1"/>
              </a:solidFill>
            </a:rPr>
            <a:t>Fácil de esconder, puede causar períodos más cortos/ligeros o falta de período, protección a largo plazo con poco esfuerzo, puede ser usado </a:t>
          </a:r>
          <a:r>
            <a:rPr lang="es-US" sz="1700" dirty="0" smtClean="0">
              <a:solidFill>
                <a:schemeClr val="tx1"/>
              </a:solidFill>
            </a:rPr>
            <a:t>durante la lactancia.</a:t>
          </a:r>
          <a:endParaRPr lang="es-US" sz="1700" dirty="0">
            <a:solidFill>
              <a:schemeClr val="tx1"/>
            </a:solidFill>
          </a:endParaRPr>
        </a:p>
      </dgm:t>
    </dgm:pt>
    <dgm:pt modelId="{FE06207F-F3A9-45D7-9425-816E26A866B0}" type="parTrans" cxnId="{A2884784-7B8A-4C44-B1BF-25F785A0105B}">
      <dgm:prSet/>
      <dgm:spPr/>
      <dgm:t>
        <a:bodyPr/>
        <a:lstStyle/>
        <a:p>
          <a:pPr algn="l"/>
          <a:endParaRPr lang="en-US" sz="1700"/>
        </a:p>
      </dgm:t>
    </dgm:pt>
    <dgm:pt modelId="{06048A2F-0531-44DF-82F2-5D56AE995B55}" type="sibTrans" cxnId="{A2884784-7B8A-4C44-B1BF-25F785A0105B}">
      <dgm:prSet/>
      <dgm:spPr/>
      <dgm:t>
        <a:bodyPr/>
        <a:lstStyle/>
        <a:p>
          <a:pPr algn="l"/>
          <a:endParaRPr lang="en-US" sz="17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LinFactNeighborX="-1258">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10618" custLinFactNeighborX="6320">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LinFactNeighborX="-1258">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LinFactNeighborX="-1258">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17895" custLinFactNeighborX="9958">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LinFactNeighborX="-1258">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20806" custLinFactNeighborX="11414">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22262" custLinFactNeighborX="12142">
        <dgm:presLayoutVars>
          <dgm:bulletEnabled val="1"/>
        </dgm:presLayoutVars>
      </dgm:prSet>
      <dgm:spPr/>
      <dgm:t>
        <a:bodyPr/>
        <a:lstStyle/>
        <a:p>
          <a:endParaRPr lang="es-ES"/>
        </a:p>
      </dgm:t>
    </dgm:pt>
  </dgm:ptLst>
  <dgm:cxnLst>
    <dgm:cxn modelId="{54949856-8F9B-4E9F-BD31-28FC259B83CA}" srcId="{886F449F-217B-4A3F-9062-072FB3A23066}" destId="{8241F69E-7835-465C-B024-373C8583FE12}" srcOrd="3" destOrd="0" parTransId="{6DFF90B2-892B-48A3-8FB6-5FEC5A887A39}" sibTransId="{6AE16D9E-4076-4890-9544-0E6B8762AE88}"/>
    <dgm:cxn modelId="{B9F31BE9-E055-45D4-9D40-80DAE3BE9C21}" type="presOf" srcId="{AF20EFFE-445C-428F-B449-D7B41EC1299B}" destId="{42DFDC70-F08F-43E8-9CA1-10A93B7CC4DE}"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71C81FDA-2B9F-4994-B724-A614D31AD550}" type="presOf" srcId="{5FACC5EB-C675-4416-B6E6-DE4F69BC96FB}" destId="{145BBB3C-972C-4764-AEA2-EE62DB2ABD37}"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E623D371-6E9C-46D6-8095-DE04FF501D1B}" type="presOf" srcId="{886F449F-217B-4A3F-9062-072FB3A23066}" destId="{9C01D6A7-CE00-4418-A9F4-1AC8CBCE954A}" srcOrd="0" destOrd="0" presId="urn:microsoft.com/office/officeart/2005/8/layout/vList3"/>
    <dgm:cxn modelId="{C3AA7952-FFD8-484E-A671-986A40B534C7}" type="presOf" srcId="{6F49AEF6-D0CC-42E2-BC07-E100150F6C23}" destId="{D31B7AE4-E9FC-4455-B6F0-B014332D5D4C}" srcOrd="0" destOrd="0" presId="urn:microsoft.com/office/officeart/2005/8/layout/vList3"/>
    <dgm:cxn modelId="{13669A83-3A46-4EED-BE29-625D60CC5278}" srcId="{886F449F-217B-4A3F-9062-072FB3A23066}" destId="{5FACC5EB-C675-4416-B6E6-DE4F69BC96FB}" srcOrd="6" destOrd="0" parTransId="{CBB72172-A3E5-4764-8C23-9DB84D97B097}" sibTransId="{1529AE2B-E1DA-4138-BC1E-EAAB741B98D3}"/>
    <dgm:cxn modelId="{BBFA5CF3-7C22-4A72-88A9-13D55585CFB7}" type="presOf" srcId="{DFD77F95-D415-4DD3-A816-830D03E70A4F}" destId="{752985B6-E599-42C4-9B16-C3F7B2ACACBD}" srcOrd="0" destOrd="0" presId="urn:microsoft.com/office/officeart/2005/8/layout/vList3"/>
    <dgm:cxn modelId="{12E28BC5-034E-4A57-9FA7-414A20387E48}" srcId="{886F449F-217B-4A3F-9062-072FB3A23066}" destId="{B6DED415-E5FD-4895-A113-3714F28A4649}" srcOrd="4" destOrd="0" parTransId="{EC44CD54-3A22-4AF9-8C4E-CB3545888578}" sibTransId="{01D6F05E-EDDC-4AF4-817B-1009624F16F7}"/>
    <dgm:cxn modelId="{A2884784-7B8A-4C44-B1BF-25F785A0105B}" srcId="{886F449F-217B-4A3F-9062-072FB3A23066}" destId="{F78AD5CA-660E-4789-B6A4-E8A78A769125}" srcOrd="7" destOrd="0" parTransId="{FE06207F-F3A9-45D7-9425-816E26A866B0}" sibTransId="{06048A2F-0531-44DF-82F2-5D56AE995B55}"/>
    <dgm:cxn modelId="{D0B05A7A-1D73-43AB-A43C-09795FB6AA85}" type="presOf" srcId="{F78AD5CA-660E-4789-B6A4-E8A78A769125}" destId="{75D42CC0-1B4A-429A-AF88-11B50F35973A}"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A9CEAF63-A5D8-41DA-8BA5-46282DB54CD0}" type="presOf" srcId="{8241F69E-7835-465C-B024-373C8583FE12}" destId="{017DDB07-4881-4A41-97BD-FAD060F86CA5}" srcOrd="0" destOrd="0" presId="urn:microsoft.com/office/officeart/2005/8/layout/vList3"/>
    <dgm:cxn modelId="{71008C0E-6DAA-4A13-9FF5-3A7A70D3BCB4}" type="presOf" srcId="{B6DED415-E5FD-4895-A113-3714F28A4649}" destId="{06C4A962-9604-48B8-A1FE-9CA4A4C959AB}" srcOrd="0" destOrd="0" presId="urn:microsoft.com/office/officeart/2005/8/layout/vList3"/>
    <dgm:cxn modelId="{BBE84023-DE53-4B67-81D6-3241C4573972}" type="presOf" srcId="{2D9DA8D7-B736-4343-A41B-74E2786FBE17}" destId="{ACBB44CB-A93E-4EA4-ACD9-F4B0DC6D907D}"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94797D23-E148-4ADF-BA88-95D041477B43}" type="presParOf" srcId="{9C01D6A7-CE00-4418-A9F4-1AC8CBCE954A}" destId="{D1E93AFD-354F-44ED-B977-29E872B54D0A}" srcOrd="0" destOrd="0" presId="urn:microsoft.com/office/officeart/2005/8/layout/vList3"/>
    <dgm:cxn modelId="{F7D6BAE7-975A-4B2F-9B0F-2C8401E63F13}" type="presParOf" srcId="{D1E93AFD-354F-44ED-B977-29E872B54D0A}" destId="{CB2EE65F-0024-47BE-9AB1-851C13B87868}" srcOrd="0" destOrd="0" presId="urn:microsoft.com/office/officeart/2005/8/layout/vList3"/>
    <dgm:cxn modelId="{23F9CE83-841B-4B0D-89D0-38AD4A1532DE}" type="presParOf" srcId="{D1E93AFD-354F-44ED-B977-29E872B54D0A}" destId="{ACBB44CB-A93E-4EA4-ACD9-F4B0DC6D907D}" srcOrd="1" destOrd="0" presId="urn:microsoft.com/office/officeart/2005/8/layout/vList3"/>
    <dgm:cxn modelId="{159D6551-AB38-4292-928F-106862690D7C}" type="presParOf" srcId="{9C01D6A7-CE00-4418-A9F4-1AC8CBCE954A}" destId="{5ACC7942-1DF6-450A-BBA6-FD8EA461F808}" srcOrd="1" destOrd="0" presId="urn:microsoft.com/office/officeart/2005/8/layout/vList3"/>
    <dgm:cxn modelId="{99A1F007-60C5-4F28-86BC-F6AB55FE2600}" type="presParOf" srcId="{9C01D6A7-CE00-4418-A9F4-1AC8CBCE954A}" destId="{9A191988-3FCD-4DE2-B09C-621FDF63E728}" srcOrd="2" destOrd="0" presId="urn:microsoft.com/office/officeart/2005/8/layout/vList3"/>
    <dgm:cxn modelId="{678B1505-50EF-4B20-A1C9-7CCAEF725E97}" type="presParOf" srcId="{9A191988-3FCD-4DE2-B09C-621FDF63E728}" destId="{25AB33B1-1614-4F8C-9037-B9CB1A2949F4}" srcOrd="0" destOrd="0" presId="urn:microsoft.com/office/officeart/2005/8/layout/vList3"/>
    <dgm:cxn modelId="{7C5867CC-DE15-48CF-A73B-6FF5E691443A}" type="presParOf" srcId="{9A191988-3FCD-4DE2-B09C-621FDF63E728}" destId="{42DFDC70-F08F-43E8-9CA1-10A93B7CC4DE}" srcOrd="1" destOrd="0" presId="urn:microsoft.com/office/officeart/2005/8/layout/vList3"/>
    <dgm:cxn modelId="{502BDBB8-E849-47F7-8E90-5269F5E7DF6D}" type="presParOf" srcId="{9C01D6A7-CE00-4418-A9F4-1AC8CBCE954A}" destId="{46DC89DE-2963-4116-9F84-E75EEA99A433}" srcOrd="3" destOrd="0" presId="urn:microsoft.com/office/officeart/2005/8/layout/vList3"/>
    <dgm:cxn modelId="{CFCA4777-11AE-45C3-92E8-8B4B62603CA6}" type="presParOf" srcId="{9C01D6A7-CE00-4418-A9F4-1AC8CBCE954A}" destId="{009F7A2F-7F26-48B3-9310-06C5B2468756}" srcOrd="4" destOrd="0" presId="urn:microsoft.com/office/officeart/2005/8/layout/vList3"/>
    <dgm:cxn modelId="{8725BF71-B675-462F-A256-D31FD9A09935}" type="presParOf" srcId="{009F7A2F-7F26-48B3-9310-06C5B2468756}" destId="{434FE990-0A16-49E8-8023-2975EFE528FC}" srcOrd="0" destOrd="0" presId="urn:microsoft.com/office/officeart/2005/8/layout/vList3"/>
    <dgm:cxn modelId="{0AF5A4FB-43FA-422C-95FD-C3F06E35BADC}" type="presParOf" srcId="{009F7A2F-7F26-48B3-9310-06C5B2468756}" destId="{D31B7AE4-E9FC-4455-B6F0-B014332D5D4C}" srcOrd="1" destOrd="0" presId="urn:microsoft.com/office/officeart/2005/8/layout/vList3"/>
    <dgm:cxn modelId="{600A4E19-4A05-497A-85A1-470091947857}" type="presParOf" srcId="{9C01D6A7-CE00-4418-A9F4-1AC8CBCE954A}" destId="{18ED2C8D-8DBE-45B0-B0B3-BC92477E173B}" srcOrd="5" destOrd="0" presId="urn:microsoft.com/office/officeart/2005/8/layout/vList3"/>
    <dgm:cxn modelId="{32DBA08B-E4BB-474C-9871-7E5A7423CCE0}" type="presParOf" srcId="{9C01D6A7-CE00-4418-A9F4-1AC8CBCE954A}" destId="{79F2C7C9-E06B-4DFA-811F-6E72BE5B5AA6}" srcOrd="6" destOrd="0" presId="urn:microsoft.com/office/officeart/2005/8/layout/vList3"/>
    <dgm:cxn modelId="{F087AE62-64A5-41D0-AF14-96B13F79D240}" type="presParOf" srcId="{79F2C7C9-E06B-4DFA-811F-6E72BE5B5AA6}" destId="{74E1564D-B27A-4F63-ACC3-A9DD349C5611}" srcOrd="0" destOrd="0" presId="urn:microsoft.com/office/officeart/2005/8/layout/vList3"/>
    <dgm:cxn modelId="{7071604D-DE84-4EE6-995D-9DB92E117D8F}" type="presParOf" srcId="{79F2C7C9-E06B-4DFA-811F-6E72BE5B5AA6}" destId="{017DDB07-4881-4A41-97BD-FAD060F86CA5}" srcOrd="1" destOrd="0" presId="urn:microsoft.com/office/officeart/2005/8/layout/vList3"/>
    <dgm:cxn modelId="{BB9C8BBF-2FA7-4458-8FA2-47E6869669EF}" type="presParOf" srcId="{9C01D6A7-CE00-4418-A9F4-1AC8CBCE954A}" destId="{D6A1E102-997F-4E34-B2A6-0B3F312CB543}" srcOrd="7" destOrd="0" presId="urn:microsoft.com/office/officeart/2005/8/layout/vList3"/>
    <dgm:cxn modelId="{3FC1CD50-5538-4F0E-B866-1CAE869A01D9}" type="presParOf" srcId="{9C01D6A7-CE00-4418-A9F4-1AC8CBCE954A}" destId="{0948F653-E20E-4D27-8405-E9875D20C59B}" srcOrd="8" destOrd="0" presId="urn:microsoft.com/office/officeart/2005/8/layout/vList3"/>
    <dgm:cxn modelId="{5A2FC516-5E66-42C8-AACD-2BB9C2C319BA}" type="presParOf" srcId="{0948F653-E20E-4D27-8405-E9875D20C59B}" destId="{22D97BAC-A44E-47A9-BCF0-97A55BE82B99}" srcOrd="0" destOrd="0" presId="urn:microsoft.com/office/officeart/2005/8/layout/vList3"/>
    <dgm:cxn modelId="{E4242445-48F5-4D17-AF8D-149FC01A9505}" type="presParOf" srcId="{0948F653-E20E-4D27-8405-E9875D20C59B}" destId="{06C4A962-9604-48B8-A1FE-9CA4A4C959AB}" srcOrd="1" destOrd="0" presId="urn:microsoft.com/office/officeart/2005/8/layout/vList3"/>
    <dgm:cxn modelId="{8A15F2B4-5619-4546-923D-D403B57C3870}" type="presParOf" srcId="{9C01D6A7-CE00-4418-A9F4-1AC8CBCE954A}" destId="{FD3D4964-07C7-468A-B807-02EE0F77582C}" srcOrd="9" destOrd="0" presId="urn:microsoft.com/office/officeart/2005/8/layout/vList3"/>
    <dgm:cxn modelId="{C11915D0-FDD2-4395-ABCF-D9599D8FC410}" type="presParOf" srcId="{9C01D6A7-CE00-4418-A9F4-1AC8CBCE954A}" destId="{A1DCFF97-63F1-4033-8FAE-7B582038788B}" srcOrd="10" destOrd="0" presId="urn:microsoft.com/office/officeart/2005/8/layout/vList3"/>
    <dgm:cxn modelId="{9BBE5893-E684-4F90-9A81-F2B739E20264}" type="presParOf" srcId="{A1DCFF97-63F1-4033-8FAE-7B582038788B}" destId="{FD04EB34-E904-4DCA-8511-C2EC1E5DFBF6}" srcOrd="0" destOrd="0" presId="urn:microsoft.com/office/officeart/2005/8/layout/vList3"/>
    <dgm:cxn modelId="{9870BACD-7576-43BC-AF02-66693E74AD66}" type="presParOf" srcId="{A1DCFF97-63F1-4033-8FAE-7B582038788B}" destId="{752985B6-E599-42C4-9B16-C3F7B2ACACBD}" srcOrd="1" destOrd="0" presId="urn:microsoft.com/office/officeart/2005/8/layout/vList3"/>
    <dgm:cxn modelId="{97C1F359-0064-4FAD-AF62-F06F4459DAB8}" type="presParOf" srcId="{9C01D6A7-CE00-4418-A9F4-1AC8CBCE954A}" destId="{750B53C2-ED1A-4476-9FEE-386248B8EB4E}" srcOrd="11" destOrd="0" presId="urn:microsoft.com/office/officeart/2005/8/layout/vList3"/>
    <dgm:cxn modelId="{F5CFEA0D-864D-4C77-B5ED-EFE4588E4DAF}" type="presParOf" srcId="{9C01D6A7-CE00-4418-A9F4-1AC8CBCE954A}" destId="{30F918F4-B8C2-405D-9106-A0422C70C0F9}" srcOrd="12" destOrd="0" presId="urn:microsoft.com/office/officeart/2005/8/layout/vList3"/>
    <dgm:cxn modelId="{BDF698F7-AA0F-485E-825A-83B437939D04}" type="presParOf" srcId="{30F918F4-B8C2-405D-9106-A0422C70C0F9}" destId="{D18CED95-280D-425F-85BB-7547FCD52856}" srcOrd="0" destOrd="0" presId="urn:microsoft.com/office/officeart/2005/8/layout/vList3"/>
    <dgm:cxn modelId="{7ADECCCE-C459-4FCA-98CD-1A5D970B1060}" type="presParOf" srcId="{30F918F4-B8C2-405D-9106-A0422C70C0F9}" destId="{145BBB3C-972C-4764-AEA2-EE62DB2ABD37}" srcOrd="1" destOrd="0" presId="urn:microsoft.com/office/officeart/2005/8/layout/vList3"/>
    <dgm:cxn modelId="{4ACA0D52-3240-49FA-971E-6C177210F101}" type="presParOf" srcId="{9C01D6A7-CE00-4418-A9F4-1AC8CBCE954A}" destId="{5BA53C46-ACAC-449B-A1E6-7C4E777B01DC}" srcOrd="13" destOrd="0" presId="urn:microsoft.com/office/officeart/2005/8/layout/vList3"/>
    <dgm:cxn modelId="{4663B05C-6B79-48C6-B45C-85724AC69067}" type="presParOf" srcId="{9C01D6A7-CE00-4418-A9F4-1AC8CBCE954A}" destId="{1FB72EA8-4486-4BD3-B44D-E1188C114C24}" srcOrd="14" destOrd="0" presId="urn:microsoft.com/office/officeart/2005/8/layout/vList3"/>
    <dgm:cxn modelId="{81F99EB3-CAF0-4E6F-BAF6-A2CE7F5D9251}" type="presParOf" srcId="{1FB72EA8-4486-4BD3-B44D-E1188C114C24}" destId="{0B075EEF-050D-4A5F-83D7-7A592D420732}" srcOrd="0" destOrd="0" presId="urn:microsoft.com/office/officeart/2005/8/layout/vList3"/>
    <dgm:cxn modelId="{89A4A191-08E1-4615-A759-B1F6387BB458}"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noFill/>
        <a:ln>
          <a:noFill/>
        </a:ln>
      </dgm:spPr>
      <dgm:t>
        <a:bodyPr/>
        <a:lstStyle/>
        <a:p>
          <a:pPr algn="l"/>
          <a:r>
            <a:rPr lang="es-US" sz="1700" dirty="0" smtClean="0">
              <a:solidFill>
                <a:schemeClr val="tx1"/>
              </a:solidFill>
            </a:rPr>
            <a:t>Un palillo </a:t>
          </a:r>
          <a:r>
            <a:rPr lang="es-US" sz="1700" dirty="0">
              <a:solidFill>
                <a:schemeClr val="tx1"/>
              </a:solidFill>
            </a:rPr>
            <a:t>delgado del tamaño de un cerillo que es insertado bajo la piel del brazo por un profesional médico.</a:t>
          </a:r>
        </a:p>
      </dgm:t>
    </dgm:pt>
    <dgm:pt modelId="{18D9B7A6-8DBC-4348-9035-62FAEF53B4C8}" type="parTrans" cxnId="{7847E1EE-BD58-4A1B-8D4D-C8306AF4BA7E}">
      <dgm:prSet/>
      <dgm:spPr/>
      <dgm:t>
        <a:bodyPr/>
        <a:lstStyle/>
        <a:p>
          <a:pPr algn="l"/>
          <a:endParaRPr lang="en-US" sz="1700"/>
        </a:p>
      </dgm:t>
    </dgm:pt>
    <dgm:pt modelId="{606EC353-A538-4108-9596-D061FB6C2EF8}" type="sibTrans" cxnId="{7847E1EE-BD58-4A1B-8D4D-C8306AF4BA7E}">
      <dgm:prSet/>
      <dgm:spPr/>
      <dgm:t>
        <a:bodyPr/>
        <a:lstStyle/>
        <a:p>
          <a:pPr algn="l"/>
          <a:endParaRPr lang="en-US" sz="1700"/>
        </a:p>
      </dgm:t>
    </dgm:pt>
    <dgm:pt modelId="{AF20EFFE-445C-428F-B449-D7B41EC1299B}">
      <dgm:prSet phldrT="[Text]" custT="1"/>
      <dgm:spPr>
        <a:noFill/>
        <a:ln>
          <a:noFill/>
        </a:ln>
      </dgm:spPr>
      <dgm:t>
        <a:bodyPr/>
        <a:lstStyle/>
        <a:p>
          <a:pPr algn="l"/>
          <a:r>
            <a:rPr lang="es-US" sz="1700">
              <a:solidFill>
                <a:schemeClr val="tx1"/>
              </a:solidFill>
            </a:rPr>
            <a:t>El implante libera progestina, la cual previene la ovulación y engrosa el moco cervical para evitar que los espermatozoides fertilicen un óvulo. </a:t>
          </a:r>
        </a:p>
      </dgm:t>
    </dgm:pt>
    <dgm:pt modelId="{63E1ED83-0BEA-4614-AA34-B585E99C6F9A}" type="parTrans" cxnId="{AA2FB612-CCAE-470D-9FB9-A6496FA6DB76}">
      <dgm:prSet/>
      <dgm:spPr/>
      <dgm:t>
        <a:bodyPr/>
        <a:lstStyle/>
        <a:p>
          <a:pPr algn="l"/>
          <a:endParaRPr lang="en-US" sz="1700"/>
        </a:p>
      </dgm:t>
    </dgm:pt>
    <dgm:pt modelId="{0F30969C-181D-4622-916C-B9E17A26392F}" type="sibTrans" cxnId="{AA2FB612-CCAE-470D-9FB9-A6496FA6DB76}">
      <dgm:prSet/>
      <dgm:spPr/>
      <dgm:t>
        <a:bodyPr/>
        <a:lstStyle/>
        <a:p>
          <a:pPr algn="l"/>
          <a:endParaRPr lang="en-US" sz="1700"/>
        </a:p>
      </dgm:t>
    </dgm:pt>
    <dgm:pt modelId="{6F49AEF6-D0CC-42E2-BC07-E100150F6C23}">
      <dgm:prSet phldrT="[Text]" custT="1"/>
      <dgm:spPr>
        <a:noFill/>
        <a:ln>
          <a:noFill/>
        </a:ln>
      </dgm:spPr>
      <dgm:t>
        <a:bodyPr/>
        <a:lstStyle/>
        <a:p>
          <a:pPr algn="l"/>
          <a:r>
            <a:rPr lang="es-US" sz="1700" dirty="0">
              <a:solidFill>
                <a:schemeClr val="tx1"/>
              </a:solidFill>
            </a:rPr>
            <a:t>Cuando es insertado, el implante es efectivo </a:t>
          </a:r>
          <a:r>
            <a:rPr lang="es-US" sz="1700" dirty="0" smtClean="0">
              <a:solidFill>
                <a:schemeClr val="tx1"/>
              </a:solidFill>
            </a:rPr>
            <a:t>hasta </a:t>
          </a:r>
          <a:r>
            <a:rPr lang="es-US" sz="1700" dirty="0">
              <a:solidFill>
                <a:schemeClr val="tx1"/>
              </a:solidFill>
            </a:rPr>
            <a:t>5 años. </a:t>
          </a:r>
        </a:p>
      </dgm:t>
    </dgm:pt>
    <dgm:pt modelId="{ED655FDB-4A9F-415E-86C6-290521E41671}" type="parTrans" cxnId="{99AA1655-30C1-487E-9F91-AA5E2485F74A}">
      <dgm:prSet/>
      <dgm:spPr/>
      <dgm:t>
        <a:bodyPr/>
        <a:lstStyle/>
        <a:p>
          <a:pPr algn="l"/>
          <a:endParaRPr lang="en-US" sz="1700"/>
        </a:p>
      </dgm:t>
    </dgm:pt>
    <dgm:pt modelId="{5C976C1D-E752-44E7-B9FC-9546D22C85B7}" type="sibTrans" cxnId="{99AA1655-30C1-487E-9F91-AA5E2485F74A}">
      <dgm:prSet/>
      <dgm:spPr/>
      <dgm:t>
        <a:bodyPr/>
        <a:lstStyle/>
        <a:p>
          <a:pPr algn="l"/>
          <a:endParaRPr lang="en-US" sz="1700"/>
        </a:p>
      </dgm:t>
    </dgm:pt>
    <dgm:pt modelId="{8241F69E-7835-465C-B024-373C8583FE12}">
      <dgm:prSet custT="1"/>
      <dgm:spPr>
        <a:noFill/>
        <a:ln>
          <a:noFill/>
        </a:ln>
      </dgm:spPr>
      <dgm:t>
        <a:bodyPr/>
        <a:lstStyle/>
        <a:p>
          <a:pPr algn="l"/>
          <a:r>
            <a:rPr lang="es-US" sz="1700" dirty="0">
              <a:solidFill>
                <a:schemeClr val="tx1"/>
              </a:solidFill>
            </a:rPr>
            <a:t>Uso </a:t>
          </a:r>
          <a:r>
            <a:rPr lang="es-US" sz="1700" b="1" dirty="0">
              <a:solidFill>
                <a:schemeClr val="accent2"/>
              </a:solidFill>
            </a:rPr>
            <a:t>perfecto</a:t>
          </a:r>
          <a:r>
            <a:rPr lang="es-US" sz="1700" dirty="0">
              <a:solidFill>
                <a:schemeClr val="tx1"/>
              </a:solidFill>
            </a:rPr>
            <a:t>: mayor al 99% Uso </a:t>
          </a:r>
          <a:r>
            <a:rPr lang="es-US" sz="1700" b="1" dirty="0">
              <a:solidFill>
                <a:srgbClr val="009999"/>
              </a:solidFill>
            </a:rPr>
            <a:t>típico</a:t>
          </a:r>
          <a:r>
            <a:rPr lang="es-US" sz="1700" dirty="0">
              <a:solidFill>
                <a:schemeClr val="tx1"/>
              </a:solidFill>
            </a:rPr>
            <a:t>: mayor al 99%</a:t>
          </a:r>
        </a:p>
      </dgm:t>
    </dgm:pt>
    <dgm:pt modelId="{6DFF90B2-892B-48A3-8FB6-5FEC5A887A39}" type="parTrans" cxnId="{54949856-8F9B-4E9F-BD31-28FC259B83CA}">
      <dgm:prSet/>
      <dgm:spPr/>
      <dgm:t>
        <a:bodyPr/>
        <a:lstStyle/>
        <a:p>
          <a:pPr algn="l"/>
          <a:endParaRPr lang="en-US" sz="1700"/>
        </a:p>
      </dgm:t>
    </dgm:pt>
    <dgm:pt modelId="{6AE16D9E-4076-4890-9544-0E6B8762AE88}" type="sibTrans" cxnId="{54949856-8F9B-4E9F-BD31-28FC259B83CA}">
      <dgm:prSet/>
      <dgm:spPr/>
      <dgm:t>
        <a:bodyPr/>
        <a:lstStyle/>
        <a:p>
          <a:pPr algn="l"/>
          <a:endParaRPr lang="en-US" sz="1700"/>
        </a:p>
      </dgm:t>
    </dgm:pt>
    <dgm:pt modelId="{B6DED415-E5FD-4895-A113-3714F28A4649}">
      <dgm:prSet custT="1"/>
      <dgm:spPr>
        <a:noFill/>
        <a:ln>
          <a:noFill/>
        </a:ln>
      </dgm:spPr>
      <dgm:t>
        <a:bodyPr/>
        <a:lstStyle/>
        <a:p>
          <a:pPr algn="l"/>
          <a:r>
            <a:rPr lang="es-US" sz="1700" dirty="0">
              <a:solidFill>
                <a:schemeClr val="tx1"/>
              </a:solidFill>
            </a:rPr>
            <a:t>No es </a:t>
          </a:r>
          <a:r>
            <a:rPr lang="es-US" sz="1700" dirty="0" smtClean="0">
              <a:solidFill>
                <a:schemeClr val="tx1"/>
              </a:solidFill>
            </a:rPr>
            <a:t>efectivo </a:t>
          </a:r>
          <a:r>
            <a:rPr lang="es-US" sz="1700" dirty="0">
              <a:solidFill>
                <a:schemeClr val="tx1"/>
              </a:solidFill>
            </a:rPr>
            <a:t>contra la propagación de </a:t>
          </a:r>
          <a:r>
            <a:rPr lang="es-US" sz="1700" dirty="0" smtClean="0">
              <a:solidFill>
                <a:schemeClr val="tx1"/>
              </a:solidFill>
            </a:rPr>
            <a:t>las </a:t>
          </a:r>
          <a:r>
            <a:rPr lang="es-US" sz="1700" dirty="0">
              <a:solidFill>
                <a:schemeClr val="tx1"/>
              </a:solidFill>
            </a:rPr>
            <a:t>ITS/VIH. El uso consistente y correcto de condones aún es necesario para reducir el riesgo de </a:t>
          </a:r>
          <a:r>
            <a:rPr lang="es-US" sz="1700" dirty="0" smtClean="0">
              <a:solidFill>
                <a:schemeClr val="tx1"/>
              </a:solidFill>
            </a:rPr>
            <a:t>contraer ITS</a:t>
          </a:r>
          <a:r>
            <a:rPr lang="es-US" sz="1700" dirty="0">
              <a:solidFill>
                <a:schemeClr val="tx1"/>
              </a:solidFill>
            </a:rPr>
            <a:t>.</a:t>
          </a:r>
        </a:p>
      </dgm:t>
    </dgm:pt>
    <dgm:pt modelId="{EC44CD54-3A22-4AF9-8C4E-CB3545888578}" type="parTrans" cxnId="{12E28BC5-034E-4A57-9FA7-414A20387E48}">
      <dgm:prSet/>
      <dgm:spPr/>
      <dgm:t>
        <a:bodyPr/>
        <a:lstStyle/>
        <a:p>
          <a:pPr algn="l"/>
          <a:endParaRPr lang="en-US" sz="1700"/>
        </a:p>
      </dgm:t>
    </dgm:pt>
    <dgm:pt modelId="{01D6F05E-EDDC-4AF4-817B-1009624F16F7}" type="sibTrans" cxnId="{12E28BC5-034E-4A57-9FA7-414A20387E48}">
      <dgm:prSet/>
      <dgm:spPr/>
      <dgm:t>
        <a:bodyPr/>
        <a:lstStyle/>
        <a:p>
          <a:pPr algn="l"/>
          <a:endParaRPr lang="en-US" sz="1700"/>
        </a:p>
      </dgm:t>
    </dgm:pt>
    <dgm:pt modelId="{DFD77F95-D415-4DD3-A816-830D03E70A4F}">
      <dgm:prSet custT="1"/>
      <dgm:spPr>
        <a:noFill/>
        <a:ln>
          <a:noFill/>
        </a:ln>
      </dgm:spPr>
      <dgm:t>
        <a:bodyPr/>
        <a:lstStyle/>
        <a:p>
          <a:pPr algn="l"/>
          <a:r>
            <a:rPr lang="es-US" sz="1700" dirty="0">
              <a:solidFill>
                <a:schemeClr val="tx1"/>
              </a:solidFill>
            </a:rPr>
            <a:t>Se necesita una cita </a:t>
          </a:r>
          <a:r>
            <a:rPr lang="es-US" sz="1700" dirty="0" smtClean="0">
              <a:solidFill>
                <a:schemeClr val="tx1"/>
              </a:solidFill>
            </a:rPr>
            <a:t>con un proveedor de atención médica </a:t>
          </a:r>
          <a:r>
            <a:rPr lang="es-US" sz="1700" dirty="0">
              <a:solidFill>
                <a:schemeClr val="tx1"/>
              </a:solidFill>
            </a:rPr>
            <a:t>para ser insertado y removido.</a:t>
          </a:r>
        </a:p>
      </dgm:t>
    </dgm:pt>
    <dgm:pt modelId="{BBAAB952-9D81-442A-BCEA-09423CFED675}" type="parTrans" cxnId="{E35F50D7-050D-4F24-886A-BE1E7488D323}">
      <dgm:prSet/>
      <dgm:spPr/>
      <dgm:t>
        <a:bodyPr/>
        <a:lstStyle/>
        <a:p>
          <a:pPr algn="l"/>
          <a:endParaRPr lang="en-US" sz="1700"/>
        </a:p>
      </dgm:t>
    </dgm:pt>
    <dgm:pt modelId="{72F0C2EB-F358-475D-B00A-D992FF54C5A3}" type="sibTrans" cxnId="{E35F50D7-050D-4F24-886A-BE1E7488D323}">
      <dgm:prSet/>
      <dgm:spPr/>
      <dgm:t>
        <a:bodyPr/>
        <a:lstStyle/>
        <a:p>
          <a:pPr algn="l"/>
          <a:endParaRPr lang="en-US" sz="1700"/>
        </a:p>
      </dgm:t>
    </dgm:pt>
    <dgm:pt modelId="{5FACC5EB-C675-4416-B6E6-DE4F69BC96FB}">
      <dgm:prSet custT="1"/>
      <dgm:spPr>
        <a:noFill/>
        <a:ln>
          <a:noFill/>
        </a:ln>
      </dgm:spPr>
      <dgm:t>
        <a:bodyPr/>
        <a:lstStyle/>
        <a:p>
          <a:pPr algn="l"/>
          <a:r>
            <a:rPr lang="es-US" sz="1700">
              <a:solidFill>
                <a:schemeClr val="tx1"/>
              </a:solidFill>
            </a:rPr>
            <a:t>Posible sangrado irregular (esp. en los primeros 6-12 meses); efectos secundarios menos comunes: acné, dolor de cabeza, descoloramiento o cicatrices en la piel sobre el implante, dolor en el lugar del implante.</a:t>
          </a:r>
        </a:p>
      </dgm:t>
    </dgm:pt>
    <dgm:pt modelId="{CBB72172-A3E5-4764-8C23-9DB84D97B097}" type="parTrans" cxnId="{13669A83-3A46-4EED-BE29-625D60CC5278}">
      <dgm:prSet/>
      <dgm:spPr/>
      <dgm:t>
        <a:bodyPr/>
        <a:lstStyle/>
        <a:p>
          <a:pPr algn="l"/>
          <a:endParaRPr lang="en-US" sz="1700"/>
        </a:p>
      </dgm:t>
    </dgm:pt>
    <dgm:pt modelId="{1529AE2B-E1DA-4138-BC1E-EAAB741B98D3}" type="sibTrans" cxnId="{13669A83-3A46-4EED-BE29-625D60CC5278}">
      <dgm:prSet/>
      <dgm:spPr/>
      <dgm:t>
        <a:bodyPr/>
        <a:lstStyle/>
        <a:p>
          <a:pPr algn="l"/>
          <a:endParaRPr lang="en-US" sz="1700"/>
        </a:p>
      </dgm:t>
    </dgm:pt>
    <dgm:pt modelId="{F78AD5CA-660E-4789-B6A4-E8A78A769125}">
      <dgm:prSet custT="1"/>
      <dgm:spPr>
        <a:noFill/>
        <a:ln>
          <a:noFill/>
        </a:ln>
      </dgm:spPr>
      <dgm:t>
        <a:bodyPr/>
        <a:lstStyle/>
        <a:p>
          <a:pPr algn="l"/>
          <a:r>
            <a:rPr lang="es-US" sz="1700" dirty="0">
              <a:solidFill>
                <a:schemeClr val="tx1"/>
              </a:solidFill>
            </a:rPr>
            <a:t>Protección a largo plazo, poco esfuerzo, fácil de esconder, períodos menos frecuentes/más ligeros, puede ser usado </a:t>
          </a:r>
          <a:r>
            <a:rPr lang="es-US" sz="1700" dirty="0" smtClean="0">
              <a:solidFill>
                <a:schemeClr val="tx1"/>
              </a:solidFill>
            </a:rPr>
            <a:t>durante la lactancia.</a:t>
          </a:r>
          <a:endParaRPr lang="es-US" sz="1700" dirty="0">
            <a:solidFill>
              <a:schemeClr val="tx1"/>
            </a:solidFill>
          </a:endParaRPr>
        </a:p>
      </dgm:t>
    </dgm:pt>
    <dgm:pt modelId="{FE06207F-F3A9-45D7-9425-816E26A866B0}" type="parTrans" cxnId="{A2884784-7B8A-4C44-B1BF-25F785A0105B}">
      <dgm:prSet/>
      <dgm:spPr/>
      <dgm:t>
        <a:bodyPr/>
        <a:lstStyle/>
        <a:p>
          <a:pPr algn="l"/>
          <a:endParaRPr lang="en-US" sz="1700"/>
        </a:p>
      </dgm:t>
    </dgm:pt>
    <dgm:pt modelId="{06048A2F-0531-44DF-82F2-5D56AE995B55}" type="sibTrans" cxnId="{A2884784-7B8A-4C44-B1BF-25F785A0105B}">
      <dgm:prSet/>
      <dgm:spPr/>
      <dgm:t>
        <a:bodyPr/>
        <a:lstStyle/>
        <a:p>
          <a:pPr algn="l"/>
          <a:endParaRPr lang="en-US" sz="17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ScaleX="119351" custLinFactNeighborX="10686">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22262" custLinFactNeighborX="12142">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16440" custLinFactNeighborX="9231">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LinFactNeighborX="-1258">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22262" custLinFactNeighborX="12142">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16440" custLinFactNeighborX="9231">
        <dgm:presLayoutVars>
          <dgm:bulletEnabled val="1"/>
        </dgm:presLayoutVars>
      </dgm:prSet>
      <dgm:spPr/>
      <dgm:t>
        <a:bodyPr/>
        <a:lstStyle/>
        <a:p>
          <a:endParaRPr lang="es-ES"/>
        </a:p>
      </dgm:t>
    </dgm:pt>
  </dgm:ptLst>
  <dgm:cxnLst>
    <dgm:cxn modelId="{DC746147-6255-45F8-A140-777FF62DAF71}" type="presOf" srcId="{F78AD5CA-660E-4789-B6A4-E8A78A769125}" destId="{75D42CC0-1B4A-429A-AF88-11B50F35973A}" srcOrd="0" destOrd="0" presId="urn:microsoft.com/office/officeart/2005/8/layout/vList3"/>
    <dgm:cxn modelId="{47278145-6511-48CD-B8A2-8675CFBB732A}" type="presOf" srcId="{AF20EFFE-445C-428F-B449-D7B41EC1299B}" destId="{42DFDC70-F08F-43E8-9CA1-10A93B7CC4DE}"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482E91B1-F404-4A50-B094-A3EAEFA5B9EE}" type="presOf" srcId="{886F449F-217B-4A3F-9062-072FB3A23066}" destId="{9C01D6A7-CE00-4418-A9F4-1AC8CBCE954A}" srcOrd="0" destOrd="0" presId="urn:microsoft.com/office/officeart/2005/8/layout/vList3"/>
    <dgm:cxn modelId="{A2884784-7B8A-4C44-B1BF-25F785A0105B}" srcId="{886F449F-217B-4A3F-9062-072FB3A23066}" destId="{F78AD5CA-660E-4789-B6A4-E8A78A769125}" srcOrd="7" destOrd="0" parTransId="{FE06207F-F3A9-45D7-9425-816E26A866B0}" sibTransId="{06048A2F-0531-44DF-82F2-5D56AE995B55}"/>
    <dgm:cxn modelId="{99AA1655-30C1-487E-9F91-AA5E2485F74A}" srcId="{886F449F-217B-4A3F-9062-072FB3A23066}" destId="{6F49AEF6-D0CC-42E2-BC07-E100150F6C23}" srcOrd="2" destOrd="0" parTransId="{ED655FDB-4A9F-415E-86C6-290521E41671}" sibTransId="{5C976C1D-E752-44E7-B9FC-9546D22C85B7}"/>
    <dgm:cxn modelId="{D2C91DAF-509F-409E-B9C4-90BB5C20DFA9}" type="presOf" srcId="{6F49AEF6-D0CC-42E2-BC07-E100150F6C23}" destId="{D31B7AE4-E9FC-4455-B6F0-B014332D5D4C}"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29709847-5EDC-46BE-AA50-50C6FA6FCCF3}" type="presOf" srcId="{5FACC5EB-C675-4416-B6E6-DE4F69BC96FB}" destId="{145BBB3C-972C-4764-AEA2-EE62DB2ABD37}" srcOrd="0" destOrd="0" presId="urn:microsoft.com/office/officeart/2005/8/layout/vList3"/>
    <dgm:cxn modelId="{65ED043B-917B-4525-8938-CA9E1596D63F}" type="presOf" srcId="{DFD77F95-D415-4DD3-A816-830D03E70A4F}" destId="{752985B6-E599-42C4-9B16-C3F7B2ACACBD}"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337FFEE2-EF7E-4DB5-912A-EE60EA860FFC}" type="presOf" srcId="{2D9DA8D7-B736-4343-A41B-74E2786FBE17}" destId="{ACBB44CB-A93E-4EA4-ACD9-F4B0DC6D907D}" srcOrd="0" destOrd="0" presId="urn:microsoft.com/office/officeart/2005/8/layout/vList3"/>
    <dgm:cxn modelId="{12E28BC5-034E-4A57-9FA7-414A20387E48}" srcId="{886F449F-217B-4A3F-9062-072FB3A23066}" destId="{B6DED415-E5FD-4895-A113-3714F28A4649}" srcOrd="4" destOrd="0" parTransId="{EC44CD54-3A22-4AF9-8C4E-CB3545888578}" sibTransId="{01D6F05E-EDDC-4AF4-817B-1009624F16F7}"/>
    <dgm:cxn modelId="{12EEEC55-D371-491A-825B-93998768BB4E}" type="presOf" srcId="{B6DED415-E5FD-4895-A113-3714F28A4649}" destId="{06C4A962-9604-48B8-A1FE-9CA4A4C959AB}" srcOrd="0" destOrd="0" presId="urn:microsoft.com/office/officeart/2005/8/layout/vList3"/>
    <dgm:cxn modelId="{13669A83-3A46-4EED-BE29-625D60CC5278}" srcId="{886F449F-217B-4A3F-9062-072FB3A23066}" destId="{5FACC5EB-C675-4416-B6E6-DE4F69BC96FB}" srcOrd="6" destOrd="0" parTransId="{CBB72172-A3E5-4764-8C23-9DB84D97B097}" sibTransId="{1529AE2B-E1DA-4138-BC1E-EAAB741B98D3}"/>
    <dgm:cxn modelId="{E35F50D7-050D-4F24-886A-BE1E7488D323}" srcId="{886F449F-217B-4A3F-9062-072FB3A23066}" destId="{DFD77F95-D415-4DD3-A816-830D03E70A4F}" srcOrd="5" destOrd="0" parTransId="{BBAAB952-9D81-442A-BCEA-09423CFED675}" sibTransId="{72F0C2EB-F358-475D-B00A-D992FF54C5A3}"/>
    <dgm:cxn modelId="{23901D93-DC87-4BC9-B2F6-6D1C22C845EE}" type="presOf" srcId="{8241F69E-7835-465C-B024-373C8583FE12}" destId="{017DDB07-4881-4A41-97BD-FAD060F86CA5}" srcOrd="0" destOrd="0" presId="urn:microsoft.com/office/officeart/2005/8/layout/vList3"/>
    <dgm:cxn modelId="{7DF4E1D2-2C09-45C9-8CCC-7937AB51FC5C}" type="presParOf" srcId="{9C01D6A7-CE00-4418-A9F4-1AC8CBCE954A}" destId="{D1E93AFD-354F-44ED-B977-29E872B54D0A}" srcOrd="0" destOrd="0" presId="urn:microsoft.com/office/officeart/2005/8/layout/vList3"/>
    <dgm:cxn modelId="{320A2C60-7FA3-4423-A808-32ABDBB12717}" type="presParOf" srcId="{D1E93AFD-354F-44ED-B977-29E872B54D0A}" destId="{CB2EE65F-0024-47BE-9AB1-851C13B87868}" srcOrd="0" destOrd="0" presId="urn:microsoft.com/office/officeart/2005/8/layout/vList3"/>
    <dgm:cxn modelId="{09A79C87-439B-41C4-A0FA-D4AB43449049}" type="presParOf" srcId="{D1E93AFD-354F-44ED-B977-29E872B54D0A}" destId="{ACBB44CB-A93E-4EA4-ACD9-F4B0DC6D907D}" srcOrd="1" destOrd="0" presId="urn:microsoft.com/office/officeart/2005/8/layout/vList3"/>
    <dgm:cxn modelId="{1E529779-9E52-4D91-ACE7-D680F036B3F0}" type="presParOf" srcId="{9C01D6A7-CE00-4418-A9F4-1AC8CBCE954A}" destId="{5ACC7942-1DF6-450A-BBA6-FD8EA461F808}" srcOrd="1" destOrd="0" presId="urn:microsoft.com/office/officeart/2005/8/layout/vList3"/>
    <dgm:cxn modelId="{C92A2A7D-B39A-4EF5-856E-9F3591F2A9F4}" type="presParOf" srcId="{9C01D6A7-CE00-4418-A9F4-1AC8CBCE954A}" destId="{9A191988-3FCD-4DE2-B09C-621FDF63E728}" srcOrd="2" destOrd="0" presId="urn:microsoft.com/office/officeart/2005/8/layout/vList3"/>
    <dgm:cxn modelId="{9B0B2F1C-3BF0-49AC-A146-FE8327ACFFBC}" type="presParOf" srcId="{9A191988-3FCD-4DE2-B09C-621FDF63E728}" destId="{25AB33B1-1614-4F8C-9037-B9CB1A2949F4}" srcOrd="0" destOrd="0" presId="urn:microsoft.com/office/officeart/2005/8/layout/vList3"/>
    <dgm:cxn modelId="{6FA80316-FB2B-4521-84E8-E89F56751B58}" type="presParOf" srcId="{9A191988-3FCD-4DE2-B09C-621FDF63E728}" destId="{42DFDC70-F08F-43E8-9CA1-10A93B7CC4DE}" srcOrd="1" destOrd="0" presId="urn:microsoft.com/office/officeart/2005/8/layout/vList3"/>
    <dgm:cxn modelId="{F99976F3-43AA-4A6D-84AB-F663528FFE06}" type="presParOf" srcId="{9C01D6A7-CE00-4418-A9F4-1AC8CBCE954A}" destId="{46DC89DE-2963-4116-9F84-E75EEA99A433}" srcOrd="3" destOrd="0" presId="urn:microsoft.com/office/officeart/2005/8/layout/vList3"/>
    <dgm:cxn modelId="{AD0146EF-2D45-4FA1-95CE-DE07C0366612}" type="presParOf" srcId="{9C01D6A7-CE00-4418-A9F4-1AC8CBCE954A}" destId="{009F7A2F-7F26-48B3-9310-06C5B2468756}" srcOrd="4" destOrd="0" presId="urn:microsoft.com/office/officeart/2005/8/layout/vList3"/>
    <dgm:cxn modelId="{DA1278F9-8131-41B3-8A00-BB8C8A390433}" type="presParOf" srcId="{009F7A2F-7F26-48B3-9310-06C5B2468756}" destId="{434FE990-0A16-49E8-8023-2975EFE528FC}" srcOrd="0" destOrd="0" presId="urn:microsoft.com/office/officeart/2005/8/layout/vList3"/>
    <dgm:cxn modelId="{DCCE8C23-86F5-4C73-988F-525AAAD6C774}" type="presParOf" srcId="{009F7A2F-7F26-48B3-9310-06C5B2468756}" destId="{D31B7AE4-E9FC-4455-B6F0-B014332D5D4C}" srcOrd="1" destOrd="0" presId="urn:microsoft.com/office/officeart/2005/8/layout/vList3"/>
    <dgm:cxn modelId="{1C73E0FD-0457-42A9-B349-BFAC9ADD2A0D}" type="presParOf" srcId="{9C01D6A7-CE00-4418-A9F4-1AC8CBCE954A}" destId="{18ED2C8D-8DBE-45B0-B0B3-BC92477E173B}" srcOrd="5" destOrd="0" presId="urn:microsoft.com/office/officeart/2005/8/layout/vList3"/>
    <dgm:cxn modelId="{1EF174E5-CB5C-4A5B-A208-C034312F3247}" type="presParOf" srcId="{9C01D6A7-CE00-4418-A9F4-1AC8CBCE954A}" destId="{79F2C7C9-E06B-4DFA-811F-6E72BE5B5AA6}" srcOrd="6" destOrd="0" presId="urn:microsoft.com/office/officeart/2005/8/layout/vList3"/>
    <dgm:cxn modelId="{EED6A8F0-2E11-4B96-B78F-46AEDB67E74A}" type="presParOf" srcId="{79F2C7C9-E06B-4DFA-811F-6E72BE5B5AA6}" destId="{74E1564D-B27A-4F63-ACC3-A9DD349C5611}" srcOrd="0" destOrd="0" presId="urn:microsoft.com/office/officeart/2005/8/layout/vList3"/>
    <dgm:cxn modelId="{7B7E434E-C0B7-4851-BEBE-6905EDDB1AE9}" type="presParOf" srcId="{79F2C7C9-E06B-4DFA-811F-6E72BE5B5AA6}" destId="{017DDB07-4881-4A41-97BD-FAD060F86CA5}" srcOrd="1" destOrd="0" presId="urn:microsoft.com/office/officeart/2005/8/layout/vList3"/>
    <dgm:cxn modelId="{0BEBB7DB-7398-4403-A170-DCCF71333F49}" type="presParOf" srcId="{9C01D6A7-CE00-4418-A9F4-1AC8CBCE954A}" destId="{D6A1E102-997F-4E34-B2A6-0B3F312CB543}" srcOrd="7" destOrd="0" presId="urn:microsoft.com/office/officeart/2005/8/layout/vList3"/>
    <dgm:cxn modelId="{3D1234AF-2735-4711-99E5-D3E04BFF6725}" type="presParOf" srcId="{9C01D6A7-CE00-4418-A9F4-1AC8CBCE954A}" destId="{0948F653-E20E-4D27-8405-E9875D20C59B}" srcOrd="8" destOrd="0" presId="urn:microsoft.com/office/officeart/2005/8/layout/vList3"/>
    <dgm:cxn modelId="{1A80BACA-1AC2-4289-88F6-71E5E74DF7A0}" type="presParOf" srcId="{0948F653-E20E-4D27-8405-E9875D20C59B}" destId="{22D97BAC-A44E-47A9-BCF0-97A55BE82B99}" srcOrd="0" destOrd="0" presId="urn:microsoft.com/office/officeart/2005/8/layout/vList3"/>
    <dgm:cxn modelId="{DABAC679-395D-47C8-83B6-D8A9E79DB88C}" type="presParOf" srcId="{0948F653-E20E-4D27-8405-E9875D20C59B}" destId="{06C4A962-9604-48B8-A1FE-9CA4A4C959AB}" srcOrd="1" destOrd="0" presId="urn:microsoft.com/office/officeart/2005/8/layout/vList3"/>
    <dgm:cxn modelId="{44B3CFA3-803B-459E-8C34-7BAC5BB5E221}" type="presParOf" srcId="{9C01D6A7-CE00-4418-A9F4-1AC8CBCE954A}" destId="{FD3D4964-07C7-468A-B807-02EE0F77582C}" srcOrd="9" destOrd="0" presId="urn:microsoft.com/office/officeart/2005/8/layout/vList3"/>
    <dgm:cxn modelId="{26A44CB5-0A90-4174-940D-FD4883ACB46D}" type="presParOf" srcId="{9C01D6A7-CE00-4418-A9F4-1AC8CBCE954A}" destId="{A1DCFF97-63F1-4033-8FAE-7B582038788B}" srcOrd="10" destOrd="0" presId="urn:microsoft.com/office/officeart/2005/8/layout/vList3"/>
    <dgm:cxn modelId="{92D7AA48-0D06-493F-BE01-512F8FDB9CCB}" type="presParOf" srcId="{A1DCFF97-63F1-4033-8FAE-7B582038788B}" destId="{FD04EB34-E904-4DCA-8511-C2EC1E5DFBF6}" srcOrd="0" destOrd="0" presId="urn:microsoft.com/office/officeart/2005/8/layout/vList3"/>
    <dgm:cxn modelId="{E17F804A-49C8-4FBF-8520-8653AA1DC091}" type="presParOf" srcId="{A1DCFF97-63F1-4033-8FAE-7B582038788B}" destId="{752985B6-E599-42C4-9B16-C3F7B2ACACBD}" srcOrd="1" destOrd="0" presId="urn:microsoft.com/office/officeart/2005/8/layout/vList3"/>
    <dgm:cxn modelId="{12CCBB01-2B32-4D3A-A4DF-39F725645976}" type="presParOf" srcId="{9C01D6A7-CE00-4418-A9F4-1AC8CBCE954A}" destId="{750B53C2-ED1A-4476-9FEE-386248B8EB4E}" srcOrd="11" destOrd="0" presId="urn:microsoft.com/office/officeart/2005/8/layout/vList3"/>
    <dgm:cxn modelId="{1D1E6103-E3CA-4E35-A930-B9A92DA380E4}" type="presParOf" srcId="{9C01D6A7-CE00-4418-A9F4-1AC8CBCE954A}" destId="{30F918F4-B8C2-405D-9106-A0422C70C0F9}" srcOrd="12" destOrd="0" presId="urn:microsoft.com/office/officeart/2005/8/layout/vList3"/>
    <dgm:cxn modelId="{9BE0E22E-7B74-445C-8ADC-65D9BCFDCDF1}" type="presParOf" srcId="{30F918F4-B8C2-405D-9106-A0422C70C0F9}" destId="{D18CED95-280D-425F-85BB-7547FCD52856}" srcOrd="0" destOrd="0" presId="urn:microsoft.com/office/officeart/2005/8/layout/vList3"/>
    <dgm:cxn modelId="{8F48B434-5E31-49E2-8A8F-B7AABFF34BCD}" type="presParOf" srcId="{30F918F4-B8C2-405D-9106-A0422C70C0F9}" destId="{145BBB3C-972C-4764-AEA2-EE62DB2ABD37}" srcOrd="1" destOrd="0" presId="urn:microsoft.com/office/officeart/2005/8/layout/vList3"/>
    <dgm:cxn modelId="{7164F4B1-68BA-4BC3-83D4-0B40099DB72E}" type="presParOf" srcId="{9C01D6A7-CE00-4418-A9F4-1AC8CBCE954A}" destId="{5BA53C46-ACAC-449B-A1E6-7C4E777B01DC}" srcOrd="13" destOrd="0" presId="urn:microsoft.com/office/officeart/2005/8/layout/vList3"/>
    <dgm:cxn modelId="{4A06B484-25CE-40DF-9536-A6FFD4B5B75D}" type="presParOf" srcId="{9C01D6A7-CE00-4418-A9F4-1AC8CBCE954A}" destId="{1FB72EA8-4486-4BD3-B44D-E1188C114C24}" srcOrd="14" destOrd="0" presId="urn:microsoft.com/office/officeart/2005/8/layout/vList3"/>
    <dgm:cxn modelId="{24F5ACC3-1E28-4F54-85D0-8474C775B88B}" type="presParOf" srcId="{1FB72EA8-4486-4BD3-B44D-E1188C114C24}" destId="{0B075EEF-050D-4A5F-83D7-7A592D420732}" srcOrd="0" destOrd="0" presId="urn:microsoft.com/office/officeart/2005/8/layout/vList3"/>
    <dgm:cxn modelId="{1F4FF8F6-EDBD-4E0E-8585-E921E2C34793}"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noFill/>
        <a:ln>
          <a:noFill/>
        </a:ln>
      </dgm:spPr>
      <dgm:t>
        <a:bodyPr/>
        <a:lstStyle/>
        <a:p>
          <a:pPr algn="l"/>
          <a:endParaRPr lang="en-US" sz="1700" dirty="0">
            <a:solidFill>
              <a:schemeClr val="tx1"/>
            </a:solidFill>
          </a:endParaRPr>
        </a:p>
      </dgm:t>
    </dgm:pt>
    <dgm:pt modelId="{18D9B7A6-8DBC-4348-9035-62FAEF53B4C8}" type="parTrans" cxnId="{7847E1EE-BD58-4A1B-8D4D-C8306AF4BA7E}">
      <dgm:prSet/>
      <dgm:spPr/>
      <dgm:t>
        <a:bodyPr/>
        <a:lstStyle/>
        <a:p>
          <a:pPr algn="l"/>
          <a:endParaRPr lang="en-US" sz="1700"/>
        </a:p>
      </dgm:t>
    </dgm:pt>
    <dgm:pt modelId="{606EC353-A538-4108-9596-D061FB6C2EF8}" type="sibTrans" cxnId="{7847E1EE-BD58-4A1B-8D4D-C8306AF4BA7E}">
      <dgm:prSet/>
      <dgm:spPr/>
      <dgm:t>
        <a:bodyPr/>
        <a:lstStyle/>
        <a:p>
          <a:pPr algn="l"/>
          <a:endParaRPr lang="en-US" sz="1700"/>
        </a:p>
      </dgm:t>
    </dgm:pt>
    <dgm:pt modelId="{AF20EFFE-445C-428F-B449-D7B41EC1299B}">
      <dgm:prSet phldrT="[Text]" custT="1"/>
      <dgm:spPr>
        <a:noFill/>
        <a:ln>
          <a:noFill/>
        </a:ln>
      </dgm:spPr>
      <dgm:t>
        <a:bodyPr/>
        <a:lstStyle/>
        <a:p>
          <a:pPr algn="l"/>
          <a:r>
            <a:rPr lang="es-US" sz="1400" dirty="0">
              <a:solidFill>
                <a:schemeClr val="tx1"/>
              </a:solidFill>
            </a:rPr>
            <a:t>Libera </a:t>
          </a:r>
          <a:r>
            <a:rPr lang="es-US" sz="1400" dirty="0" err="1">
              <a:solidFill>
                <a:schemeClr val="tx1"/>
              </a:solidFill>
            </a:rPr>
            <a:t>levonorgestrel</a:t>
          </a:r>
          <a:r>
            <a:rPr lang="es-US" sz="1400" dirty="0">
              <a:solidFill>
                <a:schemeClr val="tx1"/>
              </a:solidFill>
            </a:rPr>
            <a:t> (Plan B) o acetato de </a:t>
          </a:r>
          <a:r>
            <a:rPr lang="es-US" sz="1400" dirty="0" err="1">
              <a:solidFill>
                <a:schemeClr val="tx1"/>
              </a:solidFill>
            </a:rPr>
            <a:t>ulipristal</a:t>
          </a:r>
          <a:r>
            <a:rPr lang="es-US" sz="1400" dirty="0">
              <a:solidFill>
                <a:schemeClr val="tx1"/>
              </a:solidFill>
            </a:rPr>
            <a:t> (Ella), los cuales previenen la ovulación, retardando la liberación de hormonas luteinizantes. El cobre en el DIU hace que sea difícil que los espermatozoides naden lo suficientemente bien como para llegar al óvulo.</a:t>
          </a:r>
        </a:p>
      </dgm:t>
    </dgm:pt>
    <dgm:pt modelId="{63E1ED83-0BEA-4614-AA34-B585E99C6F9A}" type="parTrans" cxnId="{AA2FB612-CCAE-470D-9FB9-A6496FA6DB76}">
      <dgm:prSet/>
      <dgm:spPr/>
      <dgm:t>
        <a:bodyPr/>
        <a:lstStyle/>
        <a:p>
          <a:pPr algn="l"/>
          <a:endParaRPr lang="en-US" sz="1700"/>
        </a:p>
      </dgm:t>
    </dgm:pt>
    <dgm:pt modelId="{0F30969C-181D-4622-916C-B9E17A26392F}" type="sibTrans" cxnId="{AA2FB612-CCAE-470D-9FB9-A6496FA6DB76}">
      <dgm:prSet/>
      <dgm:spPr/>
      <dgm:t>
        <a:bodyPr/>
        <a:lstStyle/>
        <a:p>
          <a:pPr algn="l"/>
          <a:endParaRPr lang="en-US" sz="1700"/>
        </a:p>
      </dgm:t>
    </dgm:pt>
    <dgm:pt modelId="{6F49AEF6-D0CC-42E2-BC07-E100150F6C23}">
      <dgm:prSet phldrT="[Text]" custT="1"/>
      <dgm:spPr>
        <a:noFill/>
        <a:ln>
          <a:noFill/>
        </a:ln>
      </dgm:spPr>
      <dgm:t>
        <a:bodyPr/>
        <a:lstStyle/>
        <a:p>
          <a:pPr algn="l"/>
          <a:endParaRPr lang="en-US" sz="1700" dirty="0">
            <a:solidFill>
              <a:schemeClr val="tx1"/>
            </a:solidFill>
          </a:endParaRPr>
        </a:p>
      </dgm:t>
    </dgm:pt>
    <dgm:pt modelId="{ED655FDB-4A9F-415E-86C6-290521E41671}" type="parTrans" cxnId="{99AA1655-30C1-487E-9F91-AA5E2485F74A}">
      <dgm:prSet/>
      <dgm:spPr/>
      <dgm:t>
        <a:bodyPr/>
        <a:lstStyle/>
        <a:p>
          <a:pPr algn="l"/>
          <a:endParaRPr lang="en-US" sz="1700"/>
        </a:p>
      </dgm:t>
    </dgm:pt>
    <dgm:pt modelId="{5C976C1D-E752-44E7-B9FC-9546D22C85B7}" type="sibTrans" cxnId="{99AA1655-30C1-487E-9F91-AA5E2485F74A}">
      <dgm:prSet/>
      <dgm:spPr/>
      <dgm:t>
        <a:bodyPr/>
        <a:lstStyle/>
        <a:p>
          <a:pPr algn="l"/>
          <a:endParaRPr lang="en-US" sz="1700"/>
        </a:p>
      </dgm:t>
    </dgm:pt>
    <dgm:pt modelId="{8241F69E-7835-465C-B024-373C8583FE12}">
      <dgm:prSet custT="1"/>
      <dgm:spPr>
        <a:noFill/>
        <a:ln>
          <a:noFill/>
        </a:ln>
      </dgm:spPr>
      <dgm:t>
        <a:bodyPr/>
        <a:lstStyle/>
        <a:p>
          <a:pPr algn="l"/>
          <a:r>
            <a:rPr lang="es-US" sz="1700" dirty="0">
              <a:solidFill>
                <a:schemeClr val="tx1"/>
              </a:solidFill>
            </a:rPr>
            <a:t>*Uso </a:t>
          </a:r>
          <a:r>
            <a:rPr lang="es-US" sz="1700" b="1" dirty="0">
              <a:solidFill>
                <a:schemeClr val="accent2"/>
              </a:solidFill>
            </a:rPr>
            <a:t>perfecto</a:t>
          </a:r>
          <a:r>
            <a:rPr lang="es-US" sz="1700" dirty="0">
              <a:solidFill>
                <a:schemeClr val="tx1"/>
              </a:solidFill>
            </a:rPr>
            <a:t>: DIU más de 99%, Plan B 85%, Ella 95%  *Uso </a:t>
          </a:r>
          <a:r>
            <a:rPr lang="es-US" sz="1700" b="1" dirty="0">
              <a:solidFill>
                <a:srgbClr val="009999"/>
              </a:solidFill>
            </a:rPr>
            <a:t>típico</a:t>
          </a:r>
          <a:r>
            <a:rPr lang="es-US" sz="1700" dirty="0">
              <a:solidFill>
                <a:schemeClr val="tx1"/>
              </a:solidFill>
            </a:rPr>
            <a:t>: DIU más de 99%, Plan B 75%, Ella 85%</a:t>
          </a:r>
        </a:p>
      </dgm:t>
    </dgm:pt>
    <dgm:pt modelId="{6DFF90B2-892B-48A3-8FB6-5FEC5A887A39}" type="parTrans" cxnId="{54949856-8F9B-4E9F-BD31-28FC259B83CA}">
      <dgm:prSet/>
      <dgm:spPr/>
      <dgm:t>
        <a:bodyPr/>
        <a:lstStyle/>
        <a:p>
          <a:pPr algn="l"/>
          <a:endParaRPr lang="en-US" sz="1700"/>
        </a:p>
      </dgm:t>
    </dgm:pt>
    <dgm:pt modelId="{6AE16D9E-4076-4890-9544-0E6B8762AE88}" type="sibTrans" cxnId="{54949856-8F9B-4E9F-BD31-28FC259B83CA}">
      <dgm:prSet/>
      <dgm:spPr/>
      <dgm:t>
        <a:bodyPr/>
        <a:lstStyle/>
        <a:p>
          <a:pPr algn="l"/>
          <a:endParaRPr lang="en-US" sz="1700"/>
        </a:p>
      </dgm:t>
    </dgm:pt>
    <dgm:pt modelId="{B6DED415-E5FD-4895-A113-3714F28A4649}">
      <dgm:prSet custT="1"/>
      <dgm:spPr>
        <a:noFill/>
        <a:ln>
          <a:noFill/>
        </a:ln>
      </dgm:spPr>
      <dgm:t>
        <a:bodyPr/>
        <a:lstStyle/>
        <a:p>
          <a:pPr algn="l"/>
          <a:r>
            <a:rPr lang="es-US" sz="1600" dirty="0">
              <a:solidFill>
                <a:schemeClr val="tx1"/>
              </a:solidFill>
            </a:rPr>
            <a:t>No es efectiva contra la propagación de </a:t>
          </a:r>
          <a:r>
            <a:rPr lang="es-US" sz="1600" dirty="0" smtClean="0">
              <a:solidFill>
                <a:schemeClr val="tx1"/>
              </a:solidFill>
            </a:rPr>
            <a:t>las </a:t>
          </a:r>
          <a:r>
            <a:rPr lang="es-US" sz="1600" dirty="0">
              <a:solidFill>
                <a:schemeClr val="tx1"/>
              </a:solidFill>
            </a:rPr>
            <a:t>ITS/VIH. El uso consistente y correcto de condones aún es necesario para reducir el riesgo de </a:t>
          </a:r>
          <a:r>
            <a:rPr lang="es-US" sz="1600" dirty="0" smtClean="0">
              <a:solidFill>
                <a:schemeClr val="tx1"/>
              </a:solidFill>
            </a:rPr>
            <a:t>contraer ITS</a:t>
          </a:r>
          <a:r>
            <a:rPr lang="es-US" sz="1600" dirty="0">
              <a:solidFill>
                <a:schemeClr val="tx1"/>
              </a:solidFill>
            </a:rPr>
            <a:t>.*</a:t>
          </a:r>
        </a:p>
      </dgm:t>
    </dgm:pt>
    <dgm:pt modelId="{EC44CD54-3A22-4AF9-8C4E-CB3545888578}" type="parTrans" cxnId="{12E28BC5-034E-4A57-9FA7-414A20387E48}">
      <dgm:prSet/>
      <dgm:spPr/>
      <dgm:t>
        <a:bodyPr/>
        <a:lstStyle/>
        <a:p>
          <a:pPr algn="l"/>
          <a:endParaRPr lang="en-US" sz="1700"/>
        </a:p>
      </dgm:t>
    </dgm:pt>
    <dgm:pt modelId="{01D6F05E-EDDC-4AF4-817B-1009624F16F7}" type="sibTrans" cxnId="{12E28BC5-034E-4A57-9FA7-414A20387E48}">
      <dgm:prSet/>
      <dgm:spPr/>
      <dgm:t>
        <a:bodyPr/>
        <a:lstStyle/>
        <a:p>
          <a:pPr algn="l"/>
          <a:endParaRPr lang="en-US" sz="1700"/>
        </a:p>
      </dgm:t>
    </dgm:pt>
    <dgm:pt modelId="{DFD77F95-D415-4DD3-A816-830D03E70A4F}">
      <dgm:prSet custT="1"/>
      <dgm:spPr>
        <a:noFill/>
        <a:ln>
          <a:noFill/>
        </a:ln>
      </dgm:spPr>
      <dgm:t>
        <a:bodyPr/>
        <a:lstStyle/>
        <a:p>
          <a:pPr algn="l"/>
          <a:endParaRPr lang="en-US" sz="1700" dirty="0">
            <a:solidFill>
              <a:schemeClr val="tx1"/>
            </a:solidFill>
          </a:endParaRPr>
        </a:p>
      </dgm:t>
    </dgm:pt>
    <dgm:pt modelId="{BBAAB952-9D81-442A-BCEA-09423CFED675}" type="parTrans" cxnId="{E35F50D7-050D-4F24-886A-BE1E7488D323}">
      <dgm:prSet/>
      <dgm:spPr/>
      <dgm:t>
        <a:bodyPr/>
        <a:lstStyle/>
        <a:p>
          <a:pPr algn="l"/>
          <a:endParaRPr lang="en-US" sz="1700"/>
        </a:p>
      </dgm:t>
    </dgm:pt>
    <dgm:pt modelId="{72F0C2EB-F358-475D-B00A-D992FF54C5A3}" type="sibTrans" cxnId="{E35F50D7-050D-4F24-886A-BE1E7488D323}">
      <dgm:prSet/>
      <dgm:spPr/>
      <dgm:t>
        <a:bodyPr/>
        <a:lstStyle/>
        <a:p>
          <a:pPr algn="l"/>
          <a:endParaRPr lang="en-US" sz="1700"/>
        </a:p>
      </dgm:t>
    </dgm:pt>
    <dgm:pt modelId="{5FACC5EB-C675-4416-B6E6-DE4F69BC96FB}">
      <dgm:prSet custT="1"/>
      <dgm:spPr>
        <a:noFill/>
        <a:ln>
          <a:noFill/>
        </a:ln>
      </dgm:spPr>
      <dgm:t>
        <a:bodyPr/>
        <a:lstStyle/>
        <a:p>
          <a:pPr algn="l"/>
          <a:r>
            <a:rPr lang="es-US" sz="1600" dirty="0">
              <a:solidFill>
                <a:schemeClr val="tx1"/>
              </a:solidFill>
            </a:rPr>
            <a:t>Posibles efectos secundarios ligeros: </a:t>
          </a:r>
          <a:r>
            <a:rPr lang="es-US" sz="1600" dirty="0" smtClean="0">
              <a:solidFill>
                <a:schemeClr val="tx1"/>
              </a:solidFill>
            </a:rPr>
            <a:t>náuseas, </a:t>
          </a:r>
          <a:r>
            <a:rPr lang="es-US" sz="1600" dirty="0">
              <a:solidFill>
                <a:schemeClr val="tx1"/>
              </a:solidFill>
            </a:rPr>
            <a:t>vómitos, fatiga, dolor en el pecho, sangrado ligero e irregular. Puede ser caro (anticonceptivos de emergencia, $50-$70). Las píldoras de </a:t>
          </a:r>
          <a:r>
            <a:rPr lang="es-US" sz="1600" dirty="0" err="1">
              <a:solidFill>
                <a:schemeClr val="tx1"/>
              </a:solidFill>
            </a:rPr>
            <a:t>levonorgestrel</a:t>
          </a:r>
          <a:r>
            <a:rPr lang="es-US" sz="1600" dirty="0">
              <a:solidFill>
                <a:schemeClr val="tx1"/>
              </a:solidFill>
            </a:rPr>
            <a:t> pueden ser menos efectivas para quienes pesan más de 165 libras.</a:t>
          </a:r>
        </a:p>
      </dgm:t>
    </dgm:pt>
    <dgm:pt modelId="{CBB72172-A3E5-4764-8C23-9DB84D97B097}" type="parTrans" cxnId="{13669A83-3A46-4EED-BE29-625D60CC5278}">
      <dgm:prSet/>
      <dgm:spPr/>
      <dgm:t>
        <a:bodyPr/>
        <a:lstStyle/>
        <a:p>
          <a:pPr algn="l"/>
          <a:endParaRPr lang="en-US" sz="1700"/>
        </a:p>
      </dgm:t>
    </dgm:pt>
    <dgm:pt modelId="{1529AE2B-E1DA-4138-BC1E-EAAB741B98D3}" type="sibTrans" cxnId="{13669A83-3A46-4EED-BE29-625D60CC5278}">
      <dgm:prSet/>
      <dgm:spPr/>
      <dgm:t>
        <a:bodyPr/>
        <a:lstStyle/>
        <a:p>
          <a:pPr algn="l"/>
          <a:endParaRPr lang="en-US" sz="1700"/>
        </a:p>
      </dgm:t>
    </dgm:pt>
    <dgm:pt modelId="{F78AD5CA-660E-4789-B6A4-E8A78A769125}">
      <dgm:prSet custT="1"/>
      <dgm:spPr>
        <a:noFill/>
        <a:ln>
          <a:noFill/>
        </a:ln>
      </dgm:spPr>
      <dgm:t>
        <a:bodyPr/>
        <a:lstStyle/>
        <a:p>
          <a:pPr algn="l"/>
          <a:endParaRPr lang="en-US" sz="1700" dirty="0">
            <a:solidFill>
              <a:schemeClr val="tx1"/>
            </a:solidFill>
          </a:endParaRPr>
        </a:p>
      </dgm:t>
    </dgm:pt>
    <dgm:pt modelId="{FE06207F-F3A9-45D7-9425-816E26A866B0}" type="parTrans" cxnId="{A2884784-7B8A-4C44-B1BF-25F785A0105B}">
      <dgm:prSet/>
      <dgm:spPr/>
      <dgm:t>
        <a:bodyPr/>
        <a:lstStyle/>
        <a:p>
          <a:pPr algn="l"/>
          <a:endParaRPr lang="en-US" sz="1700"/>
        </a:p>
      </dgm:t>
    </dgm:pt>
    <dgm:pt modelId="{06048A2F-0531-44DF-82F2-5D56AE995B55}" type="sibTrans" cxnId="{A2884784-7B8A-4C44-B1BF-25F785A0105B}">
      <dgm:prSet/>
      <dgm:spPr/>
      <dgm:t>
        <a:bodyPr/>
        <a:lstStyle/>
        <a:p>
          <a:pPr algn="l"/>
          <a:endParaRPr lang="en-US" sz="17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ScaleX="119351" custLinFactNeighborX="10686">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22262" custScaleY="111156" custLinFactNeighborX="12078" custLinFactNeighborY="5250">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ScaleX="116057" custLinFactNeighborX="9237" custLinFactNeighborY="-12703">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16440" custLinFactNeighborX="9231">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LinFactNeighborX="-1258">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22262" custLinFactNeighborX="12142">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16440" custLinFactNeighborX="9231">
        <dgm:presLayoutVars>
          <dgm:bulletEnabled val="1"/>
        </dgm:presLayoutVars>
      </dgm:prSet>
      <dgm:spPr/>
      <dgm:t>
        <a:bodyPr/>
        <a:lstStyle/>
        <a:p>
          <a:endParaRPr lang="es-ES"/>
        </a:p>
      </dgm:t>
    </dgm:pt>
  </dgm:ptLst>
  <dgm:cxnLst>
    <dgm:cxn modelId="{DC746147-6255-45F8-A140-777FF62DAF71}" type="presOf" srcId="{F78AD5CA-660E-4789-B6A4-E8A78A769125}" destId="{75D42CC0-1B4A-429A-AF88-11B50F35973A}" srcOrd="0" destOrd="0" presId="urn:microsoft.com/office/officeart/2005/8/layout/vList3"/>
    <dgm:cxn modelId="{47278145-6511-48CD-B8A2-8675CFBB732A}" type="presOf" srcId="{AF20EFFE-445C-428F-B449-D7B41EC1299B}" destId="{42DFDC70-F08F-43E8-9CA1-10A93B7CC4DE}"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482E91B1-F404-4A50-B094-A3EAEFA5B9EE}" type="presOf" srcId="{886F449F-217B-4A3F-9062-072FB3A23066}" destId="{9C01D6A7-CE00-4418-A9F4-1AC8CBCE954A}" srcOrd="0" destOrd="0" presId="urn:microsoft.com/office/officeart/2005/8/layout/vList3"/>
    <dgm:cxn modelId="{A2884784-7B8A-4C44-B1BF-25F785A0105B}" srcId="{886F449F-217B-4A3F-9062-072FB3A23066}" destId="{F78AD5CA-660E-4789-B6A4-E8A78A769125}" srcOrd="7" destOrd="0" parTransId="{FE06207F-F3A9-45D7-9425-816E26A866B0}" sibTransId="{06048A2F-0531-44DF-82F2-5D56AE995B55}"/>
    <dgm:cxn modelId="{99AA1655-30C1-487E-9F91-AA5E2485F74A}" srcId="{886F449F-217B-4A3F-9062-072FB3A23066}" destId="{6F49AEF6-D0CC-42E2-BC07-E100150F6C23}" srcOrd="2" destOrd="0" parTransId="{ED655FDB-4A9F-415E-86C6-290521E41671}" sibTransId="{5C976C1D-E752-44E7-B9FC-9546D22C85B7}"/>
    <dgm:cxn modelId="{D2C91DAF-509F-409E-B9C4-90BB5C20DFA9}" type="presOf" srcId="{6F49AEF6-D0CC-42E2-BC07-E100150F6C23}" destId="{D31B7AE4-E9FC-4455-B6F0-B014332D5D4C}"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29709847-5EDC-46BE-AA50-50C6FA6FCCF3}" type="presOf" srcId="{5FACC5EB-C675-4416-B6E6-DE4F69BC96FB}" destId="{145BBB3C-972C-4764-AEA2-EE62DB2ABD37}" srcOrd="0" destOrd="0" presId="urn:microsoft.com/office/officeart/2005/8/layout/vList3"/>
    <dgm:cxn modelId="{65ED043B-917B-4525-8938-CA9E1596D63F}" type="presOf" srcId="{DFD77F95-D415-4DD3-A816-830D03E70A4F}" destId="{752985B6-E599-42C4-9B16-C3F7B2ACACBD}"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337FFEE2-EF7E-4DB5-912A-EE60EA860FFC}" type="presOf" srcId="{2D9DA8D7-B736-4343-A41B-74E2786FBE17}" destId="{ACBB44CB-A93E-4EA4-ACD9-F4B0DC6D907D}" srcOrd="0" destOrd="0" presId="urn:microsoft.com/office/officeart/2005/8/layout/vList3"/>
    <dgm:cxn modelId="{12E28BC5-034E-4A57-9FA7-414A20387E48}" srcId="{886F449F-217B-4A3F-9062-072FB3A23066}" destId="{B6DED415-E5FD-4895-A113-3714F28A4649}" srcOrd="4" destOrd="0" parTransId="{EC44CD54-3A22-4AF9-8C4E-CB3545888578}" sibTransId="{01D6F05E-EDDC-4AF4-817B-1009624F16F7}"/>
    <dgm:cxn modelId="{12EEEC55-D371-491A-825B-93998768BB4E}" type="presOf" srcId="{B6DED415-E5FD-4895-A113-3714F28A4649}" destId="{06C4A962-9604-48B8-A1FE-9CA4A4C959AB}" srcOrd="0" destOrd="0" presId="urn:microsoft.com/office/officeart/2005/8/layout/vList3"/>
    <dgm:cxn modelId="{13669A83-3A46-4EED-BE29-625D60CC5278}" srcId="{886F449F-217B-4A3F-9062-072FB3A23066}" destId="{5FACC5EB-C675-4416-B6E6-DE4F69BC96FB}" srcOrd="6" destOrd="0" parTransId="{CBB72172-A3E5-4764-8C23-9DB84D97B097}" sibTransId="{1529AE2B-E1DA-4138-BC1E-EAAB741B98D3}"/>
    <dgm:cxn modelId="{E35F50D7-050D-4F24-886A-BE1E7488D323}" srcId="{886F449F-217B-4A3F-9062-072FB3A23066}" destId="{DFD77F95-D415-4DD3-A816-830D03E70A4F}" srcOrd="5" destOrd="0" parTransId="{BBAAB952-9D81-442A-BCEA-09423CFED675}" sibTransId="{72F0C2EB-F358-475D-B00A-D992FF54C5A3}"/>
    <dgm:cxn modelId="{23901D93-DC87-4BC9-B2F6-6D1C22C845EE}" type="presOf" srcId="{8241F69E-7835-465C-B024-373C8583FE12}" destId="{017DDB07-4881-4A41-97BD-FAD060F86CA5}" srcOrd="0" destOrd="0" presId="urn:microsoft.com/office/officeart/2005/8/layout/vList3"/>
    <dgm:cxn modelId="{7DF4E1D2-2C09-45C9-8CCC-7937AB51FC5C}" type="presParOf" srcId="{9C01D6A7-CE00-4418-A9F4-1AC8CBCE954A}" destId="{D1E93AFD-354F-44ED-B977-29E872B54D0A}" srcOrd="0" destOrd="0" presId="urn:microsoft.com/office/officeart/2005/8/layout/vList3"/>
    <dgm:cxn modelId="{320A2C60-7FA3-4423-A808-32ABDBB12717}" type="presParOf" srcId="{D1E93AFD-354F-44ED-B977-29E872B54D0A}" destId="{CB2EE65F-0024-47BE-9AB1-851C13B87868}" srcOrd="0" destOrd="0" presId="urn:microsoft.com/office/officeart/2005/8/layout/vList3"/>
    <dgm:cxn modelId="{09A79C87-439B-41C4-A0FA-D4AB43449049}" type="presParOf" srcId="{D1E93AFD-354F-44ED-B977-29E872B54D0A}" destId="{ACBB44CB-A93E-4EA4-ACD9-F4B0DC6D907D}" srcOrd="1" destOrd="0" presId="urn:microsoft.com/office/officeart/2005/8/layout/vList3"/>
    <dgm:cxn modelId="{1E529779-9E52-4D91-ACE7-D680F036B3F0}" type="presParOf" srcId="{9C01D6A7-CE00-4418-A9F4-1AC8CBCE954A}" destId="{5ACC7942-1DF6-450A-BBA6-FD8EA461F808}" srcOrd="1" destOrd="0" presId="urn:microsoft.com/office/officeart/2005/8/layout/vList3"/>
    <dgm:cxn modelId="{C92A2A7D-B39A-4EF5-856E-9F3591F2A9F4}" type="presParOf" srcId="{9C01D6A7-CE00-4418-A9F4-1AC8CBCE954A}" destId="{9A191988-3FCD-4DE2-B09C-621FDF63E728}" srcOrd="2" destOrd="0" presId="urn:microsoft.com/office/officeart/2005/8/layout/vList3"/>
    <dgm:cxn modelId="{9B0B2F1C-3BF0-49AC-A146-FE8327ACFFBC}" type="presParOf" srcId="{9A191988-3FCD-4DE2-B09C-621FDF63E728}" destId="{25AB33B1-1614-4F8C-9037-B9CB1A2949F4}" srcOrd="0" destOrd="0" presId="urn:microsoft.com/office/officeart/2005/8/layout/vList3"/>
    <dgm:cxn modelId="{6FA80316-FB2B-4521-84E8-E89F56751B58}" type="presParOf" srcId="{9A191988-3FCD-4DE2-B09C-621FDF63E728}" destId="{42DFDC70-F08F-43E8-9CA1-10A93B7CC4DE}" srcOrd="1" destOrd="0" presId="urn:microsoft.com/office/officeart/2005/8/layout/vList3"/>
    <dgm:cxn modelId="{F99976F3-43AA-4A6D-84AB-F663528FFE06}" type="presParOf" srcId="{9C01D6A7-CE00-4418-A9F4-1AC8CBCE954A}" destId="{46DC89DE-2963-4116-9F84-E75EEA99A433}" srcOrd="3" destOrd="0" presId="urn:microsoft.com/office/officeart/2005/8/layout/vList3"/>
    <dgm:cxn modelId="{AD0146EF-2D45-4FA1-95CE-DE07C0366612}" type="presParOf" srcId="{9C01D6A7-CE00-4418-A9F4-1AC8CBCE954A}" destId="{009F7A2F-7F26-48B3-9310-06C5B2468756}" srcOrd="4" destOrd="0" presId="urn:microsoft.com/office/officeart/2005/8/layout/vList3"/>
    <dgm:cxn modelId="{DA1278F9-8131-41B3-8A00-BB8C8A390433}" type="presParOf" srcId="{009F7A2F-7F26-48B3-9310-06C5B2468756}" destId="{434FE990-0A16-49E8-8023-2975EFE528FC}" srcOrd="0" destOrd="0" presId="urn:microsoft.com/office/officeart/2005/8/layout/vList3"/>
    <dgm:cxn modelId="{DCCE8C23-86F5-4C73-988F-525AAAD6C774}" type="presParOf" srcId="{009F7A2F-7F26-48B3-9310-06C5B2468756}" destId="{D31B7AE4-E9FC-4455-B6F0-B014332D5D4C}" srcOrd="1" destOrd="0" presId="urn:microsoft.com/office/officeart/2005/8/layout/vList3"/>
    <dgm:cxn modelId="{1C73E0FD-0457-42A9-B349-BFAC9ADD2A0D}" type="presParOf" srcId="{9C01D6A7-CE00-4418-A9F4-1AC8CBCE954A}" destId="{18ED2C8D-8DBE-45B0-B0B3-BC92477E173B}" srcOrd="5" destOrd="0" presId="urn:microsoft.com/office/officeart/2005/8/layout/vList3"/>
    <dgm:cxn modelId="{1EF174E5-CB5C-4A5B-A208-C034312F3247}" type="presParOf" srcId="{9C01D6A7-CE00-4418-A9F4-1AC8CBCE954A}" destId="{79F2C7C9-E06B-4DFA-811F-6E72BE5B5AA6}" srcOrd="6" destOrd="0" presId="urn:microsoft.com/office/officeart/2005/8/layout/vList3"/>
    <dgm:cxn modelId="{EED6A8F0-2E11-4B96-B78F-46AEDB67E74A}" type="presParOf" srcId="{79F2C7C9-E06B-4DFA-811F-6E72BE5B5AA6}" destId="{74E1564D-B27A-4F63-ACC3-A9DD349C5611}" srcOrd="0" destOrd="0" presId="urn:microsoft.com/office/officeart/2005/8/layout/vList3"/>
    <dgm:cxn modelId="{7B7E434E-C0B7-4851-BEBE-6905EDDB1AE9}" type="presParOf" srcId="{79F2C7C9-E06B-4DFA-811F-6E72BE5B5AA6}" destId="{017DDB07-4881-4A41-97BD-FAD060F86CA5}" srcOrd="1" destOrd="0" presId="urn:microsoft.com/office/officeart/2005/8/layout/vList3"/>
    <dgm:cxn modelId="{0BEBB7DB-7398-4403-A170-DCCF71333F49}" type="presParOf" srcId="{9C01D6A7-CE00-4418-A9F4-1AC8CBCE954A}" destId="{D6A1E102-997F-4E34-B2A6-0B3F312CB543}" srcOrd="7" destOrd="0" presId="urn:microsoft.com/office/officeart/2005/8/layout/vList3"/>
    <dgm:cxn modelId="{3D1234AF-2735-4711-99E5-D3E04BFF6725}" type="presParOf" srcId="{9C01D6A7-CE00-4418-A9F4-1AC8CBCE954A}" destId="{0948F653-E20E-4D27-8405-E9875D20C59B}" srcOrd="8" destOrd="0" presId="urn:microsoft.com/office/officeart/2005/8/layout/vList3"/>
    <dgm:cxn modelId="{1A80BACA-1AC2-4289-88F6-71E5E74DF7A0}" type="presParOf" srcId="{0948F653-E20E-4D27-8405-E9875D20C59B}" destId="{22D97BAC-A44E-47A9-BCF0-97A55BE82B99}" srcOrd="0" destOrd="0" presId="urn:microsoft.com/office/officeart/2005/8/layout/vList3"/>
    <dgm:cxn modelId="{DABAC679-395D-47C8-83B6-D8A9E79DB88C}" type="presParOf" srcId="{0948F653-E20E-4D27-8405-E9875D20C59B}" destId="{06C4A962-9604-48B8-A1FE-9CA4A4C959AB}" srcOrd="1" destOrd="0" presId="urn:microsoft.com/office/officeart/2005/8/layout/vList3"/>
    <dgm:cxn modelId="{44B3CFA3-803B-459E-8C34-7BAC5BB5E221}" type="presParOf" srcId="{9C01D6A7-CE00-4418-A9F4-1AC8CBCE954A}" destId="{FD3D4964-07C7-468A-B807-02EE0F77582C}" srcOrd="9" destOrd="0" presId="urn:microsoft.com/office/officeart/2005/8/layout/vList3"/>
    <dgm:cxn modelId="{26A44CB5-0A90-4174-940D-FD4883ACB46D}" type="presParOf" srcId="{9C01D6A7-CE00-4418-A9F4-1AC8CBCE954A}" destId="{A1DCFF97-63F1-4033-8FAE-7B582038788B}" srcOrd="10" destOrd="0" presId="urn:microsoft.com/office/officeart/2005/8/layout/vList3"/>
    <dgm:cxn modelId="{92D7AA48-0D06-493F-BE01-512F8FDB9CCB}" type="presParOf" srcId="{A1DCFF97-63F1-4033-8FAE-7B582038788B}" destId="{FD04EB34-E904-4DCA-8511-C2EC1E5DFBF6}" srcOrd="0" destOrd="0" presId="urn:microsoft.com/office/officeart/2005/8/layout/vList3"/>
    <dgm:cxn modelId="{E17F804A-49C8-4FBF-8520-8653AA1DC091}" type="presParOf" srcId="{A1DCFF97-63F1-4033-8FAE-7B582038788B}" destId="{752985B6-E599-42C4-9B16-C3F7B2ACACBD}" srcOrd="1" destOrd="0" presId="urn:microsoft.com/office/officeart/2005/8/layout/vList3"/>
    <dgm:cxn modelId="{12CCBB01-2B32-4D3A-A4DF-39F725645976}" type="presParOf" srcId="{9C01D6A7-CE00-4418-A9F4-1AC8CBCE954A}" destId="{750B53C2-ED1A-4476-9FEE-386248B8EB4E}" srcOrd="11" destOrd="0" presId="urn:microsoft.com/office/officeart/2005/8/layout/vList3"/>
    <dgm:cxn modelId="{1D1E6103-E3CA-4E35-A930-B9A92DA380E4}" type="presParOf" srcId="{9C01D6A7-CE00-4418-A9F4-1AC8CBCE954A}" destId="{30F918F4-B8C2-405D-9106-A0422C70C0F9}" srcOrd="12" destOrd="0" presId="urn:microsoft.com/office/officeart/2005/8/layout/vList3"/>
    <dgm:cxn modelId="{9BE0E22E-7B74-445C-8ADC-65D9BCFDCDF1}" type="presParOf" srcId="{30F918F4-B8C2-405D-9106-A0422C70C0F9}" destId="{D18CED95-280D-425F-85BB-7547FCD52856}" srcOrd="0" destOrd="0" presId="urn:microsoft.com/office/officeart/2005/8/layout/vList3"/>
    <dgm:cxn modelId="{8F48B434-5E31-49E2-8A8F-B7AABFF34BCD}" type="presParOf" srcId="{30F918F4-B8C2-405D-9106-A0422C70C0F9}" destId="{145BBB3C-972C-4764-AEA2-EE62DB2ABD37}" srcOrd="1" destOrd="0" presId="urn:microsoft.com/office/officeart/2005/8/layout/vList3"/>
    <dgm:cxn modelId="{7164F4B1-68BA-4BC3-83D4-0B40099DB72E}" type="presParOf" srcId="{9C01D6A7-CE00-4418-A9F4-1AC8CBCE954A}" destId="{5BA53C46-ACAC-449B-A1E6-7C4E777B01DC}" srcOrd="13" destOrd="0" presId="urn:microsoft.com/office/officeart/2005/8/layout/vList3"/>
    <dgm:cxn modelId="{4A06B484-25CE-40DF-9536-A6FFD4B5B75D}" type="presParOf" srcId="{9C01D6A7-CE00-4418-A9F4-1AC8CBCE954A}" destId="{1FB72EA8-4486-4BD3-B44D-E1188C114C24}" srcOrd="14" destOrd="0" presId="urn:microsoft.com/office/officeart/2005/8/layout/vList3"/>
    <dgm:cxn modelId="{24F5ACC3-1E28-4F54-85D0-8474C775B88B}" type="presParOf" srcId="{1FB72EA8-4486-4BD3-B44D-E1188C114C24}" destId="{0B075EEF-050D-4A5F-83D7-7A592D420732}" srcOrd="0" destOrd="0" presId="urn:microsoft.com/office/officeart/2005/8/layout/vList3"/>
    <dgm:cxn modelId="{1F4FF8F6-EDBD-4E0E-8585-E921E2C34793}"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dgm:spPr>
        <a:noFill/>
        <a:ln>
          <a:noFill/>
        </a:ln>
      </dgm:spPr>
      <dgm:t>
        <a:bodyPr/>
        <a:lstStyle/>
        <a:p>
          <a:pPr algn="l"/>
          <a:r>
            <a:rPr lang="es-US">
              <a:solidFill>
                <a:schemeClr val="tx1"/>
              </a:solidFill>
            </a:rPr>
            <a:t>No tener sexo oral, anal o vaginal.</a:t>
          </a:r>
        </a:p>
      </dgm:t>
    </dgm:pt>
    <dgm:pt modelId="{18D9B7A6-8DBC-4348-9035-62FAEF53B4C8}" type="parTrans" cxnId="{7847E1EE-BD58-4A1B-8D4D-C8306AF4BA7E}">
      <dgm:prSet/>
      <dgm:spPr/>
      <dgm:t>
        <a:bodyPr/>
        <a:lstStyle/>
        <a:p>
          <a:pPr algn="l"/>
          <a:endParaRPr lang="en-US"/>
        </a:p>
      </dgm:t>
    </dgm:pt>
    <dgm:pt modelId="{606EC353-A538-4108-9596-D061FB6C2EF8}" type="sibTrans" cxnId="{7847E1EE-BD58-4A1B-8D4D-C8306AF4BA7E}">
      <dgm:prSet/>
      <dgm:spPr/>
      <dgm:t>
        <a:bodyPr/>
        <a:lstStyle/>
        <a:p>
          <a:pPr algn="l"/>
          <a:endParaRPr lang="en-US"/>
        </a:p>
      </dgm:t>
    </dgm:pt>
    <dgm:pt modelId="{AF20EFFE-445C-428F-B449-D7B41EC1299B}">
      <dgm:prSet phldrT="[Text]"/>
      <dgm:spPr>
        <a:noFill/>
        <a:ln>
          <a:noFill/>
        </a:ln>
      </dgm:spPr>
      <dgm:t>
        <a:bodyPr/>
        <a:lstStyle/>
        <a:p>
          <a:pPr algn="l"/>
          <a:r>
            <a:rPr lang="es-US">
              <a:solidFill>
                <a:schemeClr val="tx1"/>
              </a:solidFill>
            </a:rPr>
            <a:t>Si los espermatozoides no entran en contacto con una vagina, no hay riesgo de embarazo. </a:t>
          </a:r>
        </a:p>
      </dgm:t>
    </dgm:pt>
    <dgm:pt modelId="{63E1ED83-0BEA-4614-AA34-B585E99C6F9A}" type="parTrans" cxnId="{AA2FB612-CCAE-470D-9FB9-A6496FA6DB76}">
      <dgm:prSet/>
      <dgm:spPr/>
      <dgm:t>
        <a:bodyPr/>
        <a:lstStyle/>
        <a:p>
          <a:pPr algn="l"/>
          <a:endParaRPr lang="en-US"/>
        </a:p>
      </dgm:t>
    </dgm:pt>
    <dgm:pt modelId="{0F30969C-181D-4622-916C-B9E17A26392F}" type="sibTrans" cxnId="{AA2FB612-CCAE-470D-9FB9-A6496FA6DB76}">
      <dgm:prSet/>
      <dgm:spPr/>
      <dgm:t>
        <a:bodyPr/>
        <a:lstStyle/>
        <a:p>
          <a:pPr algn="l"/>
          <a:endParaRPr lang="en-US"/>
        </a:p>
      </dgm:t>
    </dgm:pt>
    <dgm:pt modelId="{6F49AEF6-D0CC-42E2-BC07-E100150F6C23}">
      <dgm:prSet phldrT="[Text]"/>
      <dgm:spPr>
        <a:noFill/>
        <a:ln>
          <a:noFill/>
        </a:ln>
      </dgm:spPr>
      <dgm:t>
        <a:bodyPr/>
        <a:lstStyle/>
        <a:p>
          <a:pPr algn="l"/>
          <a:r>
            <a:rPr lang="es-US" dirty="0">
              <a:solidFill>
                <a:schemeClr val="tx1"/>
              </a:solidFill>
            </a:rPr>
            <a:t>Siempre que alguien se abstenga de tener relaciones, está 100% protegido contra el riesgo de </a:t>
          </a:r>
          <a:r>
            <a:rPr lang="es-US" dirty="0" smtClean="0">
              <a:solidFill>
                <a:schemeClr val="tx1"/>
              </a:solidFill>
            </a:rPr>
            <a:t>un embarazo</a:t>
          </a:r>
          <a:r>
            <a:rPr lang="es-US" dirty="0">
              <a:solidFill>
                <a:schemeClr val="tx1"/>
              </a:solidFill>
            </a:rPr>
            <a:t>. </a:t>
          </a:r>
        </a:p>
      </dgm:t>
    </dgm:pt>
    <dgm:pt modelId="{ED655FDB-4A9F-415E-86C6-290521E41671}" type="parTrans" cxnId="{99AA1655-30C1-487E-9F91-AA5E2485F74A}">
      <dgm:prSet/>
      <dgm:spPr/>
      <dgm:t>
        <a:bodyPr/>
        <a:lstStyle/>
        <a:p>
          <a:pPr algn="l"/>
          <a:endParaRPr lang="en-US"/>
        </a:p>
      </dgm:t>
    </dgm:pt>
    <dgm:pt modelId="{5C976C1D-E752-44E7-B9FC-9546D22C85B7}" type="sibTrans" cxnId="{99AA1655-30C1-487E-9F91-AA5E2485F74A}">
      <dgm:prSet/>
      <dgm:spPr/>
      <dgm:t>
        <a:bodyPr/>
        <a:lstStyle/>
        <a:p>
          <a:pPr algn="l"/>
          <a:endParaRPr lang="en-US"/>
        </a:p>
      </dgm:t>
    </dgm:pt>
    <dgm:pt modelId="{8241F69E-7835-465C-B024-373C8583FE12}">
      <dgm:prSet/>
      <dgm:spPr>
        <a:noFill/>
        <a:ln>
          <a:noFill/>
        </a:ln>
      </dgm:spPr>
      <dgm:t>
        <a:bodyPr/>
        <a:lstStyle/>
        <a:p>
          <a:pPr algn="l"/>
          <a:endParaRPr lang="en-US" dirty="0"/>
        </a:p>
      </dgm:t>
    </dgm:pt>
    <dgm:pt modelId="{6DFF90B2-892B-48A3-8FB6-5FEC5A887A39}" type="parTrans" cxnId="{54949856-8F9B-4E9F-BD31-28FC259B83CA}">
      <dgm:prSet/>
      <dgm:spPr/>
      <dgm:t>
        <a:bodyPr/>
        <a:lstStyle/>
        <a:p>
          <a:pPr algn="l"/>
          <a:endParaRPr lang="en-US"/>
        </a:p>
      </dgm:t>
    </dgm:pt>
    <dgm:pt modelId="{6AE16D9E-4076-4890-9544-0E6B8762AE88}" type="sibTrans" cxnId="{54949856-8F9B-4E9F-BD31-28FC259B83CA}">
      <dgm:prSet/>
      <dgm:spPr/>
      <dgm:t>
        <a:bodyPr/>
        <a:lstStyle/>
        <a:p>
          <a:pPr algn="l"/>
          <a:endParaRPr lang="en-US"/>
        </a:p>
      </dgm:t>
    </dgm:pt>
    <dgm:pt modelId="{B6DED415-E5FD-4895-A113-3714F28A4649}">
      <dgm:prSet/>
      <dgm:spPr>
        <a:noFill/>
        <a:ln>
          <a:noFill/>
        </a:ln>
      </dgm:spPr>
      <dgm:t>
        <a:bodyPr/>
        <a:lstStyle/>
        <a:p>
          <a:pPr algn="l"/>
          <a:r>
            <a:rPr lang="es-US" dirty="0">
              <a:solidFill>
                <a:schemeClr val="tx1"/>
              </a:solidFill>
            </a:rPr>
            <a:t>La única forma 100% efectiva de evitar el riesgo </a:t>
          </a:r>
          <a:r>
            <a:rPr lang="es-US" dirty="0" smtClean="0">
              <a:solidFill>
                <a:schemeClr val="tx1"/>
              </a:solidFill>
            </a:rPr>
            <a:t>de contraer </a:t>
          </a:r>
          <a:r>
            <a:rPr lang="es-US" dirty="0">
              <a:solidFill>
                <a:schemeClr val="tx1"/>
              </a:solidFill>
            </a:rPr>
            <a:t>ITS. </a:t>
          </a:r>
        </a:p>
      </dgm:t>
    </dgm:pt>
    <dgm:pt modelId="{EC44CD54-3A22-4AF9-8C4E-CB3545888578}" type="parTrans" cxnId="{12E28BC5-034E-4A57-9FA7-414A20387E48}">
      <dgm:prSet/>
      <dgm:spPr/>
      <dgm:t>
        <a:bodyPr/>
        <a:lstStyle/>
        <a:p>
          <a:pPr algn="l"/>
          <a:endParaRPr lang="en-US"/>
        </a:p>
      </dgm:t>
    </dgm:pt>
    <dgm:pt modelId="{01D6F05E-EDDC-4AF4-817B-1009624F16F7}" type="sibTrans" cxnId="{12E28BC5-034E-4A57-9FA7-414A20387E48}">
      <dgm:prSet/>
      <dgm:spPr/>
      <dgm:t>
        <a:bodyPr/>
        <a:lstStyle/>
        <a:p>
          <a:pPr algn="l"/>
          <a:endParaRPr lang="en-US"/>
        </a:p>
      </dgm:t>
    </dgm:pt>
    <dgm:pt modelId="{DFD77F95-D415-4DD3-A816-830D03E70A4F}">
      <dgm:prSet/>
      <dgm:spPr>
        <a:noFill/>
        <a:ln>
          <a:noFill/>
        </a:ln>
      </dgm:spPr>
      <dgm:t>
        <a:bodyPr/>
        <a:lstStyle/>
        <a:p>
          <a:pPr algn="l"/>
          <a:r>
            <a:rPr lang="es-US" dirty="0">
              <a:solidFill>
                <a:schemeClr val="tx1"/>
              </a:solidFill>
            </a:rPr>
            <a:t>No se necesita una cita con un proveedor o una receta.</a:t>
          </a:r>
        </a:p>
      </dgm:t>
    </dgm:pt>
    <dgm:pt modelId="{BBAAB952-9D81-442A-BCEA-09423CFED675}" type="parTrans" cxnId="{E35F50D7-050D-4F24-886A-BE1E7488D323}">
      <dgm:prSet/>
      <dgm:spPr/>
      <dgm:t>
        <a:bodyPr/>
        <a:lstStyle/>
        <a:p>
          <a:pPr algn="l"/>
          <a:endParaRPr lang="en-US"/>
        </a:p>
      </dgm:t>
    </dgm:pt>
    <dgm:pt modelId="{72F0C2EB-F358-475D-B00A-D992FF54C5A3}" type="sibTrans" cxnId="{E35F50D7-050D-4F24-886A-BE1E7488D323}">
      <dgm:prSet/>
      <dgm:spPr/>
      <dgm:t>
        <a:bodyPr/>
        <a:lstStyle/>
        <a:p>
          <a:pPr algn="l"/>
          <a:endParaRPr lang="en-US"/>
        </a:p>
      </dgm:t>
    </dgm:pt>
    <dgm:pt modelId="{5FACC5EB-C675-4416-B6E6-DE4F69BC96FB}">
      <dgm:prSet/>
      <dgm:spPr>
        <a:noFill/>
        <a:ln>
          <a:noFill/>
        </a:ln>
      </dgm:spPr>
      <dgm:t>
        <a:bodyPr/>
        <a:lstStyle/>
        <a:p>
          <a:pPr algn="l"/>
          <a:r>
            <a:rPr lang="es-US" dirty="0">
              <a:solidFill>
                <a:schemeClr val="tx1"/>
              </a:solidFill>
            </a:rPr>
            <a:t>Puede ser difícil de </a:t>
          </a:r>
          <a:r>
            <a:rPr lang="es-US" dirty="0" smtClean="0">
              <a:solidFill>
                <a:schemeClr val="tx1"/>
              </a:solidFill>
            </a:rPr>
            <a:t>mantenerla </a:t>
          </a:r>
          <a:r>
            <a:rPr lang="es-US" dirty="0">
              <a:solidFill>
                <a:schemeClr val="tx1"/>
              </a:solidFill>
            </a:rPr>
            <a:t>(presión de la pareja/amigos, de los medios de comunicación, etc.).</a:t>
          </a:r>
        </a:p>
      </dgm:t>
    </dgm:pt>
    <dgm:pt modelId="{CBB72172-A3E5-4764-8C23-9DB84D97B097}" type="parTrans" cxnId="{13669A83-3A46-4EED-BE29-625D60CC5278}">
      <dgm:prSet/>
      <dgm:spPr/>
      <dgm:t>
        <a:bodyPr/>
        <a:lstStyle/>
        <a:p>
          <a:pPr algn="l"/>
          <a:endParaRPr lang="en-US"/>
        </a:p>
      </dgm:t>
    </dgm:pt>
    <dgm:pt modelId="{1529AE2B-E1DA-4138-BC1E-EAAB741B98D3}" type="sibTrans" cxnId="{13669A83-3A46-4EED-BE29-625D60CC5278}">
      <dgm:prSet/>
      <dgm:spPr/>
      <dgm:t>
        <a:bodyPr/>
        <a:lstStyle/>
        <a:p>
          <a:pPr algn="l"/>
          <a:endParaRPr lang="en-US"/>
        </a:p>
      </dgm:t>
    </dgm:pt>
    <dgm:pt modelId="{F78AD5CA-660E-4789-B6A4-E8A78A769125}">
      <dgm:prSet/>
      <dgm:spPr>
        <a:noFill/>
        <a:ln>
          <a:noFill/>
        </a:ln>
      </dgm:spPr>
      <dgm:t>
        <a:bodyPr/>
        <a:lstStyle/>
        <a:p>
          <a:pPr algn="l"/>
          <a:r>
            <a:rPr lang="es-US" dirty="0">
              <a:solidFill>
                <a:schemeClr val="tx1"/>
              </a:solidFill>
            </a:rPr>
            <a:t>No hay riesgo de embarazo o </a:t>
          </a:r>
          <a:r>
            <a:rPr lang="es-US" dirty="0" smtClean="0">
              <a:solidFill>
                <a:schemeClr val="tx1"/>
              </a:solidFill>
            </a:rPr>
            <a:t>de contraer </a:t>
          </a:r>
          <a:r>
            <a:rPr lang="es-US" dirty="0">
              <a:solidFill>
                <a:schemeClr val="tx1"/>
              </a:solidFill>
            </a:rPr>
            <a:t>ITS, no hay efectos secundarios y es </a:t>
          </a:r>
          <a:r>
            <a:rPr lang="es-US" dirty="0" smtClean="0">
              <a:solidFill>
                <a:schemeClr val="tx1"/>
              </a:solidFill>
            </a:rPr>
            <a:t>gratuita.</a:t>
          </a:r>
          <a:endParaRPr lang="es-US" dirty="0">
            <a:solidFill>
              <a:schemeClr val="tx1"/>
            </a:solidFill>
          </a:endParaRPr>
        </a:p>
      </dgm:t>
    </dgm:pt>
    <dgm:pt modelId="{FE06207F-F3A9-45D7-9425-816E26A866B0}" type="parTrans" cxnId="{A2884784-7B8A-4C44-B1BF-25F785A0105B}">
      <dgm:prSet/>
      <dgm:spPr/>
      <dgm:t>
        <a:bodyPr/>
        <a:lstStyle/>
        <a:p>
          <a:pPr algn="l"/>
          <a:endParaRPr lang="en-US"/>
        </a:p>
      </dgm:t>
    </dgm:pt>
    <dgm:pt modelId="{06048A2F-0531-44DF-82F2-5D56AE995B55}" type="sibTrans" cxnId="{A2884784-7B8A-4C44-B1BF-25F785A0105B}">
      <dgm:prSet/>
      <dgm:spPr/>
      <dgm:t>
        <a:bodyPr/>
        <a:lstStyle/>
        <a:p>
          <a:pPr algn="l"/>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LinFactNeighborX="-1258">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16440" custLinFactNeighborX="9231">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ScaleX="122262" custLinFactNeighborX="12142">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11927" custLinFactNeighborX="7460" custLinFactNeighborY="7457">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LinFactNeighborX="-773">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05838" custLinFactNeighborX="3120">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dgm:presLayoutVars>
          <dgm:bulletEnabled val="1"/>
        </dgm:presLayoutVars>
      </dgm:prSet>
      <dgm:spPr/>
      <dgm:t>
        <a:bodyPr/>
        <a:lstStyle/>
        <a:p>
          <a:endParaRPr lang="es-ES"/>
        </a:p>
      </dgm:t>
    </dgm:pt>
  </dgm:ptLst>
  <dgm:cxnLst>
    <dgm:cxn modelId="{54949856-8F9B-4E9F-BD31-28FC259B83CA}" srcId="{886F449F-217B-4A3F-9062-072FB3A23066}" destId="{8241F69E-7835-465C-B024-373C8583FE12}" srcOrd="3" destOrd="0" parTransId="{6DFF90B2-892B-48A3-8FB6-5FEC5A887A39}" sibTransId="{6AE16D9E-4076-4890-9544-0E6B8762AE88}"/>
    <dgm:cxn modelId="{E40B602B-CE9C-4447-9AAF-A9207C5ABC6E}" type="presOf" srcId="{B6DED415-E5FD-4895-A113-3714F28A4649}" destId="{06C4A962-9604-48B8-A1FE-9CA4A4C959AB}" srcOrd="0" destOrd="0" presId="urn:microsoft.com/office/officeart/2005/8/layout/vList3"/>
    <dgm:cxn modelId="{9B9C61AC-CF60-4BD9-B42C-F775527ADED4}" type="presOf" srcId="{2D9DA8D7-B736-4343-A41B-74E2786FBE17}" destId="{ACBB44CB-A93E-4EA4-ACD9-F4B0DC6D907D}" srcOrd="0" destOrd="0" presId="urn:microsoft.com/office/officeart/2005/8/layout/vList3"/>
    <dgm:cxn modelId="{A2884784-7B8A-4C44-B1BF-25F785A0105B}" srcId="{886F449F-217B-4A3F-9062-072FB3A23066}" destId="{F78AD5CA-660E-4789-B6A4-E8A78A769125}" srcOrd="7" destOrd="0" parTransId="{FE06207F-F3A9-45D7-9425-816E26A866B0}" sibTransId="{06048A2F-0531-44DF-82F2-5D56AE995B55}"/>
    <dgm:cxn modelId="{99AA1655-30C1-487E-9F91-AA5E2485F74A}" srcId="{886F449F-217B-4A3F-9062-072FB3A23066}" destId="{6F49AEF6-D0CC-42E2-BC07-E100150F6C23}" srcOrd="2" destOrd="0" parTransId="{ED655FDB-4A9F-415E-86C6-290521E41671}" sibTransId="{5C976C1D-E752-44E7-B9FC-9546D22C85B7}"/>
    <dgm:cxn modelId="{1EFC6CEC-BCEE-47DA-A439-ABD53D04DFB6}" type="presOf" srcId="{AF20EFFE-445C-428F-B449-D7B41EC1299B}" destId="{42DFDC70-F08F-43E8-9CA1-10A93B7CC4DE}"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844934C9-162C-4D13-B595-536F03711A86}" type="presOf" srcId="{6F49AEF6-D0CC-42E2-BC07-E100150F6C23}" destId="{D31B7AE4-E9FC-4455-B6F0-B014332D5D4C}" srcOrd="0" destOrd="0" presId="urn:microsoft.com/office/officeart/2005/8/layout/vList3"/>
    <dgm:cxn modelId="{D5673530-B1EC-4911-AA38-E28EB52A7D41}" type="presOf" srcId="{F78AD5CA-660E-4789-B6A4-E8A78A769125}" destId="{75D42CC0-1B4A-429A-AF88-11B50F35973A}" srcOrd="0" destOrd="0" presId="urn:microsoft.com/office/officeart/2005/8/layout/vList3"/>
    <dgm:cxn modelId="{A8624934-78CD-4CD8-B6F7-F5C779712B2E}" type="presOf" srcId="{8241F69E-7835-465C-B024-373C8583FE12}" destId="{017DDB07-4881-4A41-97BD-FAD060F86CA5}"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5C7490CE-F0BB-428B-B521-A7F0FF1D2C0B}" type="presOf" srcId="{5FACC5EB-C675-4416-B6E6-DE4F69BC96FB}" destId="{145BBB3C-972C-4764-AEA2-EE62DB2ABD37}" srcOrd="0" destOrd="0" presId="urn:microsoft.com/office/officeart/2005/8/layout/vList3"/>
    <dgm:cxn modelId="{12E28BC5-034E-4A57-9FA7-414A20387E48}" srcId="{886F449F-217B-4A3F-9062-072FB3A23066}" destId="{B6DED415-E5FD-4895-A113-3714F28A4649}" srcOrd="4" destOrd="0" parTransId="{EC44CD54-3A22-4AF9-8C4E-CB3545888578}" sibTransId="{01D6F05E-EDDC-4AF4-817B-1009624F16F7}"/>
    <dgm:cxn modelId="{13669A83-3A46-4EED-BE29-625D60CC5278}" srcId="{886F449F-217B-4A3F-9062-072FB3A23066}" destId="{5FACC5EB-C675-4416-B6E6-DE4F69BC96FB}" srcOrd="6" destOrd="0" parTransId="{CBB72172-A3E5-4764-8C23-9DB84D97B097}" sibTransId="{1529AE2B-E1DA-4138-BC1E-EAAB741B98D3}"/>
    <dgm:cxn modelId="{39326BCE-B26A-424D-AA66-F72AA133FB34}" type="presOf" srcId="{DFD77F95-D415-4DD3-A816-830D03E70A4F}" destId="{752985B6-E599-42C4-9B16-C3F7B2ACACBD}"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C8AEF0-F8FA-415A-8E18-AA746DF2A49D}" type="presOf" srcId="{886F449F-217B-4A3F-9062-072FB3A23066}" destId="{9C01D6A7-CE00-4418-A9F4-1AC8CBCE954A}" srcOrd="0" destOrd="0" presId="urn:microsoft.com/office/officeart/2005/8/layout/vList3"/>
    <dgm:cxn modelId="{011D001A-D64A-4906-985B-D22D7B92EE47}" type="presParOf" srcId="{9C01D6A7-CE00-4418-A9F4-1AC8CBCE954A}" destId="{D1E93AFD-354F-44ED-B977-29E872B54D0A}" srcOrd="0" destOrd="0" presId="urn:microsoft.com/office/officeart/2005/8/layout/vList3"/>
    <dgm:cxn modelId="{8894B7BF-57DE-49A2-BE1A-CC3A1643901E}" type="presParOf" srcId="{D1E93AFD-354F-44ED-B977-29E872B54D0A}" destId="{CB2EE65F-0024-47BE-9AB1-851C13B87868}" srcOrd="0" destOrd="0" presId="urn:microsoft.com/office/officeart/2005/8/layout/vList3"/>
    <dgm:cxn modelId="{B35957C6-927A-467E-A660-9EEBE17E0B8D}" type="presParOf" srcId="{D1E93AFD-354F-44ED-B977-29E872B54D0A}" destId="{ACBB44CB-A93E-4EA4-ACD9-F4B0DC6D907D}" srcOrd="1" destOrd="0" presId="urn:microsoft.com/office/officeart/2005/8/layout/vList3"/>
    <dgm:cxn modelId="{E5F36D6B-AE90-4823-AE2B-16807D7C4EFD}" type="presParOf" srcId="{9C01D6A7-CE00-4418-A9F4-1AC8CBCE954A}" destId="{5ACC7942-1DF6-450A-BBA6-FD8EA461F808}" srcOrd="1" destOrd="0" presId="urn:microsoft.com/office/officeart/2005/8/layout/vList3"/>
    <dgm:cxn modelId="{29FB09C1-BC86-41E3-932A-07618ED3C915}" type="presParOf" srcId="{9C01D6A7-CE00-4418-A9F4-1AC8CBCE954A}" destId="{9A191988-3FCD-4DE2-B09C-621FDF63E728}" srcOrd="2" destOrd="0" presId="urn:microsoft.com/office/officeart/2005/8/layout/vList3"/>
    <dgm:cxn modelId="{381583BA-BEE6-4ECF-85D7-AD84D8A8FC7D}" type="presParOf" srcId="{9A191988-3FCD-4DE2-B09C-621FDF63E728}" destId="{25AB33B1-1614-4F8C-9037-B9CB1A2949F4}" srcOrd="0" destOrd="0" presId="urn:microsoft.com/office/officeart/2005/8/layout/vList3"/>
    <dgm:cxn modelId="{8260898D-90EE-44D6-9A60-254F1200AD93}" type="presParOf" srcId="{9A191988-3FCD-4DE2-B09C-621FDF63E728}" destId="{42DFDC70-F08F-43E8-9CA1-10A93B7CC4DE}" srcOrd="1" destOrd="0" presId="urn:microsoft.com/office/officeart/2005/8/layout/vList3"/>
    <dgm:cxn modelId="{9DA84F3D-EF7F-4139-A1C9-6BD392F1EBED}" type="presParOf" srcId="{9C01D6A7-CE00-4418-A9F4-1AC8CBCE954A}" destId="{46DC89DE-2963-4116-9F84-E75EEA99A433}" srcOrd="3" destOrd="0" presId="urn:microsoft.com/office/officeart/2005/8/layout/vList3"/>
    <dgm:cxn modelId="{03C40F26-7F77-4FD6-BB96-98BF0869E339}" type="presParOf" srcId="{9C01D6A7-CE00-4418-A9F4-1AC8CBCE954A}" destId="{009F7A2F-7F26-48B3-9310-06C5B2468756}" srcOrd="4" destOrd="0" presId="urn:microsoft.com/office/officeart/2005/8/layout/vList3"/>
    <dgm:cxn modelId="{563598D1-D208-4689-8C7B-846F5DB240BD}" type="presParOf" srcId="{009F7A2F-7F26-48B3-9310-06C5B2468756}" destId="{434FE990-0A16-49E8-8023-2975EFE528FC}" srcOrd="0" destOrd="0" presId="urn:microsoft.com/office/officeart/2005/8/layout/vList3"/>
    <dgm:cxn modelId="{D00DEA4E-D1D4-46C3-A168-4B078B9879B3}" type="presParOf" srcId="{009F7A2F-7F26-48B3-9310-06C5B2468756}" destId="{D31B7AE4-E9FC-4455-B6F0-B014332D5D4C}" srcOrd="1" destOrd="0" presId="urn:microsoft.com/office/officeart/2005/8/layout/vList3"/>
    <dgm:cxn modelId="{022774AB-AFA4-4A1A-8A60-977D4F30BB9D}" type="presParOf" srcId="{9C01D6A7-CE00-4418-A9F4-1AC8CBCE954A}" destId="{18ED2C8D-8DBE-45B0-B0B3-BC92477E173B}" srcOrd="5" destOrd="0" presId="urn:microsoft.com/office/officeart/2005/8/layout/vList3"/>
    <dgm:cxn modelId="{BD3B4C0A-202A-4564-97B7-E3CE7E678CD4}" type="presParOf" srcId="{9C01D6A7-CE00-4418-A9F4-1AC8CBCE954A}" destId="{79F2C7C9-E06B-4DFA-811F-6E72BE5B5AA6}" srcOrd="6" destOrd="0" presId="urn:microsoft.com/office/officeart/2005/8/layout/vList3"/>
    <dgm:cxn modelId="{2B0D45A1-42BB-48E9-97F0-4353B83E359F}" type="presParOf" srcId="{79F2C7C9-E06B-4DFA-811F-6E72BE5B5AA6}" destId="{74E1564D-B27A-4F63-ACC3-A9DD349C5611}" srcOrd="0" destOrd="0" presId="urn:microsoft.com/office/officeart/2005/8/layout/vList3"/>
    <dgm:cxn modelId="{8FBF0A05-5EB6-4B5C-9C82-3F21571D64F4}" type="presParOf" srcId="{79F2C7C9-E06B-4DFA-811F-6E72BE5B5AA6}" destId="{017DDB07-4881-4A41-97BD-FAD060F86CA5}" srcOrd="1" destOrd="0" presId="urn:microsoft.com/office/officeart/2005/8/layout/vList3"/>
    <dgm:cxn modelId="{A22427D1-9AB1-4C94-AF13-C1E2B777E7EC}" type="presParOf" srcId="{9C01D6A7-CE00-4418-A9F4-1AC8CBCE954A}" destId="{D6A1E102-997F-4E34-B2A6-0B3F312CB543}" srcOrd="7" destOrd="0" presId="urn:microsoft.com/office/officeart/2005/8/layout/vList3"/>
    <dgm:cxn modelId="{A0275AF6-0A40-4828-BF9D-3C3C05F95C13}" type="presParOf" srcId="{9C01D6A7-CE00-4418-A9F4-1AC8CBCE954A}" destId="{0948F653-E20E-4D27-8405-E9875D20C59B}" srcOrd="8" destOrd="0" presId="urn:microsoft.com/office/officeart/2005/8/layout/vList3"/>
    <dgm:cxn modelId="{42BB7746-B11D-40AC-BC51-8AF494267AAB}" type="presParOf" srcId="{0948F653-E20E-4D27-8405-E9875D20C59B}" destId="{22D97BAC-A44E-47A9-BCF0-97A55BE82B99}" srcOrd="0" destOrd="0" presId="urn:microsoft.com/office/officeart/2005/8/layout/vList3"/>
    <dgm:cxn modelId="{13F29764-DFAF-44A2-A902-39A98225CAAC}" type="presParOf" srcId="{0948F653-E20E-4D27-8405-E9875D20C59B}" destId="{06C4A962-9604-48B8-A1FE-9CA4A4C959AB}" srcOrd="1" destOrd="0" presId="urn:microsoft.com/office/officeart/2005/8/layout/vList3"/>
    <dgm:cxn modelId="{44F37325-9AE0-40C7-B5EA-1D3A07C64031}" type="presParOf" srcId="{9C01D6A7-CE00-4418-A9F4-1AC8CBCE954A}" destId="{FD3D4964-07C7-468A-B807-02EE0F77582C}" srcOrd="9" destOrd="0" presId="urn:microsoft.com/office/officeart/2005/8/layout/vList3"/>
    <dgm:cxn modelId="{4D39D878-EC1F-4FC2-A63E-E32E67FD740D}" type="presParOf" srcId="{9C01D6A7-CE00-4418-A9F4-1AC8CBCE954A}" destId="{A1DCFF97-63F1-4033-8FAE-7B582038788B}" srcOrd="10" destOrd="0" presId="urn:microsoft.com/office/officeart/2005/8/layout/vList3"/>
    <dgm:cxn modelId="{7E78A0FF-906E-4D0A-9F6A-8D6C08745874}" type="presParOf" srcId="{A1DCFF97-63F1-4033-8FAE-7B582038788B}" destId="{FD04EB34-E904-4DCA-8511-C2EC1E5DFBF6}" srcOrd="0" destOrd="0" presId="urn:microsoft.com/office/officeart/2005/8/layout/vList3"/>
    <dgm:cxn modelId="{B27A70C4-1280-408E-8C09-0ACF19489013}" type="presParOf" srcId="{A1DCFF97-63F1-4033-8FAE-7B582038788B}" destId="{752985B6-E599-42C4-9B16-C3F7B2ACACBD}" srcOrd="1" destOrd="0" presId="urn:microsoft.com/office/officeart/2005/8/layout/vList3"/>
    <dgm:cxn modelId="{C51DBC83-C7AB-45F9-9220-4022E5379F56}" type="presParOf" srcId="{9C01D6A7-CE00-4418-A9F4-1AC8CBCE954A}" destId="{750B53C2-ED1A-4476-9FEE-386248B8EB4E}" srcOrd="11" destOrd="0" presId="urn:microsoft.com/office/officeart/2005/8/layout/vList3"/>
    <dgm:cxn modelId="{5901FD66-5055-4564-833F-3A286C0F944E}" type="presParOf" srcId="{9C01D6A7-CE00-4418-A9F4-1AC8CBCE954A}" destId="{30F918F4-B8C2-405D-9106-A0422C70C0F9}" srcOrd="12" destOrd="0" presId="urn:microsoft.com/office/officeart/2005/8/layout/vList3"/>
    <dgm:cxn modelId="{B948CBB8-A21D-4BF6-914A-74FB3333325C}" type="presParOf" srcId="{30F918F4-B8C2-405D-9106-A0422C70C0F9}" destId="{D18CED95-280D-425F-85BB-7547FCD52856}" srcOrd="0" destOrd="0" presId="urn:microsoft.com/office/officeart/2005/8/layout/vList3"/>
    <dgm:cxn modelId="{55D49907-F8DC-44D2-9380-DA98DAEF4469}" type="presParOf" srcId="{30F918F4-B8C2-405D-9106-A0422C70C0F9}" destId="{145BBB3C-972C-4764-AEA2-EE62DB2ABD37}" srcOrd="1" destOrd="0" presId="urn:microsoft.com/office/officeart/2005/8/layout/vList3"/>
    <dgm:cxn modelId="{3089DCEE-2085-402A-AA23-977F9AAB3542}" type="presParOf" srcId="{9C01D6A7-CE00-4418-A9F4-1AC8CBCE954A}" destId="{5BA53C46-ACAC-449B-A1E6-7C4E777B01DC}" srcOrd="13" destOrd="0" presId="urn:microsoft.com/office/officeart/2005/8/layout/vList3"/>
    <dgm:cxn modelId="{5B0360D8-9761-4D2A-8D8C-3094175D1AB0}" type="presParOf" srcId="{9C01D6A7-CE00-4418-A9F4-1AC8CBCE954A}" destId="{1FB72EA8-4486-4BD3-B44D-E1188C114C24}" srcOrd="14" destOrd="0" presId="urn:microsoft.com/office/officeart/2005/8/layout/vList3"/>
    <dgm:cxn modelId="{7C760C0C-CF16-4017-9718-47DD71D3A3F6}" type="presParOf" srcId="{1FB72EA8-4486-4BD3-B44D-E1188C114C24}" destId="{0B075EEF-050D-4A5F-83D7-7A592D420732}" srcOrd="0" destOrd="0" presId="urn:microsoft.com/office/officeart/2005/8/layout/vList3"/>
    <dgm:cxn modelId="{A4C7B600-2B99-423E-ACF0-E38E759164E8}"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Capa suave y floja de poliuretano o nitrilo que cubre la vagina (o el ano para sexo anal).</a:t>
          </a:r>
        </a:p>
      </dgm:t>
    </dgm:pt>
    <dgm:pt modelId="{18D9B7A6-8DBC-4348-9035-62FAEF53B4C8}" type="parTrans" cxnId="{7847E1EE-BD58-4A1B-8D4D-C8306AF4BA7E}">
      <dgm:prSet/>
      <dgm:spPr/>
      <dgm:t>
        <a:bodyPr/>
        <a:lstStyle/>
        <a:p>
          <a:pPr algn="l"/>
          <a:endParaRPr lang="en-US"/>
        </a:p>
      </dgm:t>
    </dgm:pt>
    <dgm:pt modelId="{606EC353-A538-4108-9596-D061FB6C2EF8}" type="sibTrans" cxnId="{7847E1EE-BD58-4A1B-8D4D-C8306AF4BA7E}">
      <dgm:prSet/>
      <dgm:spPr/>
      <dgm:t>
        <a:bodyPr/>
        <a:lstStyle/>
        <a:p>
          <a:pPr algn="l"/>
          <a:endParaRPr lang="en-US"/>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Insertado antes del sexo o hasta con 8 horas de anticipación.</a:t>
          </a:r>
        </a:p>
      </dgm:t>
    </dgm:pt>
    <dgm:pt modelId="{63E1ED83-0BEA-4614-AA34-B585E99C6F9A}" type="parTrans" cxnId="{AA2FB612-CCAE-470D-9FB9-A6496FA6DB76}">
      <dgm:prSet/>
      <dgm:spPr/>
      <dgm:t>
        <a:bodyPr/>
        <a:lstStyle/>
        <a:p>
          <a:pPr algn="l"/>
          <a:endParaRPr lang="en-US"/>
        </a:p>
      </dgm:t>
    </dgm:pt>
    <dgm:pt modelId="{0F30969C-181D-4622-916C-B9E17A26392F}" type="sibTrans" cxnId="{AA2FB612-CCAE-470D-9FB9-A6496FA6DB76}">
      <dgm:prSet/>
      <dgm:spPr/>
      <dgm:t>
        <a:bodyPr/>
        <a:lstStyle/>
        <a:p>
          <a:pPr algn="l"/>
          <a:endParaRPr lang="en-US"/>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 Uso </a:t>
          </a:r>
          <a:r>
            <a:rPr lang="es-US" sz="1700" b="1" dirty="0">
              <a:solidFill>
                <a:schemeClr val="accent2"/>
              </a:solidFill>
            </a:rPr>
            <a:t>perfecto</a:t>
          </a:r>
          <a:r>
            <a:rPr lang="es-US" sz="1700" dirty="0">
              <a:solidFill>
                <a:schemeClr val="tx1"/>
              </a:solidFill>
            </a:rPr>
            <a:t>: 95% Uso </a:t>
          </a:r>
          <a:r>
            <a:rPr lang="es-US" sz="1700" b="1" dirty="0">
              <a:solidFill>
                <a:srgbClr val="009999"/>
              </a:solidFill>
            </a:rPr>
            <a:t>típico:</a:t>
          </a:r>
          <a:r>
            <a:rPr lang="es-US" sz="1700" dirty="0">
              <a:solidFill>
                <a:schemeClr val="tx1"/>
              </a:solidFill>
            </a:rPr>
            <a:t> 79%</a:t>
          </a:r>
        </a:p>
      </dgm:t>
    </dgm:pt>
    <dgm:pt modelId="{6DFF90B2-892B-48A3-8FB6-5FEC5A887A39}" type="parTrans" cxnId="{54949856-8F9B-4E9F-BD31-28FC259B83CA}">
      <dgm:prSet/>
      <dgm:spPr/>
      <dgm:t>
        <a:bodyPr/>
        <a:lstStyle/>
        <a:p>
          <a:pPr algn="l"/>
          <a:endParaRPr lang="en-US"/>
        </a:p>
      </dgm:t>
    </dgm:pt>
    <dgm:pt modelId="{6AE16D9E-4076-4890-9544-0E6B8762AE88}" type="sibTrans" cxnId="{54949856-8F9B-4E9F-BD31-28FC259B83CA}">
      <dgm:prSet/>
      <dgm:spPr/>
      <dgm:t>
        <a:bodyPr/>
        <a:lstStyle/>
        <a:p>
          <a:pPr algn="l"/>
          <a:endParaRPr lang="en-US"/>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Cuando son usados siempre de forma consistente y correcta, los condones pueden reducir el riesgo </a:t>
          </a:r>
          <a:r>
            <a:rPr lang="es-US" sz="1700" dirty="0" smtClean="0">
              <a:solidFill>
                <a:schemeClr val="tx1"/>
              </a:solidFill>
            </a:rPr>
            <a:t>de contraer </a:t>
          </a:r>
          <a:r>
            <a:rPr lang="es-US" sz="1700" dirty="0">
              <a:solidFill>
                <a:schemeClr val="tx1"/>
              </a:solidFill>
            </a:rPr>
            <a:t>ITS, incluyendo el VIH.</a:t>
          </a:r>
        </a:p>
      </dgm:t>
    </dgm:pt>
    <dgm:pt modelId="{EC44CD54-3A22-4AF9-8C4E-CB3545888578}" type="parTrans" cxnId="{12E28BC5-034E-4A57-9FA7-414A20387E48}">
      <dgm:prSet/>
      <dgm:spPr/>
      <dgm:t>
        <a:bodyPr/>
        <a:lstStyle/>
        <a:p>
          <a:pPr algn="l"/>
          <a:endParaRPr lang="en-US"/>
        </a:p>
      </dgm:t>
    </dgm:pt>
    <dgm:pt modelId="{01D6F05E-EDDC-4AF4-817B-1009624F16F7}" type="sibTrans" cxnId="{12E28BC5-034E-4A57-9FA7-414A20387E48}">
      <dgm:prSet/>
      <dgm:spPr/>
      <dgm:t>
        <a:bodyPr/>
        <a:lstStyle/>
        <a:p>
          <a:pPr algn="l"/>
          <a:endParaRPr lang="en-US"/>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 Se puede necesitar receta para comprarlos en una farmacia.* </a:t>
          </a:r>
        </a:p>
      </dgm:t>
    </dgm:pt>
    <dgm:pt modelId="{BBAAB952-9D81-442A-BCEA-09423CFED675}" type="parTrans" cxnId="{E35F50D7-050D-4F24-886A-BE1E7488D323}">
      <dgm:prSet/>
      <dgm:spPr/>
      <dgm:t>
        <a:bodyPr/>
        <a:lstStyle/>
        <a:p>
          <a:pPr algn="l"/>
          <a:endParaRPr lang="en-US"/>
        </a:p>
      </dgm:t>
    </dgm:pt>
    <dgm:pt modelId="{72F0C2EB-F358-475D-B00A-D992FF54C5A3}" type="sibTrans" cxnId="{E35F50D7-050D-4F24-886A-BE1E7488D323}">
      <dgm:prSet/>
      <dgm:spPr/>
      <dgm:t>
        <a:bodyPr/>
        <a:lstStyle/>
        <a:p>
          <a:pPr algn="l"/>
          <a:endParaRPr lang="en-US"/>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Puede causar irritación </a:t>
          </a:r>
          <a:r>
            <a:rPr lang="es-US" sz="1700" dirty="0" smtClean="0">
              <a:solidFill>
                <a:schemeClr val="tx1"/>
              </a:solidFill>
            </a:rPr>
            <a:t>en </a:t>
          </a:r>
          <a:r>
            <a:rPr lang="es-US" sz="1700" dirty="0">
              <a:solidFill>
                <a:schemeClr val="tx1"/>
              </a:solidFill>
            </a:rPr>
            <a:t>la piel de los genitales, requiere compromiso (debe ser usado de forma consistente y correcta para ser </a:t>
          </a:r>
          <a:r>
            <a:rPr lang="es-US" sz="1700" dirty="0" smtClean="0">
              <a:solidFill>
                <a:schemeClr val="tx1"/>
              </a:solidFill>
            </a:rPr>
            <a:t>efectivo). </a:t>
          </a:r>
          <a:endParaRPr lang="es-US" sz="1700" dirty="0">
            <a:solidFill>
              <a:schemeClr val="tx1"/>
            </a:solidFill>
          </a:endParaRPr>
        </a:p>
      </dgm:t>
    </dgm:pt>
    <dgm:pt modelId="{CBB72172-A3E5-4764-8C23-9DB84D97B097}" type="parTrans" cxnId="{13669A83-3A46-4EED-BE29-625D60CC5278}">
      <dgm:prSet/>
      <dgm:spPr/>
      <dgm:t>
        <a:bodyPr/>
        <a:lstStyle/>
        <a:p>
          <a:pPr algn="l"/>
          <a:endParaRPr lang="en-US"/>
        </a:p>
      </dgm:t>
    </dgm:pt>
    <dgm:pt modelId="{1529AE2B-E1DA-4138-BC1E-EAAB741B98D3}" type="sibTrans" cxnId="{13669A83-3A46-4EED-BE29-625D60CC5278}">
      <dgm:prSet/>
      <dgm:spPr/>
      <dgm:t>
        <a:bodyPr/>
        <a:lstStyle/>
        <a:p>
          <a:pPr algn="l"/>
          <a:endParaRPr lang="en-US"/>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Puede ser usado si se es alérgico al látex. Todos pueden tener control de su propia protección. </a:t>
          </a:r>
        </a:p>
      </dgm:t>
    </dgm:pt>
    <dgm:pt modelId="{FE06207F-F3A9-45D7-9425-816E26A866B0}" type="parTrans" cxnId="{A2884784-7B8A-4C44-B1BF-25F785A0105B}">
      <dgm:prSet/>
      <dgm:spPr/>
      <dgm:t>
        <a:bodyPr/>
        <a:lstStyle/>
        <a:p>
          <a:pPr algn="l"/>
          <a:endParaRPr lang="en-US"/>
        </a:p>
      </dgm:t>
    </dgm:pt>
    <dgm:pt modelId="{06048A2F-0531-44DF-82F2-5D56AE995B55}" type="sibTrans" cxnId="{A2884784-7B8A-4C44-B1BF-25F785A0105B}">
      <dgm:prSet/>
      <dgm:spPr/>
      <dgm:t>
        <a:bodyPr/>
        <a:lstStyle/>
        <a:p>
          <a:pPr algn="l"/>
          <a:endParaRPr lang="en-US"/>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Cada condón individual se puede usar solo una vez (no se debe lavar, voltear ni volver a usar).</a:t>
          </a:r>
        </a:p>
      </dgm:t>
    </dgm:pt>
    <dgm:pt modelId="{5C976C1D-E752-44E7-B9FC-9546D22C85B7}" type="sibTrans" cxnId="{99AA1655-30C1-487E-9F91-AA5E2485F74A}">
      <dgm:prSet/>
      <dgm:spPr/>
      <dgm:t>
        <a:bodyPr/>
        <a:lstStyle/>
        <a:p>
          <a:pPr algn="l"/>
          <a:endParaRPr lang="en-US"/>
        </a:p>
      </dgm:t>
    </dgm:pt>
    <dgm:pt modelId="{ED655FDB-4A9F-415E-86C6-290521E41671}" type="parTrans" cxnId="{99AA1655-30C1-487E-9F91-AA5E2485F74A}">
      <dgm:prSet/>
      <dgm:spPr/>
      <dgm:t>
        <a:bodyPr/>
        <a:lstStyle/>
        <a:p>
          <a:pPr algn="l"/>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ScaleX="110023" custScaleY="90909" custLinFactNeighborX="8395">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LinFactNeighborX="1037">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LinFactNeighborX="1037">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LinFactNeighborX="1037">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12782" custLinFactNeighborX="9774">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LinFactNeighborX="1037">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20301" custLinFactNeighborX="13534">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17293" custLinFactNeighborX="12030">
        <dgm:presLayoutVars>
          <dgm:bulletEnabled val="1"/>
        </dgm:presLayoutVars>
      </dgm:prSet>
      <dgm:spPr/>
      <dgm:t>
        <a:bodyPr/>
        <a:lstStyle/>
        <a:p>
          <a:endParaRPr lang="es-ES"/>
        </a:p>
      </dgm:t>
    </dgm:pt>
  </dgm:ptLst>
  <dgm:cxnLst>
    <dgm:cxn modelId="{528EFD81-C3C3-4396-8E8A-27BA553FCA5A}" type="presOf" srcId="{DFD77F95-D415-4DD3-A816-830D03E70A4F}" destId="{752985B6-E599-42C4-9B16-C3F7B2ACACBD}"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12E28BC5-034E-4A57-9FA7-414A20387E48}" srcId="{886F449F-217B-4A3F-9062-072FB3A23066}" destId="{B6DED415-E5FD-4895-A113-3714F28A4649}" srcOrd="4" destOrd="0" parTransId="{EC44CD54-3A22-4AF9-8C4E-CB3545888578}" sibTransId="{01D6F05E-EDDC-4AF4-817B-1009624F16F7}"/>
    <dgm:cxn modelId="{7278C159-35BF-4544-9D51-3B374D5079C4}" type="presOf" srcId="{B6DED415-E5FD-4895-A113-3714F28A4649}" destId="{06C4A962-9604-48B8-A1FE-9CA4A4C959AB}"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4780C104-C2E2-434E-B470-4CA980358B3C}" type="presOf" srcId="{2D9DA8D7-B736-4343-A41B-74E2786FBE17}" destId="{ACBB44CB-A93E-4EA4-ACD9-F4B0DC6D907D}" srcOrd="0" destOrd="0" presId="urn:microsoft.com/office/officeart/2005/8/layout/vList3"/>
    <dgm:cxn modelId="{860DF6BC-ABF0-4A43-8E9F-8D432A3DA768}" type="presOf" srcId="{AF20EFFE-445C-428F-B449-D7B41EC1299B}" destId="{42DFDC70-F08F-43E8-9CA1-10A93B7CC4DE}" srcOrd="0" destOrd="0" presId="urn:microsoft.com/office/officeart/2005/8/layout/vList3"/>
    <dgm:cxn modelId="{14168DD4-DCF4-42B5-868B-A70EEAE391E2}" type="presOf" srcId="{8241F69E-7835-465C-B024-373C8583FE12}" destId="{017DDB07-4881-4A41-97BD-FAD060F86CA5}"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99AA1655-30C1-487E-9F91-AA5E2485F74A}" srcId="{886F449F-217B-4A3F-9062-072FB3A23066}" destId="{6F49AEF6-D0CC-42E2-BC07-E100150F6C23}" srcOrd="2" destOrd="0" parTransId="{ED655FDB-4A9F-415E-86C6-290521E41671}" sibTransId="{5C976C1D-E752-44E7-B9FC-9546D22C85B7}"/>
    <dgm:cxn modelId="{ACE9631F-370A-49F1-8CEE-2D55DB9ED35B}" type="presOf" srcId="{6F49AEF6-D0CC-42E2-BC07-E100150F6C23}" destId="{D31B7AE4-E9FC-4455-B6F0-B014332D5D4C}" srcOrd="0" destOrd="0" presId="urn:microsoft.com/office/officeart/2005/8/layout/vList3"/>
    <dgm:cxn modelId="{E7ACD845-7110-4B17-BA35-1BF72013D35C}" type="presOf" srcId="{5FACC5EB-C675-4416-B6E6-DE4F69BC96FB}" destId="{145BBB3C-972C-4764-AEA2-EE62DB2ABD37}" srcOrd="0" destOrd="0" presId="urn:microsoft.com/office/officeart/2005/8/layout/vList3"/>
    <dgm:cxn modelId="{223720A3-4B72-4CE1-B3FB-49046A01CF00}" type="presOf" srcId="{886F449F-217B-4A3F-9062-072FB3A23066}" destId="{9C01D6A7-CE00-4418-A9F4-1AC8CBCE954A}" srcOrd="0" destOrd="0" presId="urn:microsoft.com/office/officeart/2005/8/layout/vList3"/>
    <dgm:cxn modelId="{1D98982B-BC9D-4670-B157-1AEF325D6F56}" type="presOf" srcId="{F78AD5CA-660E-4789-B6A4-E8A78A769125}" destId="{75D42CC0-1B4A-429A-AF88-11B50F35973A}"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884784-7B8A-4C44-B1BF-25F785A0105B}" srcId="{886F449F-217B-4A3F-9062-072FB3A23066}" destId="{F78AD5CA-660E-4789-B6A4-E8A78A769125}" srcOrd="7" destOrd="0" parTransId="{FE06207F-F3A9-45D7-9425-816E26A866B0}" sibTransId="{06048A2F-0531-44DF-82F2-5D56AE995B55}"/>
    <dgm:cxn modelId="{13669A83-3A46-4EED-BE29-625D60CC5278}" srcId="{886F449F-217B-4A3F-9062-072FB3A23066}" destId="{5FACC5EB-C675-4416-B6E6-DE4F69BC96FB}" srcOrd="6" destOrd="0" parTransId="{CBB72172-A3E5-4764-8C23-9DB84D97B097}" sibTransId="{1529AE2B-E1DA-4138-BC1E-EAAB741B98D3}"/>
    <dgm:cxn modelId="{EEF0899C-28A3-498C-A75C-6890D8B64A2D}" type="presParOf" srcId="{9C01D6A7-CE00-4418-A9F4-1AC8CBCE954A}" destId="{D1E93AFD-354F-44ED-B977-29E872B54D0A}" srcOrd="0" destOrd="0" presId="urn:microsoft.com/office/officeart/2005/8/layout/vList3"/>
    <dgm:cxn modelId="{D134FE2A-35D1-44D9-949A-F29F9DAE69C3}" type="presParOf" srcId="{D1E93AFD-354F-44ED-B977-29E872B54D0A}" destId="{CB2EE65F-0024-47BE-9AB1-851C13B87868}" srcOrd="0" destOrd="0" presId="urn:microsoft.com/office/officeart/2005/8/layout/vList3"/>
    <dgm:cxn modelId="{1E73C9F6-D5BA-4548-BEF3-56F4DA59176A}" type="presParOf" srcId="{D1E93AFD-354F-44ED-B977-29E872B54D0A}" destId="{ACBB44CB-A93E-4EA4-ACD9-F4B0DC6D907D}" srcOrd="1" destOrd="0" presId="urn:microsoft.com/office/officeart/2005/8/layout/vList3"/>
    <dgm:cxn modelId="{3EDF20E5-607D-494A-BA93-2A4FAE67DAFE}" type="presParOf" srcId="{9C01D6A7-CE00-4418-A9F4-1AC8CBCE954A}" destId="{5ACC7942-1DF6-450A-BBA6-FD8EA461F808}" srcOrd="1" destOrd="0" presId="urn:microsoft.com/office/officeart/2005/8/layout/vList3"/>
    <dgm:cxn modelId="{3EBBA048-C2E4-4FCD-9885-70C92D7C5711}" type="presParOf" srcId="{9C01D6A7-CE00-4418-A9F4-1AC8CBCE954A}" destId="{9A191988-3FCD-4DE2-B09C-621FDF63E728}" srcOrd="2" destOrd="0" presId="urn:microsoft.com/office/officeart/2005/8/layout/vList3"/>
    <dgm:cxn modelId="{93CC2C6B-C2A2-4E5D-A4C2-B520563F24C7}" type="presParOf" srcId="{9A191988-3FCD-4DE2-B09C-621FDF63E728}" destId="{25AB33B1-1614-4F8C-9037-B9CB1A2949F4}" srcOrd="0" destOrd="0" presId="urn:microsoft.com/office/officeart/2005/8/layout/vList3"/>
    <dgm:cxn modelId="{6D6DF8DB-D8A8-4C3F-941B-9369FBFEC8B7}" type="presParOf" srcId="{9A191988-3FCD-4DE2-B09C-621FDF63E728}" destId="{42DFDC70-F08F-43E8-9CA1-10A93B7CC4DE}" srcOrd="1" destOrd="0" presId="urn:microsoft.com/office/officeart/2005/8/layout/vList3"/>
    <dgm:cxn modelId="{C5F77083-3434-4786-8508-90392F1DFBFB}" type="presParOf" srcId="{9C01D6A7-CE00-4418-A9F4-1AC8CBCE954A}" destId="{46DC89DE-2963-4116-9F84-E75EEA99A433}" srcOrd="3" destOrd="0" presId="urn:microsoft.com/office/officeart/2005/8/layout/vList3"/>
    <dgm:cxn modelId="{B86AFCB6-5BED-4B20-8862-B57B7A763E0A}" type="presParOf" srcId="{9C01D6A7-CE00-4418-A9F4-1AC8CBCE954A}" destId="{009F7A2F-7F26-48B3-9310-06C5B2468756}" srcOrd="4" destOrd="0" presId="urn:microsoft.com/office/officeart/2005/8/layout/vList3"/>
    <dgm:cxn modelId="{957DAAEE-29BF-4FC3-81BF-DBBB9D75F959}" type="presParOf" srcId="{009F7A2F-7F26-48B3-9310-06C5B2468756}" destId="{434FE990-0A16-49E8-8023-2975EFE528FC}" srcOrd="0" destOrd="0" presId="urn:microsoft.com/office/officeart/2005/8/layout/vList3"/>
    <dgm:cxn modelId="{D301DD4B-EABC-4935-BD3B-19409A9B8439}" type="presParOf" srcId="{009F7A2F-7F26-48B3-9310-06C5B2468756}" destId="{D31B7AE4-E9FC-4455-B6F0-B014332D5D4C}" srcOrd="1" destOrd="0" presId="urn:microsoft.com/office/officeart/2005/8/layout/vList3"/>
    <dgm:cxn modelId="{207D8808-D59F-47F3-8080-D6AE1C5F62E0}" type="presParOf" srcId="{9C01D6A7-CE00-4418-A9F4-1AC8CBCE954A}" destId="{18ED2C8D-8DBE-45B0-B0B3-BC92477E173B}" srcOrd="5" destOrd="0" presId="urn:microsoft.com/office/officeart/2005/8/layout/vList3"/>
    <dgm:cxn modelId="{78C3496D-941A-4420-B1C4-A282B237FCA1}" type="presParOf" srcId="{9C01D6A7-CE00-4418-A9F4-1AC8CBCE954A}" destId="{79F2C7C9-E06B-4DFA-811F-6E72BE5B5AA6}" srcOrd="6" destOrd="0" presId="urn:microsoft.com/office/officeart/2005/8/layout/vList3"/>
    <dgm:cxn modelId="{1348DA8F-D5EB-466D-9ACF-B25C6F4D2BC1}" type="presParOf" srcId="{79F2C7C9-E06B-4DFA-811F-6E72BE5B5AA6}" destId="{74E1564D-B27A-4F63-ACC3-A9DD349C5611}" srcOrd="0" destOrd="0" presId="urn:microsoft.com/office/officeart/2005/8/layout/vList3"/>
    <dgm:cxn modelId="{173054AB-515A-4EE8-96CE-EC39A0357430}" type="presParOf" srcId="{79F2C7C9-E06B-4DFA-811F-6E72BE5B5AA6}" destId="{017DDB07-4881-4A41-97BD-FAD060F86CA5}" srcOrd="1" destOrd="0" presId="urn:microsoft.com/office/officeart/2005/8/layout/vList3"/>
    <dgm:cxn modelId="{8AFABFA4-7C53-4228-8C55-625F830090AB}" type="presParOf" srcId="{9C01D6A7-CE00-4418-A9F4-1AC8CBCE954A}" destId="{D6A1E102-997F-4E34-B2A6-0B3F312CB543}" srcOrd="7" destOrd="0" presId="urn:microsoft.com/office/officeart/2005/8/layout/vList3"/>
    <dgm:cxn modelId="{11CB62FE-87EE-4CA4-B8F6-B87B865EB6B6}" type="presParOf" srcId="{9C01D6A7-CE00-4418-A9F4-1AC8CBCE954A}" destId="{0948F653-E20E-4D27-8405-E9875D20C59B}" srcOrd="8" destOrd="0" presId="urn:microsoft.com/office/officeart/2005/8/layout/vList3"/>
    <dgm:cxn modelId="{B04C4F6B-409F-4911-9D0D-F23336F15B74}" type="presParOf" srcId="{0948F653-E20E-4D27-8405-E9875D20C59B}" destId="{22D97BAC-A44E-47A9-BCF0-97A55BE82B99}" srcOrd="0" destOrd="0" presId="urn:microsoft.com/office/officeart/2005/8/layout/vList3"/>
    <dgm:cxn modelId="{0846C08E-7DD9-4C34-8FEA-9B4540B83E4F}" type="presParOf" srcId="{0948F653-E20E-4D27-8405-E9875D20C59B}" destId="{06C4A962-9604-48B8-A1FE-9CA4A4C959AB}" srcOrd="1" destOrd="0" presId="urn:microsoft.com/office/officeart/2005/8/layout/vList3"/>
    <dgm:cxn modelId="{D0945918-9046-4FB9-B75F-0BE212D9124E}" type="presParOf" srcId="{9C01D6A7-CE00-4418-A9F4-1AC8CBCE954A}" destId="{FD3D4964-07C7-468A-B807-02EE0F77582C}" srcOrd="9" destOrd="0" presId="urn:microsoft.com/office/officeart/2005/8/layout/vList3"/>
    <dgm:cxn modelId="{4401AA2B-90F1-4509-8C01-3F394C8D60B2}" type="presParOf" srcId="{9C01D6A7-CE00-4418-A9F4-1AC8CBCE954A}" destId="{A1DCFF97-63F1-4033-8FAE-7B582038788B}" srcOrd="10" destOrd="0" presId="urn:microsoft.com/office/officeart/2005/8/layout/vList3"/>
    <dgm:cxn modelId="{D39B4C66-5E2B-4D2E-8F38-0D26F7B428C0}" type="presParOf" srcId="{A1DCFF97-63F1-4033-8FAE-7B582038788B}" destId="{FD04EB34-E904-4DCA-8511-C2EC1E5DFBF6}" srcOrd="0" destOrd="0" presId="urn:microsoft.com/office/officeart/2005/8/layout/vList3"/>
    <dgm:cxn modelId="{EE4A00D1-2B04-4288-ABBC-E5A3288F6FF2}" type="presParOf" srcId="{A1DCFF97-63F1-4033-8FAE-7B582038788B}" destId="{752985B6-E599-42C4-9B16-C3F7B2ACACBD}" srcOrd="1" destOrd="0" presId="urn:microsoft.com/office/officeart/2005/8/layout/vList3"/>
    <dgm:cxn modelId="{C8AB864E-1363-4B63-AAD8-1189F9AFDDE0}" type="presParOf" srcId="{9C01D6A7-CE00-4418-A9F4-1AC8CBCE954A}" destId="{750B53C2-ED1A-4476-9FEE-386248B8EB4E}" srcOrd="11" destOrd="0" presId="urn:microsoft.com/office/officeart/2005/8/layout/vList3"/>
    <dgm:cxn modelId="{7350C4F8-3FD5-4C1D-A41E-DF7520DA43AA}" type="presParOf" srcId="{9C01D6A7-CE00-4418-A9F4-1AC8CBCE954A}" destId="{30F918F4-B8C2-405D-9106-A0422C70C0F9}" srcOrd="12" destOrd="0" presId="urn:microsoft.com/office/officeart/2005/8/layout/vList3"/>
    <dgm:cxn modelId="{2A88E5E1-7610-4252-BE05-2582332A8BAE}" type="presParOf" srcId="{30F918F4-B8C2-405D-9106-A0422C70C0F9}" destId="{D18CED95-280D-425F-85BB-7547FCD52856}" srcOrd="0" destOrd="0" presId="urn:microsoft.com/office/officeart/2005/8/layout/vList3"/>
    <dgm:cxn modelId="{82A49643-9218-4C41-B5C4-33B738AC0318}" type="presParOf" srcId="{30F918F4-B8C2-405D-9106-A0422C70C0F9}" destId="{145BBB3C-972C-4764-AEA2-EE62DB2ABD37}" srcOrd="1" destOrd="0" presId="urn:microsoft.com/office/officeart/2005/8/layout/vList3"/>
    <dgm:cxn modelId="{3304C9B4-0216-4BA2-B700-8C0F559EEB0E}" type="presParOf" srcId="{9C01D6A7-CE00-4418-A9F4-1AC8CBCE954A}" destId="{5BA53C46-ACAC-449B-A1E6-7C4E777B01DC}" srcOrd="13" destOrd="0" presId="urn:microsoft.com/office/officeart/2005/8/layout/vList3"/>
    <dgm:cxn modelId="{F7AC8967-03BA-46E9-B695-B8F0D5DFFC68}" type="presParOf" srcId="{9C01D6A7-CE00-4418-A9F4-1AC8CBCE954A}" destId="{1FB72EA8-4486-4BD3-B44D-E1188C114C24}" srcOrd="14" destOrd="0" presId="urn:microsoft.com/office/officeart/2005/8/layout/vList3"/>
    <dgm:cxn modelId="{595DE748-B4DF-4D16-9FC6-3BB18B848B2D}" type="presParOf" srcId="{1FB72EA8-4486-4BD3-B44D-E1188C114C24}" destId="{0B075EEF-050D-4A5F-83D7-7A592D420732}" srcOrd="0" destOrd="0" presId="urn:microsoft.com/office/officeart/2005/8/layout/vList3"/>
    <dgm:cxn modelId="{89FA100C-AC63-4E24-A623-183E4A59505F}"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b="0" i="0" dirty="0">
              <a:solidFill>
                <a:schemeClr val="tx1"/>
              </a:solidFill>
            </a:rPr>
            <a:t>Cremas, </a:t>
          </a:r>
          <a:r>
            <a:rPr lang="es-US" sz="1700" b="0" i="0" dirty="0" smtClean="0">
              <a:solidFill>
                <a:schemeClr val="tx1"/>
              </a:solidFill>
            </a:rPr>
            <a:t>laminas, </a:t>
          </a:r>
          <a:r>
            <a:rPr lang="es-US" sz="1700" b="0" i="0" dirty="0">
              <a:solidFill>
                <a:schemeClr val="tx1"/>
              </a:solidFill>
            </a:rPr>
            <a:t>espumas, gel y supositorios que contienen químicos que hacen que el </a:t>
          </a:r>
          <a:r>
            <a:rPr lang="es-US" sz="1700" b="0" i="0" dirty="0" smtClean="0">
              <a:solidFill>
                <a:schemeClr val="tx1"/>
              </a:solidFill>
            </a:rPr>
            <a:t>esperma </a:t>
          </a:r>
          <a:r>
            <a:rPr lang="es-US" sz="1700" b="0" i="0" dirty="0">
              <a:solidFill>
                <a:schemeClr val="tx1"/>
              </a:solidFill>
            </a:rPr>
            <a:t>deje de moverse</a:t>
          </a:r>
        </a:p>
      </dgm:t>
    </dgm:pt>
    <dgm:pt modelId="{18D9B7A6-8DBC-4348-9035-62FAEF53B4C8}" type="parTrans" cxnId="{7847E1EE-BD58-4A1B-8D4D-C8306AF4BA7E}">
      <dgm:prSet/>
      <dgm:spPr/>
      <dgm:t>
        <a:bodyPr/>
        <a:lstStyle/>
        <a:p>
          <a:pPr algn="l"/>
          <a:endParaRPr lang="en-US"/>
        </a:p>
      </dgm:t>
    </dgm:pt>
    <dgm:pt modelId="{606EC353-A538-4108-9596-D061FB6C2EF8}" type="sibTrans" cxnId="{7847E1EE-BD58-4A1B-8D4D-C8306AF4BA7E}">
      <dgm:prSet/>
      <dgm:spPr/>
      <dgm:t>
        <a:bodyPr/>
        <a:lstStyle/>
        <a:p>
          <a:pPr algn="l"/>
          <a:endParaRPr lang="en-US"/>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b="0" i="0">
              <a:solidFill>
                <a:schemeClr val="tx1"/>
              </a:solidFill>
            </a:rPr>
            <a:t>Son insertados en la vagina, por lo que evitan que los espermatozoides pasen por el cérvix y lleguen al útero.</a:t>
          </a:r>
        </a:p>
      </dgm:t>
    </dgm:pt>
    <dgm:pt modelId="{63E1ED83-0BEA-4614-AA34-B585E99C6F9A}" type="parTrans" cxnId="{AA2FB612-CCAE-470D-9FB9-A6496FA6DB76}">
      <dgm:prSet/>
      <dgm:spPr/>
      <dgm:t>
        <a:bodyPr/>
        <a:lstStyle/>
        <a:p>
          <a:pPr algn="l"/>
          <a:endParaRPr lang="en-US"/>
        </a:p>
      </dgm:t>
    </dgm:pt>
    <dgm:pt modelId="{0F30969C-181D-4622-916C-B9E17A26392F}" type="sibTrans" cxnId="{AA2FB612-CCAE-470D-9FB9-A6496FA6DB76}">
      <dgm:prSet/>
      <dgm:spPr/>
      <dgm:t>
        <a:bodyPr/>
        <a:lstStyle/>
        <a:p>
          <a:pPr algn="l"/>
          <a:endParaRPr lang="en-US"/>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smtClean="0">
              <a:solidFill>
                <a:schemeClr val="tx1"/>
              </a:solidFill>
            </a:rPr>
            <a:t>Varía dependiendo de cada producto. </a:t>
          </a:r>
          <a:r>
            <a:rPr lang="es-US" sz="1700" dirty="0">
              <a:solidFill>
                <a:schemeClr val="tx1"/>
              </a:solidFill>
            </a:rPr>
            <a:t>Pueden requerir una espera de 10 minutos entre la aplicación y el contacto sexual.</a:t>
          </a:r>
        </a:p>
      </dgm:t>
    </dgm:pt>
    <dgm:pt modelId="{ED655FDB-4A9F-415E-86C6-290521E41671}" type="parTrans" cxnId="{99AA1655-30C1-487E-9F91-AA5E2485F74A}">
      <dgm:prSet/>
      <dgm:spPr/>
      <dgm:t>
        <a:bodyPr/>
        <a:lstStyle/>
        <a:p>
          <a:pPr algn="l"/>
          <a:endParaRPr lang="en-US"/>
        </a:p>
      </dgm:t>
    </dgm:pt>
    <dgm:pt modelId="{5C976C1D-E752-44E7-B9FC-9546D22C85B7}" type="sibTrans" cxnId="{99AA1655-30C1-487E-9F91-AA5E2485F74A}">
      <dgm:prSet/>
      <dgm:spPr/>
      <dgm:t>
        <a:bodyPr/>
        <a:lstStyle/>
        <a:p>
          <a:pPr algn="l"/>
          <a:endParaRPr lang="en-US"/>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Uso</a:t>
          </a:r>
          <a:r>
            <a:rPr lang="es-US" sz="1700" dirty="0"/>
            <a:t> </a:t>
          </a:r>
          <a:r>
            <a:rPr lang="es-US" sz="1700" b="1" dirty="0">
              <a:solidFill>
                <a:schemeClr val="accent2"/>
              </a:solidFill>
            </a:rPr>
            <a:t>perfecto</a:t>
          </a:r>
          <a:r>
            <a:rPr lang="es-US" sz="1700" dirty="0">
              <a:solidFill>
                <a:schemeClr val="tx1"/>
              </a:solidFill>
            </a:rPr>
            <a:t>: 82%  Uso </a:t>
          </a:r>
          <a:r>
            <a:rPr lang="es-US" sz="1700" b="1" dirty="0">
              <a:solidFill>
                <a:srgbClr val="009999"/>
              </a:solidFill>
            </a:rPr>
            <a:t>típico</a:t>
          </a:r>
          <a:r>
            <a:rPr lang="es-US" sz="1700" dirty="0">
              <a:solidFill>
                <a:schemeClr val="tx1"/>
              </a:solidFill>
            </a:rPr>
            <a:t>: 72% </a:t>
          </a:r>
        </a:p>
      </dgm:t>
    </dgm:pt>
    <dgm:pt modelId="{6DFF90B2-892B-48A3-8FB6-5FEC5A887A39}" type="parTrans" cxnId="{54949856-8F9B-4E9F-BD31-28FC259B83CA}">
      <dgm:prSet/>
      <dgm:spPr/>
      <dgm:t>
        <a:bodyPr/>
        <a:lstStyle/>
        <a:p>
          <a:pPr algn="l"/>
          <a:endParaRPr lang="en-US"/>
        </a:p>
      </dgm:t>
    </dgm:pt>
    <dgm:pt modelId="{6AE16D9E-4076-4890-9544-0E6B8762AE88}" type="sibTrans" cxnId="{54949856-8F9B-4E9F-BD31-28FC259B83CA}">
      <dgm:prSet/>
      <dgm:spPr/>
      <dgm:t>
        <a:bodyPr/>
        <a:lstStyle/>
        <a:p>
          <a:pPr algn="l"/>
          <a:endParaRPr lang="en-US"/>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No protegen contra las ITS o el VIH. Usar un </a:t>
          </a:r>
          <a:r>
            <a:rPr lang="es-US" sz="1700" dirty="0" smtClean="0">
              <a:solidFill>
                <a:schemeClr val="tx1"/>
              </a:solidFill>
            </a:rPr>
            <a:t>condón de </a:t>
          </a:r>
          <a:r>
            <a:rPr lang="es-US" sz="1700" dirty="0">
              <a:solidFill>
                <a:schemeClr val="tx1"/>
              </a:solidFill>
            </a:rPr>
            <a:t>forma consistente y correcta ayudará a reducir el riesgo </a:t>
          </a:r>
          <a:r>
            <a:rPr lang="es-US" sz="1700" dirty="0" smtClean="0">
              <a:solidFill>
                <a:schemeClr val="tx1"/>
              </a:solidFill>
            </a:rPr>
            <a:t>de contraer </a:t>
          </a:r>
          <a:r>
            <a:rPr lang="es-US" sz="1700" dirty="0">
              <a:solidFill>
                <a:schemeClr val="tx1"/>
              </a:solidFill>
            </a:rPr>
            <a:t>ITS.</a:t>
          </a:r>
        </a:p>
      </dgm:t>
    </dgm:pt>
    <dgm:pt modelId="{EC44CD54-3A22-4AF9-8C4E-CB3545888578}" type="parTrans" cxnId="{12E28BC5-034E-4A57-9FA7-414A20387E48}">
      <dgm:prSet/>
      <dgm:spPr/>
      <dgm:t>
        <a:bodyPr/>
        <a:lstStyle/>
        <a:p>
          <a:pPr algn="l"/>
          <a:endParaRPr lang="en-US"/>
        </a:p>
      </dgm:t>
    </dgm:pt>
    <dgm:pt modelId="{01D6F05E-EDDC-4AF4-817B-1009624F16F7}" type="sibTrans" cxnId="{12E28BC5-034E-4A57-9FA7-414A20387E48}">
      <dgm:prSet/>
      <dgm:spPr/>
      <dgm:t>
        <a:bodyPr/>
        <a:lstStyle/>
        <a:p>
          <a:pPr algn="l"/>
          <a:endParaRPr lang="en-US"/>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No se necesitan recetas o </a:t>
          </a:r>
          <a:r>
            <a:rPr lang="es-US" sz="1700" dirty="0" smtClean="0">
              <a:solidFill>
                <a:schemeClr val="tx1"/>
              </a:solidFill>
            </a:rPr>
            <a:t>citas médicas</a:t>
          </a:r>
          <a:r>
            <a:rPr lang="es-US" sz="1700" dirty="0">
              <a:solidFill>
                <a:schemeClr val="tx1"/>
              </a:solidFill>
            </a:rPr>
            <a:t>.</a:t>
          </a:r>
        </a:p>
      </dgm:t>
    </dgm:pt>
    <dgm:pt modelId="{BBAAB952-9D81-442A-BCEA-09423CFED675}" type="parTrans" cxnId="{E35F50D7-050D-4F24-886A-BE1E7488D323}">
      <dgm:prSet/>
      <dgm:spPr/>
      <dgm:t>
        <a:bodyPr/>
        <a:lstStyle/>
        <a:p>
          <a:pPr algn="l"/>
          <a:endParaRPr lang="en-US"/>
        </a:p>
      </dgm:t>
    </dgm:pt>
    <dgm:pt modelId="{72F0C2EB-F358-475D-B00A-D992FF54C5A3}" type="sibTrans" cxnId="{E35F50D7-050D-4F24-886A-BE1E7488D323}">
      <dgm:prSet/>
      <dgm:spPr/>
      <dgm:t>
        <a:bodyPr/>
        <a:lstStyle/>
        <a:p>
          <a:pPr algn="l"/>
          <a:endParaRPr lang="en-US"/>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Los químicos en los espermicidas pueden elevar el riesgo de infección </a:t>
          </a:r>
          <a:r>
            <a:rPr lang="es-US" sz="1700" dirty="0" smtClean="0">
              <a:solidFill>
                <a:schemeClr val="tx1"/>
              </a:solidFill>
            </a:rPr>
            <a:t>por </a:t>
          </a:r>
          <a:r>
            <a:rPr lang="es-US" sz="1700" dirty="0">
              <a:solidFill>
                <a:schemeClr val="tx1"/>
              </a:solidFill>
            </a:rPr>
            <a:t>VIH*, pueden irritar la piel y pueden ser desagradables.</a:t>
          </a:r>
        </a:p>
      </dgm:t>
    </dgm:pt>
    <dgm:pt modelId="{CBB72172-A3E5-4764-8C23-9DB84D97B097}" type="parTrans" cxnId="{13669A83-3A46-4EED-BE29-625D60CC5278}">
      <dgm:prSet/>
      <dgm:spPr/>
      <dgm:t>
        <a:bodyPr/>
        <a:lstStyle/>
        <a:p>
          <a:pPr algn="l"/>
          <a:endParaRPr lang="en-US"/>
        </a:p>
      </dgm:t>
    </dgm:pt>
    <dgm:pt modelId="{1529AE2B-E1DA-4138-BC1E-EAAB741B98D3}" type="sibTrans" cxnId="{13669A83-3A46-4EED-BE29-625D60CC5278}">
      <dgm:prSet/>
      <dgm:spPr/>
      <dgm:t>
        <a:bodyPr/>
        <a:lstStyle/>
        <a:p>
          <a:pPr algn="l"/>
          <a:endParaRPr lang="en-US"/>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Son fáciles de usar, fáciles de encontrar, no afectan las hormonas y pueden ser usados </a:t>
          </a:r>
          <a:r>
            <a:rPr lang="es-US" sz="1700" dirty="0" smtClean="0">
              <a:solidFill>
                <a:schemeClr val="tx1"/>
              </a:solidFill>
            </a:rPr>
            <a:t>durante la lactancia.</a:t>
          </a:r>
          <a:endParaRPr lang="es-US" sz="1700" dirty="0">
            <a:solidFill>
              <a:schemeClr val="tx1"/>
            </a:solidFill>
          </a:endParaRPr>
        </a:p>
      </dgm:t>
    </dgm:pt>
    <dgm:pt modelId="{FE06207F-F3A9-45D7-9425-816E26A866B0}" type="parTrans" cxnId="{A2884784-7B8A-4C44-B1BF-25F785A0105B}">
      <dgm:prSet/>
      <dgm:spPr/>
      <dgm:t>
        <a:bodyPr/>
        <a:lstStyle/>
        <a:p>
          <a:pPr algn="l"/>
          <a:endParaRPr lang="en-US"/>
        </a:p>
      </dgm:t>
    </dgm:pt>
    <dgm:pt modelId="{06048A2F-0531-44DF-82F2-5D56AE995B55}" type="sibTrans" cxnId="{A2884784-7B8A-4C44-B1BF-25F785A0105B}">
      <dgm:prSet/>
      <dgm:spPr/>
      <dgm:t>
        <a:bodyPr/>
        <a:lstStyle/>
        <a:p>
          <a:pPr algn="l"/>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ScaleX="119320" custLinFactNeighborX="12964">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17686" custLinFactNeighborX="12147">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ScaleX="101340" custLinFactNeighborX="1840">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LinFactNeighborX="835">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LinFactNeighborX="835">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LinFactNeighborX="835">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20955" custLinFactNeighborX="13782">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20955" custLinFactNeighborX="13782">
        <dgm:presLayoutVars>
          <dgm:bulletEnabled val="1"/>
        </dgm:presLayoutVars>
      </dgm:prSet>
      <dgm:spPr/>
      <dgm:t>
        <a:bodyPr/>
        <a:lstStyle/>
        <a:p>
          <a:endParaRPr lang="es-ES"/>
        </a:p>
      </dgm:t>
    </dgm:pt>
  </dgm:ptLst>
  <dgm:cxnLst>
    <dgm:cxn modelId="{766B6713-37E5-4759-87B0-5C96E733139E}" type="presOf" srcId="{F78AD5CA-660E-4789-B6A4-E8A78A769125}" destId="{75D42CC0-1B4A-429A-AF88-11B50F35973A}"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33C09FC6-6D22-4D32-A3EB-1F824CE22F6C}" type="presOf" srcId="{5FACC5EB-C675-4416-B6E6-DE4F69BC96FB}" destId="{145BBB3C-972C-4764-AEA2-EE62DB2ABD37}"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1DF3508A-9D25-42CA-AD14-43C7B83F20F0}" type="presOf" srcId="{DFD77F95-D415-4DD3-A816-830D03E70A4F}" destId="{752985B6-E599-42C4-9B16-C3F7B2ACACBD}"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31FC35D6-0153-4116-BB04-C96FEDBC6323}" type="presOf" srcId="{8241F69E-7835-465C-B024-373C8583FE12}" destId="{017DDB07-4881-4A41-97BD-FAD060F86CA5}" srcOrd="0" destOrd="0" presId="urn:microsoft.com/office/officeart/2005/8/layout/vList3"/>
    <dgm:cxn modelId="{2098AB6A-CBEF-4C35-9F93-F05A8E60F670}" type="presOf" srcId="{AF20EFFE-445C-428F-B449-D7B41EC1299B}" destId="{42DFDC70-F08F-43E8-9CA1-10A93B7CC4DE}" srcOrd="0" destOrd="0" presId="urn:microsoft.com/office/officeart/2005/8/layout/vList3"/>
    <dgm:cxn modelId="{D3D217D0-7FE7-40D9-BAFA-07BF084566DD}" type="presOf" srcId="{886F449F-217B-4A3F-9062-072FB3A23066}" destId="{9C01D6A7-CE00-4418-A9F4-1AC8CBCE954A}" srcOrd="0" destOrd="0" presId="urn:microsoft.com/office/officeart/2005/8/layout/vList3"/>
    <dgm:cxn modelId="{13669A83-3A46-4EED-BE29-625D60CC5278}" srcId="{886F449F-217B-4A3F-9062-072FB3A23066}" destId="{5FACC5EB-C675-4416-B6E6-DE4F69BC96FB}" srcOrd="6" destOrd="0" parTransId="{CBB72172-A3E5-4764-8C23-9DB84D97B097}" sibTransId="{1529AE2B-E1DA-4138-BC1E-EAAB741B98D3}"/>
    <dgm:cxn modelId="{12E28BC5-034E-4A57-9FA7-414A20387E48}" srcId="{886F449F-217B-4A3F-9062-072FB3A23066}" destId="{B6DED415-E5FD-4895-A113-3714F28A4649}" srcOrd="4" destOrd="0" parTransId="{EC44CD54-3A22-4AF9-8C4E-CB3545888578}" sibTransId="{01D6F05E-EDDC-4AF4-817B-1009624F16F7}"/>
    <dgm:cxn modelId="{A2884784-7B8A-4C44-B1BF-25F785A0105B}" srcId="{886F449F-217B-4A3F-9062-072FB3A23066}" destId="{F78AD5CA-660E-4789-B6A4-E8A78A769125}" srcOrd="7" destOrd="0" parTransId="{FE06207F-F3A9-45D7-9425-816E26A866B0}" sibTransId="{06048A2F-0531-44DF-82F2-5D56AE995B55}"/>
    <dgm:cxn modelId="{AA2FB612-CCAE-470D-9FB9-A6496FA6DB76}" srcId="{886F449F-217B-4A3F-9062-072FB3A23066}" destId="{AF20EFFE-445C-428F-B449-D7B41EC1299B}" srcOrd="1" destOrd="0" parTransId="{63E1ED83-0BEA-4614-AA34-B585E99C6F9A}" sibTransId="{0F30969C-181D-4622-916C-B9E17A26392F}"/>
    <dgm:cxn modelId="{8473400E-EEF5-4DE1-9751-84C38BCA7DBD}" type="presOf" srcId="{B6DED415-E5FD-4895-A113-3714F28A4649}" destId="{06C4A962-9604-48B8-A1FE-9CA4A4C959AB}" srcOrd="0" destOrd="0" presId="urn:microsoft.com/office/officeart/2005/8/layout/vList3"/>
    <dgm:cxn modelId="{68B193A0-8590-47A9-B4CB-F872D7652BD9}" type="presOf" srcId="{6F49AEF6-D0CC-42E2-BC07-E100150F6C23}" destId="{D31B7AE4-E9FC-4455-B6F0-B014332D5D4C}"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ECFFC90C-8AF8-43A2-BE75-D778F18778C1}" type="presOf" srcId="{2D9DA8D7-B736-4343-A41B-74E2786FBE17}" destId="{ACBB44CB-A93E-4EA4-ACD9-F4B0DC6D907D}" srcOrd="0" destOrd="0" presId="urn:microsoft.com/office/officeart/2005/8/layout/vList3"/>
    <dgm:cxn modelId="{C559EE3C-96CD-41A6-921D-F38A52281DD8}" type="presParOf" srcId="{9C01D6A7-CE00-4418-A9F4-1AC8CBCE954A}" destId="{D1E93AFD-354F-44ED-B977-29E872B54D0A}" srcOrd="0" destOrd="0" presId="urn:microsoft.com/office/officeart/2005/8/layout/vList3"/>
    <dgm:cxn modelId="{118AAA3B-278D-458C-879D-566D50E224C1}" type="presParOf" srcId="{D1E93AFD-354F-44ED-B977-29E872B54D0A}" destId="{CB2EE65F-0024-47BE-9AB1-851C13B87868}" srcOrd="0" destOrd="0" presId="urn:microsoft.com/office/officeart/2005/8/layout/vList3"/>
    <dgm:cxn modelId="{EB3E0FD5-9BF1-4559-90F8-F55178D8E198}" type="presParOf" srcId="{D1E93AFD-354F-44ED-B977-29E872B54D0A}" destId="{ACBB44CB-A93E-4EA4-ACD9-F4B0DC6D907D}" srcOrd="1" destOrd="0" presId="urn:microsoft.com/office/officeart/2005/8/layout/vList3"/>
    <dgm:cxn modelId="{71DDBC31-58D9-4205-B338-0DB8E8B74351}" type="presParOf" srcId="{9C01D6A7-CE00-4418-A9F4-1AC8CBCE954A}" destId="{5ACC7942-1DF6-450A-BBA6-FD8EA461F808}" srcOrd="1" destOrd="0" presId="urn:microsoft.com/office/officeart/2005/8/layout/vList3"/>
    <dgm:cxn modelId="{1446107F-4287-46D2-9593-47C780F09337}" type="presParOf" srcId="{9C01D6A7-CE00-4418-A9F4-1AC8CBCE954A}" destId="{9A191988-3FCD-4DE2-B09C-621FDF63E728}" srcOrd="2" destOrd="0" presId="urn:microsoft.com/office/officeart/2005/8/layout/vList3"/>
    <dgm:cxn modelId="{B0F8496C-6CFD-4C04-9EF7-33EF5CFE75AB}" type="presParOf" srcId="{9A191988-3FCD-4DE2-B09C-621FDF63E728}" destId="{25AB33B1-1614-4F8C-9037-B9CB1A2949F4}" srcOrd="0" destOrd="0" presId="urn:microsoft.com/office/officeart/2005/8/layout/vList3"/>
    <dgm:cxn modelId="{19C1FED3-51CD-4F0B-A087-0055606327BC}" type="presParOf" srcId="{9A191988-3FCD-4DE2-B09C-621FDF63E728}" destId="{42DFDC70-F08F-43E8-9CA1-10A93B7CC4DE}" srcOrd="1" destOrd="0" presId="urn:microsoft.com/office/officeart/2005/8/layout/vList3"/>
    <dgm:cxn modelId="{1BECF7FF-E3E3-490E-B143-8805C5A8772E}" type="presParOf" srcId="{9C01D6A7-CE00-4418-A9F4-1AC8CBCE954A}" destId="{46DC89DE-2963-4116-9F84-E75EEA99A433}" srcOrd="3" destOrd="0" presId="urn:microsoft.com/office/officeart/2005/8/layout/vList3"/>
    <dgm:cxn modelId="{BB0B7873-45D4-4851-80F4-CF605E041825}" type="presParOf" srcId="{9C01D6A7-CE00-4418-A9F4-1AC8CBCE954A}" destId="{009F7A2F-7F26-48B3-9310-06C5B2468756}" srcOrd="4" destOrd="0" presId="urn:microsoft.com/office/officeart/2005/8/layout/vList3"/>
    <dgm:cxn modelId="{CB602E9E-7C45-457D-B760-2898128C2E21}" type="presParOf" srcId="{009F7A2F-7F26-48B3-9310-06C5B2468756}" destId="{434FE990-0A16-49E8-8023-2975EFE528FC}" srcOrd="0" destOrd="0" presId="urn:microsoft.com/office/officeart/2005/8/layout/vList3"/>
    <dgm:cxn modelId="{27CE6E56-4234-47F0-8000-740F65D07B64}" type="presParOf" srcId="{009F7A2F-7F26-48B3-9310-06C5B2468756}" destId="{D31B7AE4-E9FC-4455-B6F0-B014332D5D4C}" srcOrd="1" destOrd="0" presId="urn:microsoft.com/office/officeart/2005/8/layout/vList3"/>
    <dgm:cxn modelId="{63750400-75F1-4D12-ADF2-F88F24483502}" type="presParOf" srcId="{9C01D6A7-CE00-4418-A9F4-1AC8CBCE954A}" destId="{18ED2C8D-8DBE-45B0-B0B3-BC92477E173B}" srcOrd="5" destOrd="0" presId="urn:microsoft.com/office/officeart/2005/8/layout/vList3"/>
    <dgm:cxn modelId="{6CAA6C03-F537-4599-921E-AEA0C8AF5A27}" type="presParOf" srcId="{9C01D6A7-CE00-4418-A9F4-1AC8CBCE954A}" destId="{79F2C7C9-E06B-4DFA-811F-6E72BE5B5AA6}" srcOrd="6" destOrd="0" presId="urn:microsoft.com/office/officeart/2005/8/layout/vList3"/>
    <dgm:cxn modelId="{EFBD2F13-DF05-410D-9714-CBD6EC0EF54C}" type="presParOf" srcId="{79F2C7C9-E06B-4DFA-811F-6E72BE5B5AA6}" destId="{74E1564D-B27A-4F63-ACC3-A9DD349C5611}" srcOrd="0" destOrd="0" presId="urn:microsoft.com/office/officeart/2005/8/layout/vList3"/>
    <dgm:cxn modelId="{1262C08C-ABF3-4FA7-A0C1-54CA86E54E57}" type="presParOf" srcId="{79F2C7C9-E06B-4DFA-811F-6E72BE5B5AA6}" destId="{017DDB07-4881-4A41-97BD-FAD060F86CA5}" srcOrd="1" destOrd="0" presId="urn:microsoft.com/office/officeart/2005/8/layout/vList3"/>
    <dgm:cxn modelId="{06083755-C475-48BB-9DC5-64ED1C96D2FF}" type="presParOf" srcId="{9C01D6A7-CE00-4418-A9F4-1AC8CBCE954A}" destId="{D6A1E102-997F-4E34-B2A6-0B3F312CB543}" srcOrd="7" destOrd="0" presId="urn:microsoft.com/office/officeart/2005/8/layout/vList3"/>
    <dgm:cxn modelId="{ECD848BF-7F95-4CAE-9C66-CC4D8C5E089E}" type="presParOf" srcId="{9C01D6A7-CE00-4418-A9F4-1AC8CBCE954A}" destId="{0948F653-E20E-4D27-8405-E9875D20C59B}" srcOrd="8" destOrd="0" presId="urn:microsoft.com/office/officeart/2005/8/layout/vList3"/>
    <dgm:cxn modelId="{76294341-D237-485D-9114-FE1D5C23B432}" type="presParOf" srcId="{0948F653-E20E-4D27-8405-E9875D20C59B}" destId="{22D97BAC-A44E-47A9-BCF0-97A55BE82B99}" srcOrd="0" destOrd="0" presId="urn:microsoft.com/office/officeart/2005/8/layout/vList3"/>
    <dgm:cxn modelId="{F7764687-FD76-4237-B75E-9B8F4148B0C9}" type="presParOf" srcId="{0948F653-E20E-4D27-8405-E9875D20C59B}" destId="{06C4A962-9604-48B8-A1FE-9CA4A4C959AB}" srcOrd="1" destOrd="0" presId="urn:microsoft.com/office/officeart/2005/8/layout/vList3"/>
    <dgm:cxn modelId="{62953E28-6DCB-4FD5-BBD4-1890EE2D1608}" type="presParOf" srcId="{9C01D6A7-CE00-4418-A9F4-1AC8CBCE954A}" destId="{FD3D4964-07C7-468A-B807-02EE0F77582C}" srcOrd="9" destOrd="0" presId="urn:microsoft.com/office/officeart/2005/8/layout/vList3"/>
    <dgm:cxn modelId="{DEE8AD72-8F7A-4C16-AFB4-39A9B1621BAB}" type="presParOf" srcId="{9C01D6A7-CE00-4418-A9F4-1AC8CBCE954A}" destId="{A1DCFF97-63F1-4033-8FAE-7B582038788B}" srcOrd="10" destOrd="0" presId="urn:microsoft.com/office/officeart/2005/8/layout/vList3"/>
    <dgm:cxn modelId="{0AECF4B6-1FF4-4D07-813A-C9E9B8D6DC53}" type="presParOf" srcId="{A1DCFF97-63F1-4033-8FAE-7B582038788B}" destId="{FD04EB34-E904-4DCA-8511-C2EC1E5DFBF6}" srcOrd="0" destOrd="0" presId="urn:microsoft.com/office/officeart/2005/8/layout/vList3"/>
    <dgm:cxn modelId="{F755642F-C0A9-4220-8B6F-AA89899DA57E}" type="presParOf" srcId="{A1DCFF97-63F1-4033-8FAE-7B582038788B}" destId="{752985B6-E599-42C4-9B16-C3F7B2ACACBD}" srcOrd="1" destOrd="0" presId="urn:microsoft.com/office/officeart/2005/8/layout/vList3"/>
    <dgm:cxn modelId="{48EA257F-B6BB-430B-A53C-C111C5B50DAD}" type="presParOf" srcId="{9C01D6A7-CE00-4418-A9F4-1AC8CBCE954A}" destId="{750B53C2-ED1A-4476-9FEE-386248B8EB4E}" srcOrd="11" destOrd="0" presId="urn:microsoft.com/office/officeart/2005/8/layout/vList3"/>
    <dgm:cxn modelId="{3F567979-4D33-4C4B-B823-539E8AF218DF}" type="presParOf" srcId="{9C01D6A7-CE00-4418-A9F4-1AC8CBCE954A}" destId="{30F918F4-B8C2-405D-9106-A0422C70C0F9}" srcOrd="12" destOrd="0" presId="urn:microsoft.com/office/officeart/2005/8/layout/vList3"/>
    <dgm:cxn modelId="{5FB28A2A-392D-42E2-8189-7AE610E48ED0}" type="presParOf" srcId="{30F918F4-B8C2-405D-9106-A0422C70C0F9}" destId="{D18CED95-280D-425F-85BB-7547FCD52856}" srcOrd="0" destOrd="0" presId="urn:microsoft.com/office/officeart/2005/8/layout/vList3"/>
    <dgm:cxn modelId="{156A8A27-AD64-4C23-83B6-7F453CEE7AB6}" type="presParOf" srcId="{30F918F4-B8C2-405D-9106-A0422C70C0F9}" destId="{145BBB3C-972C-4764-AEA2-EE62DB2ABD37}" srcOrd="1" destOrd="0" presId="urn:microsoft.com/office/officeart/2005/8/layout/vList3"/>
    <dgm:cxn modelId="{8E4E1EAE-E6DE-4404-8DB9-342D756D286B}" type="presParOf" srcId="{9C01D6A7-CE00-4418-A9F4-1AC8CBCE954A}" destId="{5BA53C46-ACAC-449B-A1E6-7C4E777B01DC}" srcOrd="13" destOrd="0" presId="urn:microsoft.com/office/officeart/2005/8/layout/vList3"/>
    <dgm:cxn modelId="{64A66D3A-57FF-4BF1-9AC9-D9D5EE12BC63}" type="presParOf" srcId="{9C01D6A7-CE00-4418-A9F4-1AC8CBCE954A}" destId="{1FB72EA8-4486-4BD3-B44D-E1188C114C24}" srcOrd="14" destOrd="0" presId="urn:microsoft.com/office/officeart/2005/8/layout/vList3"/>
    <dgm:cxn modelId="{5E6A00D2-C727-4FD0-A107-0B6FCB19769C}" type="presParOf" srcId="{1FB72EA8-4486-4BD3-B44D-E1188C114C24}" destId="{0B075EEF-050D-4A5F-83D7-7A592D420732}" srcOrd="0" destOrd="0" presId="urn:microsoft.com/office/officeart/2005/8/layout/vList3"/>
    <dgm:cxn modelId="{969ABE3E-B5FC-49E5-9AEB-FCE6C8B204AB}"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b="0" i="0">
              <a:solidFill>
                <a:schemeClr val="tx1"/>
              </a:solidFill>
            </a:rPr>
            <a:t>Pedazo redondo de espuma plástica blanca (aproximadamente 2” de diámetro) con un hoyuelo pequeño de un lado y un lazo de nylon en la parte superior.</a:t>
          </a:r>
        </a:p>
      </dgm:t>
    </dgm:pt>
    <dgm:pt modelId="{18D9B7A6-8DBC-4348-9035-62FAEF53B4C8}" type="parTrans" cxnId="{7847E1EE-BD58-4A1B-8D4D-C8306AF4BA7E}">
      <dgm:prSet/>
      <dgm:spPr/>
      <dgm:t>
        <a:bodyPr/>
        <a:lstStyle/>
        <a:p>
          <a:pPr algn="l"/>
          <a:endParaRPr lang="en-US" sz="1500"/>
        </a:p>
      </dgm:t>
    </dgm:pt>
    <dgm:pt modelId="{606EC353-A538-4108-9596-D061FB6C2EF8}" type="sibTrans" cxnId="{7847E1EE-BD58-4A1B-8D4D-C8306AF4BA7E}">
      <dgm:prSet/>
      <dgm:spPr/>
      <dgm:t>
        <a:bodyPr/>
        <a:lstStyle/>
        <a:p>
          <a:pPr algn="l"/>
          <a:endParaRPr lang="en-US" sz="1500"/>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b="0" i="0">
              <a:solidFill>
                <a:schemeClr val="tx1"/>
              </a:solidFill>
            </a:rPr>
            <a:t>Es insertada en la vagina antes de las relaciones vaginales. Bloquea el cérvix y libera espermicida. </a:t>
          </a:r>
        </a:p>
      </dgm:t>
    </dgm:pt>
    <dgm:pt modelId="{63E1ED83-0BEA-4614-AA34-B585E99C6F9A}" type="parTrans" cxnId="{AA2FB612-CCAE-470D-9FB9-A6496FA6DB76}">
      <dgm:prSet/>
      <dgm:spPr/>
      <dgm:t>
        <a:bodyPr/>
        <a:lstStyle/>
        <a:p>
          <a:pPr algn="l"/>
          <a:endParaRPr lang="en-US" sz="1500"/>
        </a:p>
      </dgm:t>
    </dgm:pt>
    <dgm:pt modelId="{0F30969C-181D-4622-916C-B9E17A26392F}" type="sibTrans" cxnId="{AA2FB612-CCAE-470D-9FB9-A6496FA6DB76}">
      <dgm:prSet/>
      <dgm:spPr/>
      <dgm:t>
        <a:bodyPr/>
        <a:lstStyle/>
        <a:p>
          <a:pPr algn="l"/>
          <a:endParaRPr lang="en-US" sz="1500"/>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dirty="0">
              <a:solidFill>
                <a:schemeClr val="tx1"/>
              </a:solidFill>
            </a:rPr>
            <a:t>Uso </a:t>
          </a:r>
          <a:r>
            <a:rPr lang="es-US" sz="1800" dirty="0">
              <a:solidFill>
                <a:schemeClr val="accent2"/>
              </a:solidFill>
            </a:rPr>
            <a:t>perfecto</a:t>
          </a:r>
          <a:r>
            <a:rPr lang="es-US" sz="1800" dirty="0">
              <a:solidFill>
                <a:schemeClr val="tx1"/>
              </a:solidFill>
            </a:rPr>
            <a:t>: 80-91%  Uso </a:t>
          </a:r>
          <a:r>
            <a:rPr lang="es-US" sz="1800" b="1" dirty="0">
              <a:solidFill>
                <a:srgbClr val="009999"/>
              </a:solidFill>
            </a:rPr>
            <a:t>típico</a:t>
          </a:r>
          <a:r>
            <a:rPr lang="es-US" sz="1800" dirty="0">
              <a:solidFill>
                <a:schemeClr val="tx1"/>
              </a:solidFill>
            </a:rPr>
            <a:t>: 76-88%</a:t>
          </a:r>
        </a:p>
      </dgm:t>
    </dgm:pt>
    <dgm:pt modelId="{6DFF90B2-892B-48A3-8FB6-5FEC5A887A39}" type="parTrans" cxnId="{54949856-8F9B-4E9F-BD31-28FC259B83CA}">
      <dgm:prSet/>
      <dgm:spPr/>
      <dgm:t>
        <a:bodyPr/>
        <a:lstStyle/>
        <a:p>
          <a:pPr algn="l"/>
          <a:endParaRPr lang="en-US" sz="1500"/>
        </a:p>
      </dgm:t>
    </dgm:pt>
    <dgm:pt modelId="{6AE16D9E-4076-4890-9544-0E6B8762AE88}" type="sibTrans" cxnId="{54949856-8F9B-4E9F-BD31-28FC259B83CA}">
      <dgm:prSet/>
      <dgm:spPr/>
      <dgm:t>
        <a:bodyPr/>
        <a:lstStyle/>
        <a:p>
          <a:pPr algn="l"/>
          <a:endParaRPr lang="en-US" sz="1500"/>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dirty="0">
              <a:solidFill>
                <a:schemeClr val="tx1"/>
              </a:solidFill>
            </a:rPr>
            <a:t>No es efectiva contra la propagación de </a:t>
          </a:r>
          <a:r>
            <a:rPr lang="es-US" sz="1800" dirty="0" smtClean="0">
              <a:solidFill>
                <a:schemeClr val="tx1"/>
              </a:solidFill>
            </a:rPr>
            <a:t>las </a:t>
          </a:r>
          <a:r>
            <a:rPr lang="es-US" sz="1800" dirty="0">
              <a:solidFill>
                <a:schemeClr val="tx1"/>
              </a:solidFill>
            </a:rPr>
            <a:t>ITS/VIH. El uso consistente y correcto de condones aún es necesario para reducir el riesgo </a:t>
          </a:r>
          <a:r>
            <a:rPr lang="es-US" sz="1800" dirty="0" smtClean="0">
              <a:solidFill>
                <a:schemeClr val="tx1"/>
              </a:solidFill>
            </a:rPr>
            <a:t>de contraer </a:t>
          </a:r>
          <a:r>
            <a:rPr lang="es-US" sz="1800" dirty="0">
              <a:solidFill>
                <a:schemeClr val="tx1"/>
              </a:solidFill>
            </a:rPr>
            <a:t>ITS. </a:t>
          </a:r>
        </a:p>
      </dgm:t>
    </dgm:pt>
    <dgm:pt modelId="{EC44CD54-3A22-4AF9-8C4E-CB3545888578}" type="parTrans" cxnId="{12E28BC5-034E-4A57-9FA7-414A20387E48}">
      <dgm:prSet/>
      <dgm:spPr/>
      <dgm:t>
        <a:bodyPr/>
        <a:lstStyle/>
        <a:p>
          <a:pPr algn="l"/>
          <a:endParaRPr lang="en-US" sz="1500"/>
        </a:p>
      </dgm:t>
    </dgm:pt>
    <dgm:pt modelId="{01D6F05E-EDDC-4AF4-817B-1009624F16F7}" type="sibTrans" cxnId="{12E28BC5-034E-4A57-9FA7-414A20387E48}">
      <dgm:prSet/>
      <dgm:spPr/>
      <dgm:t>
        <a:bodyPr/>
        <a:lstStyle/>
        <a:p>
          <a:pPr algn="l"/>
          <a:endParaRPr lang="en-US" sz="1500"/>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dirty="0">
              <a:solidFill>
                <a:schemeClr val="tx1"/>
              </a:solidFill>
            </a:rPr>
            <a:t>No se necesitan recetas o citas </a:t>
          </a:r>
          <a:r>
            <a:rPr lang="es-US" sz="1800" dirty="0" smtClean="0">
              <a:solidFill>
                <a:schemeClr val="tx1"/>
              </a:solidFill>
            </a:rPr>
            <a:t>médicas</a:t>
          </a:r>
          <a:r>
            <a:rPr lang="es-US" sz="1800" dirty="0">
              <a:solidFill>
                <a:schemeClr val="tx1"/>
              </a:solidFill>
            </a:rPr>
            <a:t>.</a:t>
          </a:r>
        </a:p>
      </dgm:t>
    </dgm:pt>
    <dgm:pt modelId="{BBAAB952-9D81-442A-BCEA-09423CFED675}" type="parTrans" cxnId="{E35F50D7-050D-4F24-886A-BE1E7488D323}">
      <dgm:prSet/>
      <dgm:spPr/>
      <dgm:t>
        <a:bodyPr/>
        <a:lstStyle/>
        <a:p>
          <a:pPr algn="l"/>
          <a:endParaRPr lang="en-US" sz="1500"/>
        </a:p>
      </dgm:t>
    </dgm:pt>
    <dgm:pt modelId="{72F0C2EB-F358-475D-B00A-D992FF54C5A3}" type="sibTrans" cxnId="{E35F50D7-050D-4F24-886A-BE1E7488D323}">
      <dgm:prSet/>
      <dgm:spPr/>
      <dgm:t>
        <a:bodyPr/>
        <a:lstStyle/>
        <a:p>
          <a:pPr algn="l"/>
          <a:endParaRPr lang="en-US" sz="1500"/>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dirty="0">
              <a:solidFill>
                <a:schemeClr val="tx1"/>
              </a:solidFill>
            </a:rPr>
            <a:t>Puede ser difícil/incómodo insertarla, puede causar irritación, su efectividad no es predecible, requiere disciplina/planeación, no está disponible en todos lados.</a:t>
          </a:r>
        </a:p>
      </dgm:t>
    </dgm:pt>
    <dgm:pt modelId="{CBB72172-A3E5-4764-8C23-9DB84D97B097}" type="parTrans" cxnId="{13669A83-3A46-4EED-BE29-625D60CC5278}">
      <dgm:prSet/>
      <dgm:spPr/>
      <dgm:t>
        <a:bodyPr/>
        <a:lstStyle/>
        <a:p>
          <a:pPr algn="l"/>
          <a:endParaRPr lang="en-US" sz="1500"/>
        </a:p>
      </dgm:t>
    </dgm:pt>
    <dgm:pt modelId="{1529AE2B-E1DA-4138-BC1E-EAAB741B98D3}" type="sibTrans" cxnId="{13669A83-3A46-4EED-BE29-625D60CC5278}">
      <dgm:prSet/>
      <dgm:spPr/>
      <dgm:t>
        <a:bodyPr/>
        <a:lstStyle/>
        <a:p>
          <a:pPr algn="l"/>
          <a:endParaRPr lang="en-US" sz="1500"/>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dirty="0">
              <a:solidFill>
                <a:schemeClr val="tx1"/>
              </a:solidFill>
            </a:rPr>
            <a:t>No afectará </a:t>
          </a:r>
          <a:r>
            <a:rPr lang="es-US" sz="1800" dirty="0" smtClean="0">
              <a:solidFill>
                <a:schemeClr val="tx1"/>
              </a:solidFill>
            </a:rPr>
            <a:t>a las </a:t>
          </a:r>
          <a:r>
            <a:rPr lang="es-US" sz="1800" dirty="0">
              <a:solidFill>
                <a:schemeClr val="tx1"/>
              </a:solidFill>
            </a:rPr>
            <a:t>hormonas, no se necesita receta, puede ser insertada con 24 horas de anticipación y puede ser usada </a:t>
          </a:r>
          <a:r>
            <a:rPr lang="es-US" sz="1800" dirty="0" smtClean="0">
              <a:solidFill>
                <a:schemeClr val="tx1"/>
              </a:solidFill>
            </a:rPr>
            <a:t>durante la lactancia.</a:t>
          </a:r>
          <a:endParaRPr lang="es-US" sz="1800" dirty="0">
            <a:solidFill>
              <a:schemeClr val="tx1"/>
            </a:solidFill>
          </a:endParaRPr>
        </a:p>
      </dgm:t>
    </dgm:pt>
    <dgm:pt modelId="{FE06207F-F3A9-45D7-9425-816E26A866B0}" type="parTrans" cxnId="{A2884784-7B8A-4C44-B1BF-25F785A0105B}">
      <dgm:prSet/>
      <dgm:spPr/>
      <dgm:t>
        <a:bodyPr/>
        <a:lstStyle/>
        <a:p>
          <a:pPr algn="l"/>
          <a:endParaRPr lang="en-US" sz="1500"/>
        </a:p>
      </dgm:t>
    </dgm:pt>
    <dgm:pt modelId="{06048A2F-0531-44DF-82F2-5D56AE995B55}" type="sibTrans" cxnId="{A2884784-7B8A-4C44-B1BF-25F785A0105B}">
      <dgm:prSet/>
      <dgm:spPr/>
      <dgm:t>
        <a:bodyPr/>
        <a:lstStyle/>
        <a:p>
          <a:pPr algn="l"/>
          <a:endParaRPr lang="en-US" sz="1500"/>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a:solidFill>
                <a:schemeClr val="tx1"/>
              </a:solidFill>
            </a:rPr>
            <a:t>Cuando es insertada, puede ser usada por hasta 30 horas. Debe ser usada al menos 6 horas después de las relaciones vaginales. </a:t>
          </a:r>
        </a:p>
      </dgm:t>
    </dgm:pt>
    <dgm:pt modelId="{5C976C1D-E752-44E7-B9FC-9546D22C85B7}" type="sibTrans" cxnId="{99AA1655-30C1-487E-9F91-AA5E2485F74A}">
      <dgm:prSet/>
      <dgm:spPr/>
      <dgm:t>
        <a:bodyPr/>
        <a:lstStyle/>
        <a:p>
          <a:pPr algn="l"/>
          <a:endParaRPr lang="en-US" sz="1500"/>
        </a:p>
      </dgm:t>
    </dgm:pt>
    <dgm:pt modelId="{ED655FDB-4A9F-415E-86C6-290521E41671}" type="parTrans" cxnId="{99AA1655-30C1-487E-9F91-AA5E2485F74A}">
      <dgm:prSet/>
      <dgm:spPr/>
      <dgm:t>
        <a:bodyPr/>
        <a:lstStyle/>
        <a:p>
          <a:pPr algn="l"/>
          <a:endParaRPr lang="en-US" sz="15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ScaleX="121338" custLinFactNeighborX="13537" custLinFactNeighborY="1137">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22395" custLinFactNeighborX="18700" custLinFactNeighborY="1137">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ScaleX="122395" custLinFactNeighborX="18700" custLinFactNeighborY="1137">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ScaleX="122395" custLinFactNeighborX="18700" custLinFactNeighborY="1137">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22395" custLinFactNeighborX="18700" custLinFactNeighborY="1137">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ScaleX="122395" custLinFactNeighborX="18700" custLinFactNeighborY="1137">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22395" custLinFactNeighborX="18700" custLinFactNeighborY="1137">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22395" custLinFactNeighborX="18700" custLinFactNeighborY="976">
        <dgm:presLayoutVars>
          <dgm:bulletEnabled val="1"/>
        </dgm:presLayoutVars>
      </dgm:prSet>
      <dgm:spPr/>
      <dgm:t>
        <a:bodyPr/>
        <a:lstStyle/>
        <a:p>
          <a:endParaRPr lang="es-ES"/>
        </a:p>
      </dgm:t>
    </dgm:pt>
  </dgm:ptLst>
  <dgm:cxnLst>
    <dgm:cxn modelId="{57FAFB20-483E-44D6-BF33-DAF3A909AAA4}" type="presOf" srcId="{2D9DA8D7-B736-4343-A41B-74E2786FBE17}" destId="{ACBB44CB-A93E-4EA4-ACD9-F4B0DC6D907D}"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12E28BC5-034E-4A57-9FA7-414A20387E48}" srcId="{886F449F-217B-4A3F-9062-072FB3A23066}" destId="{B6DED415-E5FD-4895-A113-3714F28A4649}" srcOrd="4" destOrd="0" parTransId="{EC44CD54-3A22-4AF9-8C4E-CB3545888578}" sibTransId="{01D6F05E-EDDC-4AF4-817B-1009624F16F7}"/>
    <dgm:cxn modelId="{1C65E70D-FC08-44F0-A531-8F8499EC47A6}" type="presOf" srcId="{DFD77F95-D415-4DD3-A816-830D03E70A4F}" destId="{752985B6-E599-42C4-9B16-C3F7B2ACACBD}"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653715D3-C98B-4539-A466-074F5B43BE8C}" type="presOf" srcId="{5FACC5EB-C675-4416-B6E6-DE4F69BC96FB}" destId="{145BBB3C-972C-4764-AEA2-EE62DB2ABD37}" srcOrd="0" destOrd="0" presId="urn:microsoft.com/office/officeart/2005/8/layout/vList3"/>
    <dgm:cxn modelId="{107D413F-43E1-4D96-B6D4-2C586BD185C2}" type="presOf" srcId="{AF20EFFE-445C-428F-B449-D7B41EC1299B}" destId="{42DFDC70-F08F-43E8-9CA1-10A93B7CC4DE}"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99AA1655-30C1-487E-9F91-AA5E2485F74A}" srcId="{886F449F-217B-4A3F-9062-072FB3A23066}" destId="{6F49AEF6-D0CC-42E2-BC07-E100150F6C23}" srcOrd="2" destOrd="0" parTransId="{ED655FDB-4A9F-415E-86C6-290521E41671}" sibTransId="{5C976C1D-E752-44E7-B9FC-9546D22C85B7}"/>
    <dgm:cxn modelId="{79284B35-46BA-45B1-9799-A118DDBF9E29}" type="presOf" srcId="{6F49AEF6-D0CC-42E2-BC07-E100150F6C23}" destId="{D31B7AE4-E9FC-4455-B6F0-B014332D5D4C}" srcOrd="0" destOrd="0" presId="urn:microsoft.com/office/officeart/2005/8/layout/vList3"/>
    <dgm:cxn modelId="{021C2D32-164C-4C9A-A928-D20DBEB8428A}" type="presOf" srcId="{F78AD5CA-660E-4789-B6A4-E8A78A769125}" destId="{75D42CC0-1B4A-429A-AF88-11B50F35973A}" srcOrd="0" destOrd="0" presId="urn:microsoft.com/office/officeart/2005/8/layout/vList3"/>
    <dgm:cxn modelId="{A3585683-8190-4204-8062-B9061D46FFA5}" type="presOf" srcId="{886F449F-217B-4A3F-9062-072FB3A23066}" destId="{9C01D6A7-CE00-4418-A9F4-1AC8CBCE954A}" srcOrd="0" destOrd="0" presId="urn:microsoft.com/office/officeart/2005/8/layout/vList3"/>
    <dgm:cxn modelId="{E8F70895-1F69-4228-A5C6-64B448525D01}" type="presOf" srcId="{8241F69E-7835-465C-B024-373C8583FE12}" destId="{017DDB07-4881-4A41-97BD-FAD060F86CA5}" srcOrd="0" destOrd="0" presId="urn:microsoft.com/office/officeart/2005/8/layout/vList3"/>
    <dgm:cxn modelId="{211ABD1D-DED0-4644-97A5-E883C2445B7D}" type="presOf" srcId="{B6DED415-E5FD-4895-A113-3714F28A4649}" destId="{06C4A962-9604-48B8-A1FE-9CA4A4C959AB}"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884784-7B8A-4C44-B1BF-25F785A0105B}" srcId="{886F449F-217B-4A3F-9062-072FB3A23066}" destId="{F78AD5CA-660E-4789-B6A4-E8A78A769125}" srcOrd="7" destOrd="0" parTransId="{FE06207F-F3A9-45D7-9425-816E26A866B0}" sibTransId="{06048A2F-0531-44DF-82F2-5D56AE995B55}"/>
    <dgm:cxn modelId="{13669A83-3A46-4EED-BE29-625D60CC5278}" srcId="{886F449F-217B-4A3F-9062-072FB3A23066}" destId="{5FACC5EB-C675-4416-B6E6-DE4F69BC96FB}" srcOrd="6" destOrd="0" parTransId="{CBB72172-A3E5-4764-8C23-9DB84D97B097}" sibTransId="{1529AE2B-E1DA-4138-BC1E-EAAB741B98D3}"/>
    <dgm:cxn modelId="{1A95E31F-6213-49C7-A294-61550810586E}" type="presParOf" srcId="{9C01D6A7-CE00-4418-A9F4-1AC8CBCE954A}" destId="{D1E93AFD-354F-44ED-B977-29E872B54D0A}" srcOrd="0" destOrd="0" presId="urn:microsoft.com/office/officeart/2005/8/layout/vList3"/>
    <dgm:cxn modelId="{48ED1C2E-5898-4CE9-977B-5E0CCE3C8540}" type="presParOf" srcId="{D1E93AFD-354F-44ED-B977-29E872B54D0A}" destId="{CB2EE65F-0024-47BE-9AB1-851C13B87868}" srcOrd="0" destOrd="0" presId="urn:microsoft.com/office/officeart/2005/8/layout/vList3"/>
    <dgm:cxn modelId="{2DC92C82-3508-4731-8E45-0940581875DA}" type="presParOf" srcId="{D1E93AFD-354F-44ED-B977-29E872B54D0A}" destId="{ACBB44CB-A93E-4EA4-ACD9-F4B0DC6D907D}" srcOrd="1" destOrd="0" presId="urn:microsoft.com/office/officeart/2005/8/layout/vList3"/>
    <dgm:cxn modelId="{39F75CC6-2F5B-497A-A6D8-69B55DE3EA76}" type="presParOf" srcId="{9C01D6A7-CE00-4418-A9F4-1AC8CBCE954A}" destId="{5ACC7942-1DF6-450A-BBA6-FD8EA461F808}" srcOrd="1" destOrd="0" presId="urn:microsoft.com/office/officeart/2005/8/layout/vList3"/>
    <dgm:cxn modelId="{15DCAED0-C1E0-4C12-AC99-3C980ACFC5DF}" type="presParOf" srcId="{9C01D6A7-CE00-4418-A9F4-1AC8CBCE954A}" destId="{9A191988-3FCD-4DE2-B09C-621FDF63E728}" srcOrd="2" destOrd="0" presId="urn:microsoft.com/office/officeart/2005/8/layout/vList3"/>
    <dgm:cxn modelId="{2C055343-B25A-437F-914E-3D9828617F2E}" type="presParOf" srcId="{9A191988-3FCD-4DE2-B09C-621FDF63E728}" destId="{25AB33B1-1614-4F8C-9037-B9CB1A2949F4}" srcOrd="0" destOrd="0" presId="urn:microsoft.com/office/officeart/2005/8/layout/vList3"/>
    <dgm:cxn modelId="{7A8FDC80-E48A-4508-AC25-3C9EDB48B953}" type="presParOf" srcId="{9A191988-3FCD-4DE2-B09C-621FDF63E728}" destId="{42DFDC70-F08F-43E8-9CA1-10A93B7CC4DE}" srcOrd="1" destOrd="0" presId="urn:microsoft.com/office/officeart/2005/8/layout/vList3"/>
    <dgm:cxn modelId="{0C191E77-3A39-4069-94A3-79CA49DD0555}" type="presParOf" srcId="{9C01D6A7-CE00-4418-A9F4-1AC8CBCE954A}" destId="{46DC89DE-2963-4116-9F84-E75EEA99A433}" srcOrd="3" destOrd="0" presId="urn:microsoft.com/office/officeart/2005/8/layout/vList3"/>
    <dgm:cxn modelId="{906E845A-3F30-43C1-926A-D9CFD0BFFCF6}" type="presParOf" srcId="{9C01D6A7-CE00-4418-A9F4-1AC8CBCE954A}" destId="{009F7A2F-7F26-48B3-9310-06C5B2468756}" srcOrd="4" destOrd="0" presId="urn:microsoft.com/office/officeart/2005/8/layout/vList3"/>
    <dgm:cxn modelId="{043E9DDC-ED51-44D6-85B7-8E0526B5323F}" type="presParOf" srcId="{009F7A2F-7F26-48B3-9310-06C5B2468756}" destId="{434FE990-0A16-49E8-8023-2975EFE528FC}" srcOrd="0" destOrd="0" presId="urn:microsoft.com/office/officeart/2005/8/layout/vList3"/>
    <dgm:cxn modelId="{64D1134F-0E14-4D30-B420-BE35529FAFAD}" type="presParOf" srcId="{009F7A2F-7F26-48B3-9310-06C5B2468756}" destId="{D31B7AE4-E9FC-4455-B6F0-B014332D5D4C}" srcOrd="1" destOrd="0" presId="urn:microsoft.com/office/officeart/2005/8/layout/vList3"/>
    <dgm:cxn modelId="{6EB25346-751F-41F8-8109-4C4C4F8AAEA9}" type="presParOf" srcId="{9C01D6A7-CE00-4418-A9F4-1AC8CBCE954A}" destId="{18ED2C8D-8DBE-45B0-B0B3-BC92477E173B}" srcOrd="5" destOrd="0" presId="urn:microsoft.com/office/officeart/2005/8/layout/vList3"/>
    <dgm:cxn modelId="{D098ADFA-03E7-4423-BAE8-EB80D2C9D9C0}" type="presParOf" srcId="{9C01D6A7-CE00-4418-A9F4-1AC8CBCE954A}" destId="{79F2C7C9-E06B-4DFA-811F-6E72BE5B5AA6}" srcOrd="6" destOrd="0" presId="urn:microsoft.com/office/officeart/2005/8/layout/vList3"/>
    <dgm:cxn modelId="{8ACC4883-73EC-4143-B667-D8841DE8CDA9}" type="presParOf" srcId="{79F2C7C9-E06B-4DFA-811F-6E72BE5B5AA6}" destId="{74E1564D-B27A-4F63-ACC3-A9DD349C5611}" srcOrd="0" destOrd="0" presId="urn:microsoft.com/office/officeart/2005/8/layout/vList3"/>
    <dgm:cxn modelId="{C5C3384F-DABC-4953-873E-12EC57D87976}" type="presParOf" srcId="{79F2C7C9-E06B-4DFA-811F-6E72BE5B5AA6}" destId="{017DDB07-4881-4A41-97BD-FAD060F86CA5}" srcOrd="1" destOrd="0" presId="urn:microsoft.com/office/officeart/2005/8/layout/vList3"/>
    <dgm:cxn modelId="{2A63BBBB-A9D7-4595-AD13-106F44B8588A}" type="presParOf" srcId="{9C01D6A7-CE00-4418-A9F4-1AC8CBCE954A}" destId="{D6A1E102-997F-4E34-B2A6-0B3F312CB543}" srcOrd="7" destOrd="0" presId="urn:microsoft.com/office/officeart/2005/8/layout/vList3"/>
    <dgm:cxn modelId="{EBA15EAE-DCEA-449D-8769-2141157F987E}" type="presParOf" srcId="{9C01D6A7-CE00-4418-A9F4-1AC8CBCE954A}" destId="{0948F653-E20E-4D27-8405-E9875D20C59B}" srcOrd="8" destOrd="0" presId="urn:microsoft.com/office/officeart/2005/8/layout/vList3"/>
    <dgm:cxn modelId="{9FE195CB-A9F8-4B98-AB25-4C2DB6F8A93F}" type="presParOf" srcId="{0948F653-E20E-4D27-8405-E9875D20C59B}" destId="{22D97BAC-A44E-47A9-BCF0-97A55BE82B99}" srcOrd="0" destOrd="0" presId="urn:microsoft.com/office/officeart/2005/8/layout/vList3"/>
    <dgm:cxn modelId="{8F521A39-FB5C-4E30-8F44-3D8FA0C56B87}" type="presParOf" srcId="{0948F653-E20E-4D27-8405-E9875D20C59B}" destId="{06C4A962-9604-48B8-A1FE-9CA4A4C959AB}" srcOrd="1" destOrd="0" presId="urn:microsoft.com/office/officeart/2005/8/layout/vList3"/>
    <dgm:cxn modelId="{55EB0152-A7E9-4134-AE3B-B1A1416F1786}" type="presParOf" srcId="{9C01D6A7-CE00-4418-A9F4-1AC8CBCE954A}" destId="{FD3D4964-07C7-468A-B807-02EE0F77582C}" srcOrd="9" destOrd="0" presId="urn:microsoft.com/office/officeart/2005/8/layout/vList3"/>
    <dgm:cxn modelId="{01A4049A-AF13-4D98-9F96-B5F4B60BA05A}" type="presParOf" srcId="{9C01D6A7-CE00-4418-A9F4-1AC8CBCE954A}" destId="{A1DCFF97-63F1-4033-8FAE-7B582038788B}" srcOrd="10" destOrd="0" presId="urn:microsoft.com/office/officeart/2005/8/layout/vList3"/>
    <dgm:cxn modelId="{C22F3ECC-2B9F-4823-9772-20BFE75D319F}" type="presParOf" srcId="{A1DCFF97-63F1-4033-8FAE-7B582038788B}" destId="{FD04EB34-E904-4DCA-8511-C2EC1E5DFBF6}" srcOrd="0" destOrd="0" presId="urn:microsoft.com/office/officeart/2005/8/layout/vList3"/>
    <dgm:cxn modelId="{CC1B2BE1-F775-4546-991E-73AE3D67B130}" type="presParOf" srcId="{A1DCFF97-63F1-4033-8FAE-7B582038788B}" destId="{752985B6-E599-42C4-9B16-C3F7B2ACACBD}" srcOrd="1" destOrd="0" presId="urn:microsoft.com/office/officeart/2005/8/layout/vList3"/>
    <dgm:cxn modelId="{461C6019-766E-4B9F-BAAF-A0E5CF0C0703}" type="presParOf" srcId="{9C01D6A7-CE00-4418-A9F4-1AC8CBCE954A}" destId="{750B53C2-ED1A-4476-9FEE-386248B8EB4E}" srcOrd="11" destOrd="0" presId="urn:microsoft.com/office/officeart/2005/8/layout/vList3"/>
    <dgm:cxn modelId="{E1B55716-91CB-4256-B130-3D7F62696632}" type="presParOf" srcId="{9C01D6A7-CE00-4418-A9F4-1AC8CBCE954A}" destId="{30F918F4-B8C2-405D-9106-A0422C70C0F9}" srcOrd="12" destOrd="0" presId="urn:microsoft.com/office/officeart/2005/8/layout/vList3"/>
    <dgm:cxn modelId="{23D207E1-BEC6-49DB-B789-F2A76EBFCF05}" type="presParOf" srcId="{30F918F4-B8C2-405D-9106-A0422C70C0F9}" destId="{D18CED95-280D-425F-85BB-7547FCD52856}" srcOrd="0" destOrd="0" presId="urn:microsoft.com/office/officeart/2005/8/layout/vList3"/>
    <dgm:cxn modelId="{59E21808-8731-4E31-B244-0CEF81FF676F}" type="presParOf" srcId="{30F918F4-B8C2-405D-9106-A0422C70C0F9}" destId="{145BBB3C-972C-4764-AEA2-EE62DB2ABD37}" srcOrd="1" destOrd="0" presId="urn:microsoft.com/office/officeart/2005/8/layout/vList3"/>
    <dgm:cxn modelId="{2515CBD7-306D-45CF-A60A-899D26A6A7A3}" type="presParOf" srcId="{9C01D6A7-CE00-4418-A9F4-1AC8CBCE954A}" destId="{5BA53C46-ACAC-449B-A1E6-7C4E777B01DC}" srcOrd="13" destOrd="0" presId="urn:microsoft.com/office/officeart/2005/8/layout/vList3"/>
    <dgm:cxn modelId="{BA2E669B-8B9F-49BB-A295-1108BEB1C94F}" type="presParOf" srcId="{9C01D6A7-CE00-4418-A9F4-1AC8CBCE954A}" destId="{1FB72EA8-4486-4BD3-B44D-E1188C114C24}" srcOrd="14" destOrd="0" presId="urn:microsoft.com/office/officeart/2005/8/layout/vList3"/>
    <dgm:cxn modelId="{AD656EAC-826D-452F-B82D-660FB21CCC3D}" type="presParOf" srcId="{1FB72EA8-4486-4BD3-B44D-E1188C114C24}" destId="{0B075EEF-050D-4A5F-83D7-7A592D420732}" srcOrd="0" destOrd="0" presId="urn:microsoft.com/office/officeart/2005/8/layout/vList3"/>
    <dgm:cxn modelId="{EF42782A-3F33-4FCC-A2E5-C19E63BA7287}"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b="0" i="0" dirty="0">
              <a:solidFill>
                <a:schemeClr val="tx1"/>
              </a:solidFill>
            </a:rPr>
            <a:t>Copa poco profunda en forma de domo hecha de silicón (2 tipos diferentes disponibles en los Estados Unidos</a:t>
          </a:r>
          <a:r>
            <a:rPr lang="es-US" sz="1800" b="0" i="0" dirty="0" smtClean="0">
              <a:solidFill>
                <a:schemeClr val="tx1"/>
              </a:solidFill>
            </a:rPr>
            <a:t>).</a:t>
          </a:r>
          <a:endParaRPr lang="es-US" sz="1800" b="0" i="0" dirty="0">
            <a:solidFill>
              <a:schemeClr val="tx1"/>
            </a:solidFill>
          </a:endParaRPr>
        </a:p>
      </dgm:t>
    </dgm:pt>
    <dgm:pt modelId="{18D9B7A6-8DBC-4348-9035-62FAEF53B4C8}" type="parTrans" cxnId="{7847E1EE-BD58-4A1B-8D4D-C8306AF4BA7E}">
      <dgm:prSet/>
      <dgm:spPr/>
      <dgm:t>
        <a:bodyPr/>
        <a:lstStyle/>
        <a:p>
          <a:endParaRPr lang="en-US" sz="1800"/>
        </a:p>
      </dgm:t>
    </dgm:pt>
    <dgm:pt modelId="{606EC353-A538-4108-9596-D061FB6C2EF8}" type="sibTrans" cxnId="{7847E1EE-BD58-4A1B-8D4D-C8306AF4BA7E}">
      <dgm:prSet/>
      <dgm:spPr/>
      <dgm:t>
        <a:bodyPr/>
        <a:lstStyle/>
        <a:p>
          <a:endParaRPr lang="en-US" sz="1800"/>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b="0" i="0">
              <a:solidFill>
                <a:schemeClr val="tx1"/>
              </a:solidFill>
            </a:rPr>
            <a:t>Insertado en la vagina para cubrir el cérvix. Puede ser usado con espermicida para aumentar su efectividad.</a:t>
          </a:r>
        </a:p>
      </dgm:t>
    </dgm:pt>
    <dgm:pt modelId="{63E1ED83-0BEA-4614-AA34-B585E99C6F9A}" type="parTrans" cxnId="{AA2FB612-CCAE-470D-9FB9-A6496FA6DB76}">
      <dgm:prSet/>
      <dgm:spPr/>
      <dgm:t>
        <a:bodyPr/>
        <a:lstStyle/>
        <a:p>
          <a:endParaRPr lang="en-US" sz="1800"/>
        </a:p>
      </dgm:t>
    </dgm:pt>
    <dgm:pt modelId="{0F30969C-181D-4622-916C-B9E17A26392F}" type="sibTrans" cxnId="{AA2FB612-CCAE-470D-9FB9-A6496FA6DB76}">
      <dgm:prSet/>
      <dgm:spPr/>
      <dgm:t>
        <a:bodyPr/>
        <a:lstStyle/>
        <a:p>
          <a:endParaRPr lang="en-US" sz="1800"/>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dirty="0">
              <a:solidFill>
                <a:schemeClr val="tx1"/>
              </a:solidFill>
            </a:rPr>
            <a:t>Debe </a:t>
          </a:r>
          <a:r>
            <a:rPr lang="es-US" sz="1800" dirty="0" smtClean="0">
              <a:solidFill>
                <a:schemeClr val="tx1"/>
              </a:solidFill>
            </a:rPr>
            <a:t>mantenerse por </a:t>
          </a:r>
          <a:r>
            <a:rPr lang="es-US" sz="1800" dirty="0">
              <a:solidFill>
                <a:schemeClr val="tx1"/>
              </a:solidFill>
            </a:rPr>
            <a:t>6 horas después de la última relación vaginal.</a:t>
          </a:r>
        </a:p>
      </dgm:t>
    </dgm:pt>
    <dgm:pt modelId="{ED655FDB-4A9F-415E-86C6-290521E41671}" type="parTrans" cxnId="{99AA1655-30C1-487E-9F91-AA5E2485F74A}">
      <dgm:prSet/>
      <dgm:spPr/>
      <dgm:t>
        <a:bodyPr/>
        <a:lstStyle/>
        <a:p>
          <a:endParaRPr lang="en-US" sz="1800"/>
        </a:p>
      </dgm:t>
    </dgm:pt>
    <dgm:pt modelId="{5C976C1D-E752-44E7-B9FC-9546D22C85B7}" type="sibTrans" cxnId="{99AA1655-30C1-487E-9F91-AA5E2485F74A}">
      <dgm:prSet/>
      <dgm:spPr/>
      <dgm:t>
        <a:bodyPr/>
        <a:lstStyle/>
        <a:p>
          <a:endParaRPr lang="en-US" sz="1800"/>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dirty="0">
              <a:solidFill>
                <a:schemeClr val="tx1"/>
              </a:solidFill>
            </a:rPr>
            <a:t>Uso </a:t>
          </a:r>
          <a:r>
            <a:rPr lang="es-US" sz="1800" b="1" dirty="0">
              <a:solidFill>
                <a:schemeClr val="accent2"/>
              </a:solidFill>
            </a:rPr>
            <a:t>perfecto</a:t>
          </a:r>
          <a:r>
            <a:rPr lang="es-US" sz="1800" dirty="0">
              <a:solidFill>
                <a:schemeClr val="tx1"/>
              </a:solidFill>
            </a:rPr>
            <a:t>: 94%  Uso </a:t>
          </a:r>
          <a:r>
            <a:rPr lang="es-US" sz="1800" b="1" dirty="0">
              <a:solidFill>
                <a:srgbClr val="009999"/>
              </a:solidFill>
            </a:rPr>
            <a:t>típico</a:t>
          </a:r>
          <a:r>
            <a:rPr lang="es-US" sz="1800" dirty="0">
              <a:solidFill>
                <a:schemeClr val="tx1"/>
              </a:solidFill>
            </a:rPr>
            <a:t>: 88%</a:t>
          </a:r>
          <a:r>
            <a:rPr lang="es-US" sz="1800" dirty="0"/>
            <a:t> </a:t>
          </a:r>
        </a:p>
      </dgm:t>
    </dgm:pt>
    <dgm:pt modelId="{6DFF90B2-892B-48A3-8FB6-5FEC5A887A39}" type="parTrans" cxnId="{54949856-8F9B-4E9F-BD31-28FC259B83CA}">
      <dgm:prSet/>
      <dgm:spPr/>
      <dgm:t>
        <a:bodyPr/>
        <a:lstStyle/>
        <a:p>
          <a:endParaRPr lang="en-US" sz="1800"/>
        </a:p>
      </dgm:t>
    </dgm:pt>
    <dgm:pt modelId="{6AE16D9E-4076-4890-9544-0E6B8762AE88}" type="sibTrans" cxnId="{54949856-8F9B-4E9F-BD31-28FC259B83CA}">
      <dgm:prSet/>
      <dgm:spPr/>
      <dgm:t>
        <a:bodyPr/>
        <a:lstStyle/>
        <a:p>
          <a:endParaRPr lang="en-US" sz="1800"/>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dirty="0">
              <a:solidFill>
                <a:schemeClr val="tx1"/>
              </a:solidFill>
            </a:rPr>
            <a:t>No es </a:t>
          </a:r>
          <a:r>
            <a:rPr lang="es-US" sz="1800" dirty="0" smtClean="0">
              <a:solidFill>
                <a:schemeClr val="tx1"/>
              </a:solidFill>
            </a:rPr>
            <a:t>efectivo </a:t>
          </a:r>
          <a:r>
            <a:rPr lang="es-US" sz="1800" dirty="0">
              <a:solidFill>
                <a:schemeClr val="tx1"/>
              </a:solidFill>
            </a:rPr>
            <a:t>contra la propagación de la ITS/VIH. El uso consistente y correcto de condones aún es necesario para reducir el riesgo de ITS.</a:t>
          </a:r>
        </a:p>
      </dgm:t>
    </dgm:pt>
    <dgm:pt modelId="{EC44CD54-3A22-4AF9-8C4E-CB3545888578}" type="parTrans" cxnId="{12E28BC5-034E-4A57-9FA7-414A20387E48}">
      <dgm:prSet/>
      <dgm:spPr/>
      <dgm:t>
        <a:bodyPr/>
        <a:lstStyle/>
        <a:p>
          <a:endParaRPr lang="en-US" sz="1800"/>
        </a:p>
      </dgm:t>
    </dgm:pt>
    <dgm:pt modelId="{01D6F05E-EDDC-4AF4-817B-1009624F16F7}" type="sibTrans" cxnId="{12E28BC5-034E-4A57-9FA7-414A20387E48}">
      <dgm:prSet/>
      <dgm:spPr/>
      <dgm:t>
        <a:bodyPr/>
        <a:lstStyle/>
        <a:p>
          <a:endParaRPr lang="en-US" sz="1800"/>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dirty="0">
              <a:solidFill>
                <a:schemeClr val="tx1"/>
              </a:solidFill>
            </a:rPr>
            <a:t>Se necesitan una visita </a:t>
          </a:r>
          <a:r>
            <a:rPr lang="es-US" sz="1800" dirty="0" smtClean="0">
              <a:solidFill>
                <a:schemeClr val="tx1"/>
              </a:solidFill>
            </a:rPr>
            <a:t>al médico y </a:t>
          </a:r>
          <a:r>
            <a:rPr lang="es-US" sz="1800" dirty="0">
              <a:solidFill>
                <a:schemeClr val="tx1"/>
              </a:solidFill>
            </a:rPr>
            <a:t>una receta para obtener este método. Algunas veces puede ser necesario hacer una prueba para ver el tamaño correcto. </a:t>
          </a:r>
        </a:p>
      </dgm:t>
    </dgm:pt>
    <dgm:pt modelId="{BBAAB952-9D81-442A-BCEA-09423CFED675}" type="parTrans" cxnId="{E35F50D7-050D-4F24-886A-BE1E7488D323}">
      <dgm:prSet/>
      <dgm:spPr/>
      <dgm:t>
        <a:bodyPr/>
        <a:lstStyle/>
        <a:p>
          <a:endParaRPr lang="en-US" sz="1800"/>
        </a:p>
      </dgm:t>
    </dgm:pt>
    <dgm:pt modelId="{72F0C2EB-F358-475D-B00A-D992FF54C5A3}" type="sibTrans" cxnId="{E35F50D7-050D-4F24-886A-BE1E7488D323}">
      <dgm:prSet/>
      <dgm:spPr/>
      <dgm:t>
        <a:bodyPr/>
        <a:lstStyle/>
        <a:p>
          <a:endParaRPr lang="en-US" sz="1800"/>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dirty="0">
              <a:solidFill>
                <a:schemeClr val="tx1"/>
              </a:solidFill>
            </a:rPr>
            <a:t>Puede ser difícil de insertar, requiere planeación, puede moverse, puede causar irritación o infecciones </a:t>
          </a:r>
          <a:r>
            <a:rPr lang="es-US" sz="1800" dirty="0" smtClean="0">
              <a:solidFill>
                <a:schemeClr val="tx1"/>
              </a:solidFill>
            </a:rPr>
            <a:t>en el </a:t>
          </a:r>
          <a:r>
            <a:rPr lang="es-US" sz="1800" dirty="0">
              <a:solidFill>
                <a:schemeClr val="tx1"/>
              </a:solidFill>
            </a:rPr>
            <a:t>tracto urinario.</a:t>
          </a:r>
        </a:p>
      </dgm:t>
    </dgm:pt>
    <dgm:pt modelId="{CBB72172-A3E5-4764-8C23-9DB84D97B097}" type="parTrans" cxnId="{13669A83-3A46-4EED-BE29-625D60CC5278}">
      <dgm:prSet/>
      <dgm:spPr/>
      <dgm:t>
        <a:bodyPr/>
        <a:lstStyle/>
        <a:p>
          <a:endParaRPr lang="en-US" sz="1800"/>
        </a:p>
      </dgm:t>
    </dgm:pt>
    <dgm:pt modelId="{1529AE2B-E1DA-4138-BC1E-EAAB741B98D3}" type="sibTrans" cxnId="{13669A83-3A46-4EED-BE29-625D60CC5278}">
      <dgm:prSet/>
      <dgm:spPr/>
      <dgm:t>
        <a:bodyPr/>
        <a:lstStyle/>
        <a:p>
          <a:endParaRPr lang="en-US" sz="1800"/>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dirty="0">
              <a:solidFill>
                <a:schemeClr val="tx1"/>
              </a:solidFill>
            </a:rPr>
            <a:t>No </a:t>
          </a:r>
          <a:r>
            <a:rPr lang="es-US" dirty="0" smtClean="0">
              <a:solidFill>
                <a:schemeClr val="tx1"/>
              </a:solidFill>
            </a:rPr>
            <a:t>afecta a </a:t>
          </a:r>
          <a:r>
            <a:rPr lang="es-US" dirty="0">
              <a:solidFill>
                <a:schemeClr val="tx1"/>
              </a:solidFill>
            </a:rPr>
            <a:t>las hormonas, puede ser insertado antes de que se necesite, se puede usar varias veces, disminuye el riesgo de </a:t>
          </a:r>
          <a:r>
            <a:rPr lang="es-US" dirty="0" smtClean="0">
              <a:solidFill>
                <a:schemeClr val="tx1"/>
              </a:solidFill>
            </a:rPr>
            <a:t>contraer una enfermedad </a:t>
          </a:r>
          <a:r>
            <a:rPr lang="es-US" dirty="0">
              <a:solidFill>
                <a:schemeClr val="tx1"/>
              </a:solidFill>
            </a:rPr>
            <a:t>pélvica inflamatoria y puede ser usado </a:t>
          </a:r>
          <a:r>
            <a:rPr lang="es-US" dirty="0" smtClean="0">
              <a:solidFill>
                <a:schemeClr val="tx1"/>
              </a:solidFill>
            </a:rPr>
            <a:t>durante la lactancia.</a:t>
          </a:r>
          <a:endParaRPr lang="es-US" sz="1700" dirty="0">
            <a:solidFill>
              <a:schemeClr val="tx1"/>
            </a:solidFill>
          </a:endParaRPr>
        </a:p>
      </dgm:t>
    </dgm:pt>
    <dgm:pt modelId="{FE06207F-F3A9-45D7-9425-816E26A866B0}" type="parTrans" cxnId="{A2884784-7B8A-4C44-B1BF-25F785A0105B}">
      <dgm:prSet/>
      <dgm:spPr/>
      <dgm:t>
        <a:bodyPr/>
        <a:lstStyle/>
        <a:p>
          <a:endParaRPr lang="en-US" sz="1800"/>
        </a:p>
      </dgm:t>
    </dgm:pt>
    <dgm:pt modelId="{06048A2F-0531-44DF-82F2-5D56AE995B55}" type="sibTrans" cxnId="{A2884784-7B8A-4C44-B1BF-25F785A0105B}">
      <dgm:prSet/>
      <dgm:spPr/>
      <dgm:t>
        <a:bodyPr/>
        <a:lstStyle/>
        <a:p>
          <a:endParaRPr lang="en-US" sz="18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ScaleX="121753" custLinFactNeighborX="14336">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21788" custLinFactNeighborX="14354">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LinFactNeighborX="1037">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ScaleX="120137" custLinFactNeighborX="13452">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21753" custLinFactNeighborX="14336">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ScaleX="120301" custLinFactNeighborX="13534" custLinFactNeighborY="-13430">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17293" custLinFactNeighborX="12030" custLinFactNeighborY="-16330">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20321" custLinFactNeighborX="13620">
        <dgm:presLayoutVars>
          <dgm:bulletEnabled val="1"/>
        </dgm:presLayoutVars>
      </dgm:prSet>
      <dgm:spPr/>
      <dgm:t>
        <a:bodyPr/>
        <a:lstStyle/>
        <a:p>
          <a:endParaRPr lang="es-ES"/>
        </a:p>
      </dgm:t>
    </dgm:pt>
  </dgm:ptLst>
  <dgm:cxnLst>
    <dgm:cxn modelId="{FEE94F19-EF5E-42BB-9CD3-668663FC931B}" type="presOf" srcId="{AF20EFFE-445C-428F-B449-D7B41EC1299B}" destId="{42DFDC70-F08F-43E8-9CA1-10A93B7CC4DE}"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BBD8A8DB-ECF5-4F21-B9F6-12A69BA553F4}" type="presOf" srcId="{5FACC5EB-C675-4416-B6E6-DE4F69BC96FB}" destId="{145BBB3C-972C-4764-AEA2-EE62DB2ABD37}"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A863A680-B52C-494B-A68D-6927267751A9}" type="presOf" srcId="{6F49AEF6-D0CC-42E2-BC07-E100150F6C23}" destId="{D31B7AE4-E9FC-4455-B6F0-B014332D5D4C}" srcOrd="0" destOrd="0" presId="urn:microsoft.com/office/officeart/2005/8/layout/vList3"/>
    <dgm:cxn modelId="{5D898AC0-E60E-4124-B177-41A1719F62F3}" type="presOf" srcId="{B6DED415-E5FD-4895-A113-3714F28A4649}" destId="{06C4A962-9604-48B8-A1FE-9CA4A4C959AB}" srcOrd="0" destOrd="0" presId="urn:microsoft.com/office/officeart/2005/8/layout/vList3"/>
    <dgm:cxn modelId="{7B18D5A9-E0CD-4D80-A5FE-4A725E7C652E}" type="presOf" srcId="{2D9DA8D7-B736-4343-A41B-74E2786FBE17}" destId="{ACBB44CB-A93E-4EA4-ACD9-F4B0DC6D907D}"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13669A83-3A46-4EED-BE29-625D60CC5278}" srcId="{886F449F-217B-4A3F-9062-072FB3A23066}" destId="{5FACC5EB-C675-4416-B6E6-DE4F69BC96FB}" srcOrd="6" destOrd="0" parTransId="{CBB72172-A3E5-4764-8C23-9DB84D97B097}" sibTransId="{1529AE2B-E1DA-4138-BC1E-EAAB741B98D3}"/>
    <dgm:cxn modelId="{12E28BC5-034E-4A57-9FA7-414A20387E48}" srcId="{886F449F-217B-4A3F-9062-072FB3A23066}" destId="{B6DED415-E5FD-4895-A113-3714F28A4649}" srcOrd="4" destOrd="0" parTransId="{EC44CD54-3A22-4AF9-8C4E-CB3545888578}" sibTransId="{01D6F05E-EDDC-4AF4-817B-1009624F16F7}"/>
    <dgm:cxn modelId="{A2884784-7B8A-4C44-B1BF-25F785A0105B}" srcId="{886F449F-217B-4A3F-9062-072FB3A23066}" destId="{F78AD5CA-660E-4789-B6A4-E8A78A769125}" srcOrd="7" destOrd="0" parTransId="{FE06207F-F3A9-45D7-9425-816E26A866B0}" sibTransId="{06048A2F-0531-44DF-82F2-5D56AE995B55}"/>
    <dgm:cxn modelId="{73A1A5C8-8D55-4C4D-AAF6-777585E3BEC0}" type="presOf" srcId="{F78AD5CA-660E-4789-B6A4-E8A78A769125}" destId="{75D42CC0-1B4A-429A-AF88-11B50F35973A}" srcOrd="0" destOrd="0" presId="urn:microsoft.com/office/officeart/2005/8/layout/vList3"/>
    <dgm:cxn modelId="{F0BA7A8F-4BB5-4568-A510-136356E56DDC}" type="presOf" srcId="{8241F69E-7835-465C-B024-373C8583FE12}" destId="{017DDB07-4881-4A41-97BD-FAD060F86CA5}"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DB0F12D6-D4C5-47C7-99D5-51F3B62BEEE5}" type="presOf" srcId="{886F449F-217B-4A3F-9062-072FB3A23066}" destId="{9C01D6A7-CE00-4418-A9F4-1AC8CBCE954A}"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48AC792E-BA42-434B-AE08-68B58C02D851}" type="presOf" srcId="{DFD77F95-D415-4DD3-A816-830D03E70A4F}" destId="{752985B6-E599-42C4-9B16-C3F7B2ACACBD}" srcOrd="0" destOrd="0" presId="urn:microsoft.com/office/officeart/2005/8/layout/vList3"/>
    <dgm:cxn modelId="{E6651082-E110-4EA5-B8F0-5D6AB39B465C}" type="presParOf" srcId="{9C01D6A7-CE00-4418-A9F4-1AC8CBCE954A}" destId="{D1E93AFD-354F-44ED-B977-29E872B54D0A}" srcOrd="0" destOrd="0" presId="urn:microsoft.com/office/officeart/2005/8/layout/vList3"/>
    <dgm:cxn modelId="{FAD6664B-17DC-463D-95F5-01F99D19F5A3}" type="presParOf" srcId="{D1E93AFD-354F-44ED-B977-29E872B54D0A}" destId="{CB2EE65F-0024-47BE-9AB1-851C13B87868}" srcOrd="0" destOrd="0" presId="urn:microsoft.com/office/officeart/2005/8/layout/vList3"/>
    <dgm:cxn modelId="{97A95DD5-B892-4D86-8BF2-3D078A889EE9}" type="presParOf" srcId="{D1E93AFD-354F-44ED-B977-29E872B54D0A}" destId="{ACBB44CB-A93E-4EA4-ACD9-F4B0DC6D907D}" srcOrd="1" destOrd="0" presId="urn:microsoft.com/office/officeart/2005/8/layout/vList3"/>
    <dgm:cxn modelId="{15F76443-D7E2-4EAC-9C1C-1309DF9F9043}" type="presParOf" srcId="{9C01D6A7-CE00-4418-A9F4-1AC8CBCE954A}" destId="{5ACC7942-1DF6-450A-BBA6-FD8EA461F808}" srcOrd="1" destOrd="0" presId="urn:microsoft.com/office/officeart/2005/8/layout/vList3"/>
    <dgm:cxn modelId="{589AC0CC-FA4E-479C-BD45-ED532CFC3B5D}" type="presParOf" srcId="{9C01D6A7-CE00-4418-A9F4-1AC8CBCE954A}" destId="{9A191988-3FCD-4DE2-B09C-621FDF63E728}" srcOrd="2" destOrd="0" presId="urn:microsoft.com/office/officeart/2005/8/layout/vList3"/>
    <dgm:cxn modelId="{A12BA533-9545-4205-A66B-4BD3581C9529}" type="presParOf" srcId="{9A191988-3FCD-4DE2-B09C-621FDF63E728}" destId="{25AB33B1-1614-4F8C-9037-B9CB1A2949F4}" srcOrd="0" destOrd="0" presId="urn:microsoft.com/office/officeart/2005/8/layout/vList3"/>
    <dgm:cxn modelId="{E883E1AD-3C59-4FA7-A9B6-53EE88B6A7E1}" type="presParOf" srcId="{9A191988-3FCD-4DE2-B09C-621FDF63E728}" destId="{42DFDC70-F08F-43E8-9CA1-10A93B7CC4DE}" srcOrd="1" destOrd="0" presId="urn:microsoft.com/office/officeart/2005/8/layout/vList3"/>
    <dgm:cxn modelId="{B94DC4FA-ABA2-445C-BBF6-96510E3232CC}" type="presParOf" srcId="{9C01D6A7-CE00-4418-A9F4-1AC8CBCE954A}" destId="{46DC89DE-2963-4116-9F84-E75EEA99A433}" srcOrd="3" destOrd="0" presId="urn:microsoft.com/office/officeart/2005/8/layout/vList3"/>
    <dgm:cxn modelId="{D770FB8E-8C4B-4BC7-983E-1754394BDBFB}" type="presParOf" srcId="{9C01D6A7-CE00-4418-A9F4-1AC8CBCE954A}" destId="{009F7A2F-7F26-48B3-9310-06C5B2468756}" srcOrd="4" destOrd="0" presId="urn:microsoft.com/office/officeart/2005/8/layout/vList3"/>
    <dgm:cxn modelId="{EAB67B57-480C-40BA-AFFB-6F14C889032C}" type="presParOf" srcId="{009F7A2F-7F26-48B3-9310-06C5B2468756}" destId="{434FE990-0A16-49E8-8023-2975EFE528FC}" srcOrd="0" destOrd="0" presId="urn:microsoft.com/office/officeart/2005/8/layout/vList3"/>
    <dgm:cxn modelId="{E5350BBD-B866-4D6B-8ADF-43403567FC71}" type="presParOf" srcId="{009F7A2F-7F26-48B3-9310-06C5B2468756}" destId="{D31B7AE4-E9FC-4455-B6F0-B014332D5D4C}" srcOrd="1" destOrd="0" presId="urn:microsoft.com/office/officeart/2005/8/layout/vList3"/>
    <dgm:cxn modelId="{97AD162B-9335-4313-B9E1-A99FD783185F}" type="presParOf" srcId="{9C01D6A7-CE00-4418-A9F4-1AC8CBCE954A}" destId="{18ED2C8D-8DBE-45B0-B0B3-BC92477E173B}" srcOrd="5" destOrd="0" presId="urn:microsoft.com/office/officeart/2005/8/layout/vList3"/>
    <dgm:cxn modelId="{F4868793-2E0C-4863-B138-C5AA34AC4520}" type="presParOf" srcId="{9C01D6A7-CE00-4418-A9F4-1AC8CBCE954A}" destId="{79F2C7C9-E06B-4DFA-811F-6E72BE5B5AA6}" srcOrd="6" destOrd="0" presId="urn:microsoft.com/office/officeart/2005/8/layout/vList3"/>
    <dgm:cxn modelId="{9DD369E1-DAEF-429F-A6B8-DCE313A8421A}" type="presParOf" srcId="{79F2C7C9-E06B-4DFA-811F-6E72BE5B5AA6}" destId="{74E1564D-B27A-4F63-ACC3-A9DD349C5611}" srcOrd="0" destOrd="0" presId="urn:microsoft.com/office/officeart/2005/8/layout/vList3"/>
    <dgm:cxn modelId="{343635FD-5B2A-447F-8F57-D8617DBFFF1A}" type="presParOf" srcId="{79F2C7C9-E06B-4DFA-811F-6E72BE5B5AA6}" destId="{017DDB07-4881-4A41-97BD-FAD060F86CA5}" srcOrd="1" destOrd="0" presId="urn:microsoft.com/office/officeart/2005/8/layout/vList3"/>
    <dgm:cxn modelId="{A1F17F69-3C58-4E64-9840-69E1FF4AA09D}" type="presParOf" srcId="{9C01D6A7-CE00-4418-A9F4-1AC8CBCE954A}" destId="{D6A1E102-997F-4E34-B2A6-0B3F312CB543}" srcOrd="7" destOrd="0" presId="urn:microsoft.com/office/officeart/2005/8/layout/vList3"/>
    <dgm:cxn modelId="{615E8D93-DE28-4A82-916F-BD82C7063271}" type="presParOf" srcId="{9C01D6A7-CE00-4418-A9F4-1AC8CBCE954A}" destId="{0948F653-E20E-4D27-8405-E9875D20C59B}" srcOrd="8" destOrd="0" presId="urn:microsoft.com/office/officeart/2005/8/layout/vList3"/>
    <dgm:cxn modelId="{8C1B3418-40C3-496D-BDB9-491399F76014}" type="presParOf" srcId="{0948F653-E20E-4D27-8405-E9875D20C59B}" destId="{22D97BAC-A44E-47A9-BCF0-97A55BE82B99}" srcOrd="0" destOrd="0" presId="urn:microsoft.com/office/officeart/2005/8/layout/vList3"/>
    <dgm:cxn modelId="{6182E44E-BB89-4EAA-8660-D72AF9760E83}" type="presParOf" srcId="{0948F653-E20E-4D27-8405-E9875D20C59B}" destId="{06C4A962-9604-48B8-A1FE-9CA4A4C959AB}" srcOrd="1" destOrd="0" presId="urn:microsoft.com/office/officeart/2005/8/layout/vList3"/>
    <dgm:cxn modelId="{D5B5C691-859D-416B-8FE4-767FE4C9F80F}" type="presParOf" srcId="{9C01D6A7-CE00-4418-A9F4-1AC8CBCE954A}" destId="{FD3D4964-07C7-468A-B807-02EE0F77582C}" srcOrd="9" destOrd="0" presId="urn:microsoft.com/office/officeart/2005/8/layout/vList3"/>
    <dgm:cxn modelId="{2D3CF63F-3D9C-4958-85F3-9CBBDCFA60C0}" type="presParOf" srcId="{9C01D6A7-CE00-4418-A9F4-1AC8CBCE954A}" destId="{A1DCFF97-63F1-4033-8FAE-7B582038788B}" srcOrd="10" destOrd="0" presId="urn:microsoft.com/office/officeart/2005/8/layout/vList3"/>
    <dgm:cxn modelId="{F96C3D34-006F-49E2-80D2-643822CC5F47}" type="presParOf" srcId="{A1DCFF97-63F1-4033-8FAE-7B582038788B}" destId="{FD04EB34-E904-4DCA-8511-C2EC1E5DFBF6}" srcOrd="0" destOrd="0" presId="urn:microsoft.com/office/officeart/2005/8/layout/vList3"/>
    <dgm:cxn modelId="{4DDF5E44-F584-439E-BE8A-97C6D069D1E8}" type="presParOf" srcId="{A1DCFF97-63F1-4033-8FAE-7B582038788B}" destId="{752985B6-E599-42C4-9B16-C3F7B2ACACBD}" srcOrd="1" destOrd="0" presId="urn:microsoft.com/office/officeart/2005/8/layout/vList3"/>
    <dgm:cxn modelId="{BB1B5C9F-86E4-4855-B55D-6019F855C8CC}" type="presParOf" srcId="{9C01D6A7-CE00-4418-A9F4-1AC8CBCE954A}" destId="{750B53C2-ED1A-4476-9FEE-386248B8EB4E}" srcOrd="11" destOrd="0" presId="urn:microsoft.com/office/officeart/2005/8/layout/vList3"/>
    <dgm:cxn modelId="{9C0D5158-DF72-4CDB-82B1-0FA753FA5B66}" type="presParOf" srcId="{9C01D6A7-CE00-4418-A9F4-1AC8CBCE954A}" destId="{30F918F4-B8C2-405D-9106-A0422C70C0F9}" srcOrd="12" destOrd="0" presId="urn:microsoft.com/office/officeart/2005/8/layout/vList3"/>
    <dgm:cxn modelId="{CCD46484-DBA6-44E7-A22C-AE032C5E3245}" type="presParOf" srcId="{30F918F4-B8C2-405D-9106-A0422C70C0F9}" destId="{D18CED95-280D-425F-85BB-7547FCD52856}" srcOrd="0" destOrd="0" presId="urn:microsoft.com/office/officeart/2005/8/layout/vList3"/>
    <dgm:cxn modelId="{E6F3E24C-2064-4DEC-8D55-CC24EB97C772}" type="presParOf" srcId="{30F918F4-B8C2-405D-9106-A0422C70C0F9}" destId="{145BBB3C-972C-4764-AEA2-EE62DB2ABD37}" srcOrd="1" destOrd="0" presId="urn:microsoft.com/office/officeart/2005/8/layout/vList3"/>
    <dgm:cxn modelId="{D5896B56-97F7-403D-A6B8-816D6E48C9B0}" type="presParOf" srcId="{9C01D6A7-CE00-4418-A9F4-1AC8CBCE954A}" destId="{5BA53C46-ACAC-449B-A1E6-7C4E777B01DC}" srcOrd="13" destOrd="0" presId="urn:microsoft.com/office/officeart/2005/8/layout/vList3"/>
    <dgm:cxn modelId="{DAAE0FE9-F8C1-4226-A5DB-A463FE0CF3F5}" type="presParOf" srcId="{9C01D6A7-CE00-4418-A9F4-1AC8CBCE954A}" destId="{1FB72EA8-4486-4BD3-B44D-E1188C114C24}" srcOrd="14" destOrd="0" presId="urn:microsoft.com/office/officeart/2005/8/layout/vList3"/>
    <dgm:cxn modelId="{06C69C49-B5E7-4AC4-853D-8A8E46089B76}" type="presParOf" srcId="{1FB72EA8-4486-4BD3-B44D-E1188C114C24}" destId="{0B075EEF-050D-4A5F-83D7-7A592D420732}" srcOrd="0" destOrd="0" presId="urn:microsoft.com/office/officeart/2005/8/layout/vList3"/>
    <dgm:cxn modelId="{9EADB45B-4218-4695-B07F-65FB1D3C9423}"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Una píldora que se toma a la misma hora todos los días y libera hormonas: estrógeno y progestina. Algunos tipos incluyen solo progestina.</a:t>
          </a:r>
        </a:p>
      </dgm:t>
    </dgm:pt>
    <dgm:pt modelId="{18D9B7A6-8DBC-4348-9035-62FAEF53B4C8}" type="parTrans" cxnId="{7847E1EE-BD58-4A1B-8D4D-C8306AF4BA7E}">
      <dgm:prSet/>
      <dgm:spPr/>
      <dgm:t>
        <a:bodyPr/>
        <a:lstStyle/>
        <a:p>
          <a:endParaRPr lang="en-US"/>
        </a:p>
      </dgm:t>
    </dgm:pt>
    <dgm:pt modelId="{606EC353-A538-4108-9596-D061FB6C2EF8}" type="sibTrans" cxnId="{7847E1EE-BD58-4A1B-8D4D-C8306AF4BA7E}">
      <dgm:prSet/>
      <dgm:spPr/>
      <dgm:t>
        <a:bodyPr/>
        <a:lstStyle/>
        <a:p>
          <a:endParaRPr lang="en-US"/>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Las hormonas previenen la ovulación (cuando un óvulo es liberado por un ovario) y engrosan el moco cervical para ayudar a evitar que los espermatozoides fertilicen un óvulo.  </a:t>
          </a:r>
        </a:p>
      </dgm:t>
    </dgm:pt>
    <dgm:pt modelId="{63E1ED83-0BEA-4614-AA34-B585E99C6F9A}" type="parTrans" cxnId="{AA2FB612-CCAE-470D-9FB9-A6496FA6DB76}">
      <dgm:prSet/>
      <dgm:spPr/>
      <dgm:t>
        <a:bodyPr/>
        <a:lstStyle/>
        <a:p>
          <a:endParaRPr lang="en-US"/>
        </a:p>
      </dgm:t>
    </dgm:pt>
    <dgm:pt modelId="{0F30969C-181D-4622-916C-B9E17A26392F}" type="sibTrans" cxnId="{AA2FB612-CCAE-470D-9FB9-A6496FA6DB76}">
      <dgm:prSet/>
      <dgm:spPr/>
      <dgm:t>
        <a:bodyPr/>
        <a:lstStyle/>
        <a:p>
          <a:endParaRPr lang="en-US"/>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Tomada a la misma hora todos los días para proporcionar un nivel consistente de hormonas. La fertilidad puede regresar varios días después de dejar de usarla. </a:t>
          </a:r>
        </a:p>
      </dgm:t>
    </dgm:pt>
    <dgm:pt modelId="{ED655FDB-4A9F-415E-86C6-290521E41671}" type="parTrans" cxnId="{99AA1655-30C1-487E-9F91-AA5E2485F74A}">
      <dgm:prSet/>
      <dgm:spPr/>
      <dgm:t>
        <a:bodyPr/>
        <a:lstStyle/>
        <a:p>
          <a:endParaRPr lang="en-US"/>
        </a:p>
      </dgm:t>
    </dgm:pt>
    <dgm:pt modelId="{5C976C1D-E752-44E7-B9FC-9546D22C85B7}" type="sibTrans" cxnId="{99AA1655-30C1-487E-9F91-AA5E2485F74A}">
      <dgm:prSet/>
      <dgm:spPr/>
      <dgm:t>
        <a:bodyPr/>
        <a:lstStyle/>
        <a:p>
          <a:endParaRPr lang="en-US"/>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Uso </a:t>
          </a:r>
          <a:r>
            <a:rPr lang="es-US" sz="1700" b="1" dirty="0">
              <a:solidFill>
                <a:schemeClr val="accent2"/>
              </a:solidFill>
            </a:rPr>
            <a:t>perfecto</a:t>
          </a:r>
          <a:r>
            <a:rPr lang="es-US" sz="1700" dirty="0">
              <a:solidFill>
                <a:schemeClr val="tx1"/>
              </a:solidFill>
            </a:rPr>
            <a:t>: 99%  Uso </a:t>
          </a:r>
          <a:r>
            <a:rPr lang="es-US" sz="1700" b="1" dirty="0">
              <a:solidFill>
                <a:srgbClr val="009999"/>
              </a:solidFill>
            </a:rPr>
            <a:t>típico</a:t>
          </a:r>
          <a:r>
            <a:rPr lang="es-US" sz="1700" dirty="0">
              <a:solidFill>
                <a:schemeClr val="tx1"/>
              </a:solidFill>
            </a:rPr>
            <a:t>: 91%</a:t>
          </a:r>
        </a:p>
      </dgm:t>
    </dgm:pt>
    <dgm:pt modelId="{6DFF90B2-892B-48A3-8FB6-5FEC5A887A39}" type="parTrans" cxnId="{54949856-8F9B-4E9F-BD31-28FC259B83CA}">
      <dgm:prSet/>
      <dgm:spPr/>
      <dgm:t>
        <a:bodyPr/>
        <a:lstStyle/>
        <a:p>
          <a:endParaRPr lang="en-US"/>
        </a:p>
      </dgm:t>
    </dgm:pt>
    <dgm:pt modelId="{6AE16D9E-4076-4890-9544-0E6B8762AE88}" type="sibTrans" cxnId="{54949856-8F9B-4E9F-BD31-28FC259B83CA}">
      <dgm:prSet/>
      <dgm:spPr/>
      <dgm:t>
        <a:bodyPr/>
        <a:lstStyle/>
        <a:p>
          <a:endParaRPr lang="en-US"/>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No es efectiva contra la propagación de </a:t>
          </a:r>
          <a:r>
            <a:rPr lang="es-US" sz="1700" dirty="0" smtClean="0">
              <a:solidFill>
                <a:schemeClr val="tx1"/>
              </a:solidFill>
            </a:rPr>
            <a:t>las </a:t>
          </a:r>
          <a:r>
            <a:rPr lang="es-US" sz="1700" dirty="0">
              <a:solidFill>
                <a:schemeClr val="tx1"/>
              </a:solidFill>
            </a:rPr>
            <a:t>ITS/VIH. El uso consistente y correcto de condones aún es necesario para reducir el riesgo </a:t>
          </a:r>
          <a:r>
            <a:rPr lang="es-US" sz="1700" dirty="0" smtClean="0">
              <a:solidFill>
                <a:schemeClr val="tx1"/>
              </a:solidFill>
            </a:rPr>
            <a:t>de contraer </a:t>
          </a:r>
          <a:r>
            <a:rPr lang="es-US" sz="1700" dirty="0">
              <a:solidFill>
                <a:schemeClr val="tx1"/>
              </a:solidFill>
            </a:rPr>
            <a:t>ITS.</a:t>
          </a:r>
        </a:p>
      </dgm:t>
    </dgm:pt>
    <dgm:pt modelId="{EC44CD54-3A22-4AF9-8C4E-CB3545888578}" type="parTrans" cxnId="{12E28BC5-034E-4A57-9FA7-414A20387E48}">
      <dgm:prSet/>
      <dgm:spPr/>
      <dgm:t>
        <a:bodyPr/>
        <a:lstStyle/>
        <a:p>
          <a:endParaRPr lang="en-US"/>
        </a:p>
      </dgm:t>
    </dgm:pt>
    <dgm:pt modelId="{01D6F05E-EDDC-4AF4-817B-1009624F16F7}" type="sibTrans" cxnId="{12E28BC5-034E-4A57-9FA7-414A20387E48}">
      <dgm:prSet/>
      <dgm:spPr/>
      <dgm:t>
        <a:bodyPr/>
        <a:lstStyle/>
        <a:p>
          <a:endParaRPr lang="en-US"/>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Se necesita una receta para obtener este método. </a:t>
          </a:r>
        </a:p>
      </dgm:t>
    </dgm:pt>
    <dgm:pt modelId="{BBAAB952-9D81-442A-BCEA-09423CFED675}" type="parTrans" cxnId="{E35F50D7-050D-4F24-886A-BE1E7488D323}">
      <dgm:prSet/>
      <dgm:spPr/>
      <dgm:t>
        <a:bodyPr/>
        <a:lstStyle/>
        <a:p>
          <a:endParaRPr lang="en-US"/>
        </a:p>
      </dgm:t>
    </dgm:pt>
    <dgm:pt modelId="{72F0C2EB-F358-475D-B00A-D992FF54C5A3}" type="sibTrans" cxnId="{E35F50D7-050D-4F24-886A-BE1E7488D323}">
      <dgm:prSet/>
      <dgm:spPr/>
      <dgm:t>
        <a:bodyPr/>
        <a:lstStyle/>
        <a:p>
          <a:endParaRPr lang="en-US"/>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Es necesario tener disciplina para recordarla. Posibles efectos secundarios: sangrado ocasional, dolor en los pechos, </a:t>
          </a:r>
          <a:r>
            <a:rPr lang="es-US" sz="1700" dirty="0" smtClean="0">
              <a:solidFill>
                <a:schemeClr val="tx1"/>
              </a:solidFill>
            </a:rPr>
            <a:t>náuseas </a:t>
          </a:r>
          <a:r>
            <a:rPr lang="es-US" sz="1700" dirty="0">
              <a:solidFill>
                <a:schemeClr val="tx1"/>
              </a:solidFill>
            </a:rPr>
            <a:t>(probablemente desaparece después de 2-3 meses).</a:t>
          </a:r>
        </a:p>
      </dgm:t>
    </dgm:pt>
    <dgm:pt modelId="{CBB72172-A3E5-4764-8C23-9DB84D97B097}" type="parTrans" cxnId="{13669A83-3A46-4EED-BE29-625D60CC5278}">
      <dgm:prSet/>
      <dgm:spPr/>
      <dgm:t>
        <a:bodyPr/>
        <a:lstStyle/>
        <a:p>
          <a:endParaRPr lang="en-US"/>
        </a:p>
      </dgm:t>
    </dgm:pt>
    <dgm:pt modelId="{1529AE2B-E1DA-4138-BC1E-EAAB741B98D3}" type="sibTrans" cxnId="{13669A83-3A46-4EED-BE29-625D60CC5278}">
      <dgm:prSet/>
      <dgm:spPr/>
      <dgm:t>
        <a:bodyPr/>
        <a:lstStyle/>
        <a:p>
          <a:endParaRPr lang="en-US"/>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Control del momento en que se presentan los períodos, fácil de usar, puede reducir el acné y los </a:t>
          </a:r>
          <a:r>
            <a:rPr lang="es-US" sz="1700" dirty="0" smtClean="0">
              <a:solidFill>
                <a:schemeClr val="tx1"/>
              </a:solidFill>
            </a:rPr>
            <a:t>cólicos </a:t>
          </a:r>
          <a:r>
            <a:rPr lang="es-US" sz="1700" dirty="0">
              <a:solidFill>
                <a:schemeClr val="tx1"/>
              </a:solidFill>
            </a:rPr>
            <a:t>menstruales.</a:t>
          </a:r>
        </a:p>
      </dgm:t>
    </dgm:pt>
    <dgm:pt modelId="{FE06207F-F3A9-45D7-9425-816E26A866B0}" type="parTrans" cxnId="{A2884784-7B8A-4C44-B1BF-25F785A0105B}">
      <dgm:prSet/>
      <dgm:spPr/>
      <dgm:t>
        <a:bodyPr/>
        <a:lstStyle/>
        <a:p>
          <a:endParaRPr lang="en-US"/>
        </a:p>
      </dgm:t>
    </dgm:pt>
    <dgm:pt modelId="{06048A2F-0531-44DF-82F2-5D56AE995B55}" type="sibTrans" cxnId="{A2884784-7B8A-4C44-B1BF-25F785A0105B}">
      <dgm:prSet/>
      <dgm:spPr/>
      <dgm:t>
        <a:bodyPr/>
        <a:lstStyle/>
        <a:p>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ScaleX="123308" custLinFactNeighborX="13534">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23308" custLinFactNeighborX="13534">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ScaleX="123308" custLinFactNeighborX="13534">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ScaleX="123308" custLinFactNeighborX="13534">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23308" custLinFactNeighborX="13534">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ScaleX="123308" custLinFactNeighborX="13534">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23308" custLinFactNeighborX="13534">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23308" custLinFactNeighborX="13534">
        <dgm:presLayoutVars>
          <dgm:bulletEnabled val="1"/>
        </dgm:presLayoutVars>
      </dgm:prSet>
      <dgm:spPr/>
      <dgm:t>
        <a:bodyPr/>
        <a:lstStyle/>
        <a:p>
          <a:endParaRPr lang="es-ES"/>
        </a:p>
      </dgm:t>
    </dgm:pt>
  </dgm:ptLst>
  <dgm:cxnLst>
    <dgm:cxn modelId="{26DAF754-7D07-4064-92A3-EEDB5102814F}" type="presOf" srcId="{886F449F-217B-4A3F-9062-072FB3A23066}" destId="{9C01D6A7-CE00-4418-A9F4-1AC8CBCE954A}" srcOrd="0" destOrd="0" presId="urn:microsoft.com/office/officeart/2005/8/layout/vList3"/>
    <dgm:cxn modelId="{2217A755-2DAB-4D9D-94C1-09FC0C6B62A3}" type="presOf" srcId="{5FACC5EB-C675-4416-B6E6-DE4F69BC96FB}" destId="{145BBB3C-972C-4764-AEA2-EE62DB2ABD37}"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12E28BC5-034E-4A57-9FA7-414A20387E48}" srcId="{886F449F-217B-4A3F-9062-072FB3A23066}" destId="{B6DED415-E5FD-4895-A113-3714F28A4649}" srcOrd="4" destOrd="0" parTransId="{EC44CD54-3A22-4AF9-8C4E-CB3545888578}" sibTransId="{01D6F05E-EDDC-4AF4-817B-1009624F16F7}"/>
    <dgm:cxn modelId="{AA2FB612-CCAE-470D-9FB9-A6496FA6DB76}" srcId="{886F449F-217B-4A3F-9062-072FB3A23066}" destId="{AF20EFFE-445C-428F-B449-D7B41EC1299B}" srcOrd="1" destOrd="0" parTransId="{63E1ED83-0BEA-4614-AA34-B585E99C6F9A}" sibTransId="{0F30969C-181D-4622-916C-B9E17A26392F}"/>
    <dgm:cxn modelId="{75F041EA-CBD1-48F7-B0E6-0AD10E59BDB9}" type="presOf" srcId="{DFD77F95-D415-4DD3-A816-830D03E70A4F}" destId="{752985B6-E599-42C4-9B16-C3F7B2ACACBD}" srcOrd="0" destOrd="0" presId="urn:microsoft.com/office/officeart/2005/8/layout/vList3"/>
    <dgm:cxn modelId="{477B3327-6FD9-4B22-AEAE-3AAABF99AD33}" type="presOf" srcId="{6F49AEF6-D0CC-42E2-BC07-E100150F6C23}" destId="{D31B7AE4-E9FC-4455-B6F0-B014332D5D4C}"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A9A8D2A5-A490-4523-B5BC-03CF3A38C3E8}" type="presOf" srcId="{AF20EFFE-445C-428F-B449-D7B41EC1299B}" destId="{42DFDC70-F08F-43E8-9CA1-10A93B7CC4DE}"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DF790BC6-DCB7-4FDC-9302-E0CBF2E7B8C4}" type="presOf" srcId="{2D9DA8D7-B736-4343-A41B-74E2786FBE17}" destId="{ACBB44CB-A93E-4EA4-ACD9-F4B0DC6D907D}" srcOrd="0" destOrd="0" presId="urn:microsoft.com/office/officeart/2005/8/layout/vList3"/>
    <dgm:cxn modelId="{E8733E40-8C15-4B93-A55D-DA75E05FE0CC}" type="presOf" srcId="{B6DED415-E5FD-4895-A113-3714F28A4649}" destId="{06C4A962-9604-48B8-A1FE-9CA4A4C959AB}"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FF3DAB23-1664-46B6-B00D-A2A8073EDF4C}" type="presOf" srcId="{F78AD5CA-660E-4789-B6A4-E8A78A769125}" destId="{75D42CC0-1B4A-429A-AF88-11B50F35973A}" srcOrd="0" destOrd="0" presId="urn:microsoft.com/office/officeart/2005/8/layout/vList3"/>
    <dgm:cxn modelId="{13669A83-3A46-4EED-BE29-625D60CC5278}" srcId="{886F449F-217B-4A3F-9062-072FB3A23066}" destId="{5FACC5EB-C675-4416-B6E6-DE4F69BC96FB}" srcOrd="6" destOrd="0" parTransId="{CBB72172-A3E5-4764-8C23-9DB84D97B097}" sibTransId="{1529AE2B-E1DA-4138-BC1E-EAAB741B98D3}"/>
    <dgm:cxn modelId="{1E6B319F-AF3C-4992-814B-B93022FD30DA}" type="presOf" srcId="{8241F69E-7835-465C-B024-373C8583FE12}" destId="{017DDB07-4881-4A41-97BD-FAD060F86CA5}" srcOrd="0" destOrd="0" presId="urn:microsoft.com/office/officeart/2005/8/layout/vList3"/>
    <dgm:cxn modelId="{A2884784-7B8A-4C44-B1BF-25F785A0105B}" srcId="{886F449F-217B-4A3F-9062-072FB3A23066}" destId="{F78AD5CA-660E-4789-B6A4-E8A78A769125}" srcOrd="7" destOrd="0" parTransId="{FE06207F-F3A9-45D7-9425-816E26A866B0}" sibTransId="{06048A2F-0531-44DF-82F2-5D56AE995B55}"/>
    <dgm:cxn modelId="{6C65ECCF-FF6B-469F-BB58-6C60E6E49022}" type="presParOf" srcId="{9C01D6A7-CE00-4418-A9F4-1AC8CBCE954A}" destId="{D1E93AFD-354F-44ED-B977-29E872B54D0A}" srcOrd="0" destOrd="0" presId="urn:microsoft.com/office/officeart/2005/8/layout/vList3"/>
    <dgm:cxn modelId="{2CB254C6-3D0E-4746-AC06-E40A731CD7E6}" type="presParOf" srcId="{D1E93AFD-354F-44ED-B977-29E872B54D0A}" destId="{CB2EE65F-0024-47BE-9AB1-851C13B87868}" srcOrd="0" destOrd="0" presId="urn:microsoft.com/office/officeart/2005/8/layout/vList3"/>
    <dgm:cxn modelId="{C3466400-47E3-4BE5-B35B-6031E0942D46}" type="presParOf" srcId="{D1E93AFD-354F-44ED-B977-29E872B54D0A}" destId="{ACBB44CB-A93E-4EA4-ACD9-F4B0DC6D907D}" srcOrd="1" destOrd="0" presId="urn:microsoft.com/office/officeart/2005/8/layout/vList3"/>
    <dgm:cxn modelId="{361A7054-5056-4D6F-A656-EB2F4BF5DDE0}" type="presParOf" srcId="{9C01D6A7-CE00-4418-A9F4-1AC8CBCE954A}" destId="{5ACC7942-1DF6-450A-BBA6-FD8EA461F808}" srcOrd="1" destOrd="0" presId="urn:microsoft.com/office/officeart/2005/8/layout/vList3"/>
    <dgm:cxn modelId="{71B6E442-284E-4696-9B37-680F5E2127BD}" type="presParOf" srcId="{9C01D6A7-CE00-4418-A9F4-1AC8CBCE954A}" destId="{9A191988-3FCD-4DE2-B09C-621FDF63E728}" srcOrd="2" destOrd="0" presId="urn:microsoft.com/office/officeart/2005/8/layout/vList3"/>
    <dgm:cxn modelId="{B72218E7-0C29-4E5D-BFB8-8089F3CB42E2}" type="presParOf" srcId="{9A191988-3FCD-4DE2-B09C-621FDF63E728}" destId="{25AB33B1-1614-4F8C-9037-B9CB1A2949F4}" srcOrd="0" destOrd="0" presId="urn:microsoft.com/office/officeart/2005/8/layout/vList3"/>
    <dgm:cxn modelId="{B862EC2A-13F9-42AD-BF50-062D0FDBA39D}" type="presParOf" srcId="{9A191988-3FCD-4DE2-B09C-621FDF63E728}" destId="{42DFDC70-F08F-43E8-9CA1-10A93B7CC4DE}" srcOrd="1" destOrd="0" presId="urn:microsoft.com/office/officeart/2005/8/layout/vList3"/>
    <dgm:cxn modelId="{585F2DE2-756B-4694-8C1A-2F0259FD0D59}" type="presParOf" srcId="{9C01D6A7-CE00-4418-A9F4-1AC8CBCE954A}" destId="{46DC89DE-2963-4116-9F84-E75EEA99A433}" srcOrd="3" destOrd="0" presId="urn:microsoft.com/office/officeart/2005/8/layout/vList3"/>
    <dgm:cxn modelId="{E15070CB-A457-4435-BEC0-038BDCC9D3A3}" type="presParOf" srcId="{9C01D6A7-CE00-4418-A9F4-1AC8CBCE954A}" destId="{009F7A2F-7F26-48B3-9310-06C5B2468756}" srcOrd="4" destOrd="0" presId="urn:microsoft.com/office/officeart/2005/8/layout/vList3"/>
    <dgm:cxn modelId="{60E9674C-59A5-4AF5-8C40-D519BAF76C4E}" type="presParOf" srcId="{009F7A2F-7F26-48B3-9310-06C5B2468756}" destId="{434FE990-0A16-49E8-8023-2975EFE528FC}" srcOrd="0" destOrd="0" presId="urn:microsoft.com/office/officeart/2005/8/layout/vList3"/>
    <dgm:cxn modelId="{7449CE69-6E8D-4759-A0D5-5A5FC30391E5}" type="presParOf" srcId="{009F7A2F-7F26-48B3-9310-06C5B2468756}" destId="{D31B7AE4-E9FC-4455-B6F0-B014332D5D4C}" srcOrd="1" destOrd="0" presId="urn:microsoft.com/office/officeart/2005/8/layout/vList3"/>
    <dgm:cxn modelId="{15493216-EEBA-4797-9FE2-20279F4145DC}" type="presParOf" srcId="{9C01D6A7-CE00-4418-A9F4-1AC8CBCE954A}" destId="{18ED2C8D-8DBE-45B0-B0B3-BC92477E173B}" srcOrd="5" destOrd="0" presId="urn:microsoft.com/office/officeart/2005/8/layout/vList3"/>
    <dgm:cxn modelId="{47110D82-61C6-49BE-B17F-3E701B003A32}" type="presParOf" srcId="{9C01D6A7-CE00-4418-A9F4-1AC8CBCE954A}" destId="{79F2C7C9-E06B-4DFA-811F-6E72BE5B5AA6}" srcOrd="6" destOrd="0" presId="urn:microsoft.com/office/officeart/2005/8/layout/vList3"/>
    <dgm:cxn modelId="{7EE0DA6A-4CE5-42FA-A1C1-99BAEB4D1805}" type="presParOf" srcId="{79F2C7C9-E06B-4DFA-811F-6E72BE5B5AA6}" destId="{74E1564D-B27A-4F63-ACC3-A9DD349C5611}" srcOrd="0" destOrd="0" presId="urn:microsoft.com/office/officeart/2005/8/layout/vList3"/>
    <dgm:cxn modelId="{956C8AFD-C0BC-4A1B-B09A-962357FBFBDD}" type="presParOf" srcId="{79F2C7C9-E06B-4DFA-811F-6E72BE5B5AA6}" destId="{017DDB07-4881-4A41-97BD-FAD060F86CA5}" srcOrd="1" destOrd="0" presId="urn:microsoft.com/office/officeart/2005/8/layout/vList3"/>
    <dgm:cxn modelId="{88CEAC6E-B968-4713-9529-CADA305C0C61}" type="presParOf" srcId="{9C01D6A7-CE00-4418-A9F4-1AC8CBCE954A}" destId="{D6A1E102-997F-4E34-B2A6-0B3F312CB543}" srcOrd="7" destOrd="0" presId="urn:microsoft.com/office/officeart/2005/8/layout/vList3"/>
    <dgm:cxn modelId="{16341DE4-7B8F-4868-A6AB-048BD75A49F6}" type="presParOf" srcId="{9C01D6A7-CE00-4418-A9F4-1AC8CBCE954A}" destId="{0948F653-E20E-4D27-8405-E9875D20C59B}" srcOrd="8" destOrd="0" presId="urn:microsoft.com/office/officeart/2005/8/layout/vList3"/>
    <dgm:cxn modelId="{CB60E66F-4BCF-47E8-9BA6-B68176E80FD0}" type="presParOf" srcId="{0948F653-E20E-4D27-8405-E9875D20C59B}" destId="{22D97BAC-A44E-47A9-BCF0-97A55BE82B99}" srcOrd="0" destOrd="0" presId="urn:microsoft.com/office/officeart/2005/8/layout/vList3"/>
    <dgm:cxn modelId="{9D8DC28C-8D30-4D96-A54A-E60EA4746064}" type="presParOf" srcId="{0948F653-E20E-4D27-8405-E9875D20C59B}" destId="{06C4A962-9604-48B8-A1FE-9CA4A4C959AB}" srcOrd="1" destOrd="0" presId="urn:microsoft.com/office/officeart/2005/8/layout/vList3"/>
    <dgm:cxn modelId="{9BC93F51-A91F-4CAD-B46E-BA66FF7AD1D7}" type="presParOf" srcId="{9C01D6A7-CE00-4418-A9F4-1AC8CBCE954A}" destId="{FD3D4964-07C7-468A-B807-02EE0F77582C}" srcOrd="9" destOrd="0" presId="urn:microsoft.com/office/officeart/2005/8/layout/vList3"/>
    <dgm:cxn modelId="{6290C490-7FDC-43FE-B16C-7CC3646739CE}" type="presParOf" srcId="{9C01D6A7-CE00-4418-A9F4-1AC8CBCE954A}" destId="{A1DCFF97-63F1-4033-8FAE-7B582038788B}" srcOrd="10" destOrd="0" presId="urn:microsoft.com/office/officeart/2005/8/layout/vList3"/>
    <dgm:cxn modelId="{3444AB0F-2F13-444A-8D6B-E77B6A4CBA52}" type="presParOf" srcId="{A1DCFF97-63F1-4033-8FAE-7B582038788B}" destId="{FD04EB34-E904-4DCA-8511-C2EC1E5DFBF6}" srcOrd="0" destOrd="0" presId="urn:microsoft.com/office/officeart/2005/8/layout/vList3"/>
    <dgm:cxn modelId="{B6094E07-60F4-48EB-80E4-759699FBD4D8}" type="presParOf" srcId="{A1DCFF97-63F1-4033-8FAE-7B582038788B}" destId="{752985B6-E599-42C4-9B16-C3F7B2ACACBD}" srcOrd="1" destOrd="0" presId="urn:microsoft.com/office/officeart/2005/8/layout/vList3"/>
    <dgm:cxn modelId="{DDF0B91F-A511-4B68-B25A-D54EE72B121B}" type="presParOf" srcId="{9C01D6A7-CE00-4418-A9F4-1AC8CBCE954A}" destId="{750B53C2-ED1A-4476-9FEE-386248B8EB4E}" srcOrd="11" destOrd="0" presId="urn:microsoft.com/office/officeart/2005/8/layout/vList3"/>
    <dgm:cxn modelId="{9EE9F046-9941-4B79-AF91-E0A473000703}" type="presParOf" srcId="{9C01D6A7-CE00-4418-A9F4-1AC8CBCE954A}" destId="{30F918F4-B8C2-405D-9106-A0422C70C0F9}" srcOrd="12" destOrd="0" presId="urn:microsoft.com/office/officeart/2005/8/layout/vList3"/>
    <dgm:cxn modelId="{B8D8E890-8F15-4A2B-AB35-0B8DCCED5CDD}" type="presParOf" srcId="{30F918F4-B8C2-405D-9106-A0422C70C0F9}" destId="{D18CED95-280D-425F-85BB-7547FCD52856}" srcOrd="0" destOrd="0" presId="urn:microsoft.com/office/officeart/2005/8/layout/vList3"/>
    <dgm:cxn modelId="{64BD699B-F7FB-47F5-922F-EA5F85FEBE55}" type="presParOf" srcId="{30F918F4-B8C2-405D-9106-A0422C70C0F9}" destId="{145BBB3C-972C-4764-AEA2-EE62DB2ABD37}" srcOrd="1" destOrd="0" presId="urn:microsoft.com/office/officeart/2005/8/layout/vList3"/>
    <dgm:cxn modelId="{3B56E4E8-FA30-4010-81CE-A0236502C78E}" type="presParOf" srcId="{9C01D6A7-CE00-4418-A9F4-1AC8CBCE954A}" destId="{5BA53C46-ACAC-449B-A1E6-7C4E777B01DC}" srcOrd="13" destOrd="0" presId="urn:microsoft.com/office/officeart/2005/8/layout/vList3"/>
    <dgm:cxn modelId="{28594B28-9E62-4496-9D30-C25B99017FBE}" type="presParOf" srcId="{9C01D6A7-CE00-4418-A9F4-1AC8CBCE954A}" destId="{1FB72EA8-4486-4BD3-B44D-E1188C114C24}" srcOrd="14" destOrd="0" presId="urn:microsoft.com/office/officeart/2005/8/layout/vList3"/>
    <dgm:cxn modelId="{B8D22F37-F70A-4BA2-A254-AC25F41415EB}" type="presParOf" srcId="{1FB72EA8-4486-4BD3-B44D-E1188C114C24}" destId="{0B075EEF-050D-4A5F-83D7-7A592D420732}" srcOrd="0" destOrd="0" presId="urn:microsoft.com/office/officeart/2005/8/layout/vList3"/>
    <dgm:cxn modelId="{34645FB6-0535-494F-A521-8E99354E9670}"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Adhesivo pequeño y delgado que se parece a un apósito o curita y que contiene hormonas. </a:t>
          </a:r>
        </a:p>
      </dgm:t>
    </dgm:pt>
    <dgm:pt modelId="{18D9B7A6-8DBC-4348-9035-62FAEF53B4C8}" type="parTrans" cxnId="{7847E1EE-BD58-4A1B-8D4D-C8306AF4BA7E}">
      <dgm:prSet/>
      <dgm:spPr/>
      <dgm:t>
        <a:bodyPr/>
        <a:lstStyle/>
        <a:p>
          <a:endParaRPr lang="en-US"/>
        </a:p>
      </dgm:t>
    </dgm:pt>
    <dgm:pt modelId="{606EC353-A538-4108-9596-D061FB6C2EF8}" type="sibTrans" cxnId="{7847E1EE-BD58-4A1B-8D4D-C8306AF4BA7E}">
      <dgm:prSet/>
      <dgm:spPr/>
      <dgm:t>
        <a:bodyPr/>
        <a:lstStyle/>
        <a:p>
          <a:endParaRPr lang="en-US"/>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El parche se usa en el vientre, brazo, </a:t>
          </a:r>
          <a:r>
            <a:rPr lang="es-US" sz="1700" dirty="0" smtClean="0">
              <a:solidFill>
                <a:schemeClr val="tx1"/>
              </a:solidFill>
            </a:rPr>
            <a:t>glúteos </a:t>
          </a:r>
          <a:r>
            <a:rPr lang="es-US" sz="1700" dirty="0">
              <a:solidFill>
                <a:schemeClr val="tx1"/>
              </a:solidFill>
            </a:rPr>
            <a:t>o </a:t>
          </a:r>
          <a:r>
            <a:rPr lang="es-US" sz="1700" dirty="0" smtClean="0">
              <a:solidFill>
                <a:schemeClr val="tx1"/>
              </a:solidFill>
            </a:rPr>
            <a:t>espalda. </a:t>
          </a:r>
          <a:r>
            <a:rPr lang="es-US" sz="1700" dirty="0">
              <a:solidFill>
                <a:schemeClr val="tx1"/>
              </a:solidFill>
            </a:rPr>
            <a:t>Tu piel absorbe las hormonas en tu cuerpo. Previene la ovulación y engrosa el moco cervical. </a:t>
          </a:r>
        </a:p>
      </dgm:t>
    </dgm:pt>
    <dgm:pt modelId="{63E1ED83-0BEA-4614-AA34-B585E99C6F9A}" type="parTrans" cxnId="{AA2FB612-CCAE-470D-9FB9-A6496FA6DB76}">
      <dgm:prSet/>
      <dgm:spPr/>
      <dgm:t>
        <a:bodyPr/>
        <a:lstStyle/>
        <a:p>
          <a:endParaRPr lang="en-US"/>
        </a:p>
      </dgm:t>
    </dgm:pt>
    <dgm:pt modelId="{0F30969C-181D-4622-916C-B9E17A26392F}" type="sibTrans" cxnId="{AA2FB612-CCAE-470D-9FB9-A6496FA6DB76}">
      <dgm:prSet/>
      <dgm:spPr/>
      <dgm:t>
        <a:bodyPr/>
        <a:lstStyle/>
        <a:p>
          <a:endParaRPr lang="en-US"/>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Se cambia a la misma hora cada semana por 3 semanas y se remueve a la cuarta semana para tener el período. También puede ser usado de forma continua poniendo un parche nuevo cada 3 semanas (si es aconsejado por el médico). </a:t>
          </a:r>
        </a:p>
      </dgm:t>
    </dgm:pt>
    <dgm:pt modelId="{ED655FDB-4A9F-415E-86C6-290521E41671}" type="parTrans" cxnId="{99AA1655-30C1-487E-9F91-AA5E2485F74A}">
      <dgm:prSet/>
      <dgm:spPr/>
      <dgm:t>
        <a:bodyPr/>
        <a:lstStyle/>
        <a:p>
          <a:endParaRPr lang="en-US"/>
        </a:p>
      </dgm:t>
    </dgm:pt>
    <dgm:pt modelId="{5C976C1D-E752-44E7-B9FC-9546D22C85B7}" type="sibTrans" cxnId="{99AA1655-30C1-487E-9F91-AA5E2485F74A}">
      <dgm:prSet/>
      <dgm:spPr/>
      <dgm:t>
        <a:bodyPr/>
        <a:lstStyle/>
        <a:p>
          <a:endParaRPr lang="en-US"/>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Uso </a:t>
          </a:r>
          <a:r>
            <a:rPr lang="es-US" sz="1700" b="1" dirty="0">
              <a:solidFill>
                <a:schemeClr val="accent2"/>
              </a:solidFill>
            </a:rPr>
            <a:t>perfecto</a:t>
          </a:r>
          <a:r>
            <a:rPr lang="es-US" sz="1700" dirty="0">
              <a:solidFill>
                <a:schemeClr val="tx1"/>
              </a:solidFill>
            </a:rPr>
            <a:t>: 99%  Uso </a:t>
          </a:r>
          <a:r>
            <a:rPr lang="es-US" sz="1700" b="1" dirty="0">
              <a:solidFill>
                <a:srgbClr val="009999"/>
              </a:solidFill>
            </a:rPr>
            <a:t>típico</a:t>
          </a:r>
          <a:r>
            <a:rPr lang="es-US" sz="1700" dirty="0">
              <a:solidFill>
                <a:schemeClr val="tx1"/>
              </a:solidFill>
            </a:rPr>
            <a:t>: 91%</a:t>
          </a:r>
        </a:p>
      </dgm:t>
    </dgm:pt>
    <dgm:pt modelId="{6DFF90B2-892B-48A3-8FB6-5FEC5A887A39}" type="parTrans" cxnId="{54949856-8F9B-4E9F-BD31-28FC259B83CA}">
      <dgm:prSet/>
      <dgm:spPr/>
      <dgm:t>
        <a:bodyPr/>
        <a:lstStyle/>
        <a:p>
          <a:endParaRPr lang="en-US"/>
        </a:p>
      </dgm:t>
    </dgm:pt>
    <dgm:pt modelId="{6AE16D9E-4076-4890-9544-0E6B8762AE88}" type="sibTrans" cxnId="{54949856-8F9B-4E9F-BD31-28FC259B83CA}">
      <dgm:prSet/>
      <dgm:spPr/>
      <dgm:t>
        <a:bodyPr/>
        <a:lstStyle/>
        <a:p>
          <a:endParaRPr lang="en-US"/>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No es efectivo contra la propagación de </a:t>
          </a:r>
          <a:r>
            <a:rPr lang="es-US" sz="1700" dirty="0" smtClean="0">
              <a:solidFill>
                <a:schemeClr val="tx1"/>
              </a:solidFill>
            </a:rPr>
            <a:t>las </a:t>
          </a:r>
          <a:r>
            <a:rPr lang="es-US" sz="1700" dirty="0">
              <a:solidFill>
                <a:schemeClr val="tx1"/>
              </a:solidFill>
            </a:rPr>
            <a:t>ITS/VIH. El uso consistente y correcto de condones aún es necesario para reducir el riesgo </a:t>
          </a:r>
          <a:r>
            <a:rPr lang="es-US" sz="1700" dirty="0" smtClean="0">
              <a:solidFill>
                <a:schemeClr val="tx1"/>
              </a:solidFill>
            </a:rPr>
            <a:t>de contraer </a:t>
          </a:r>
          <a:r>
            <a:rPr lang="es-US" sz="1700" dirty="0">
              <a:solidFill>
                <a:schemeClr val="tx1"/>
              </a:solidFill>
            </a:rPr>
            <a:t>ITS.</a:t>
          </a:r>
        </a:p>
      </dgm:t>
    </dgm:pt>
    <dgm:pt modelId="{EC44CD54-3A22-4AF9-8C4E-CB3545888578}" type="parTrans" cxnId="{12E28BC5-034E-4A57-9FA7-414A20387E48}">
      <dgm:prSet/>
      <dgm:spPr/>
      <dgm:t>
        <a:bodyPr/>
        <a:lstStyle/>
        <a:p>
          <a:endParaRPr lang="en-US"/>
        </a:p>
      </dgm:t>
    </dgm:pt>
    <dgm:pt modelId="{01D6F05E-EDDC-4AF4-817B-1009624F16F7}" type="sibTrans" cxnId="{12E28BC5-034E-4A57-9FA7-414A20387E48}">
      <dgm:prSet/>
      <dgm:spPr/>
      <dgm:t>
        <a:bodyPr/>
        <a:lstStyle/>
        <a:p>
          <a:endParaRPr lang="en-US"/>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Se necesitan una visita </a:t>
          </a:r>
          <a:r>
            <a:rPr lang="es-US" sz="1700" dirty="0" smtClean="0">
              <a:solidFill>
                <a:schemeClr val="tx1"/>
              </a:solidFill>
            </a:rPr>
            <a:t>médica </a:t>
          </a:r>
          <a:r>
            <a:rPr lang="es-US" sz="1700" dirty="0">
              <a:solidFill>
                <a:schemeClr val="tx1"/>
              </a:solidFill>
            </a:rPr>
            <a:t>y una receta para obtener este método. </a:t>
          </a:r>
        </a:p>
      </dgm:t>
    </dgm:pt>
    <dgm:pt modelId="{BBAAB952-9D81-442A-BCEA-09423CFED675}" type="parTrans" cxnId="{E35F50D7-050D-4F24-886A-BE1E7488D323}">
      <dgm:prSet/>
      <dgm:spPr/>
      <dgm:t>
        <a:bodyPr/>
        <a:lstStyle/>
        <a:p>
          <a:endParaRPr lang="en-US"/>
        </a:p>
      </dgm:t>
    </dgm:pt>
    <dgm:pt modelId="{72F0C2EB-F358-475D-B00A-D992FF54C5A3}" type="sibTrans" cxnId="{E35F50D7-050D-4F24-886A-BE1E7488D323}">
      <dgm:prSet/>
      <dgm:spPr/>
      <dgm:t>
        <a:bodyPr/>
        <a:lstStyle/>
        <a:p>
          <a:endParaRPr lang="en-US"/>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Podría no funcionar para quienes pesan más de 198 libras, es posible que hayan sangrados entre períodos, que los pechos estén adoloridos, que haya </a:t>
          </a:r>
          <a:r>
            <a:rPr lang="es-US" sz="1700" dirty="0" smtClean="0">
              <a:solidFill>
                <a:schemeClr val="tx1"/>
              </a:solidFill>
            </a:rPr>
            <a:t>náuseas </a:t>
          </a:r>
          <a:r>
            <a:rPr lang="es-US" sz="1700" dirty="0">
              <a:solidFill>
                <a:schemeClr val="tx1"/>
              </a:solidFill>
            </a:rPr>
            <a:t>(por los primeros 2-3 meses) y posible irritación </a:t>
          </a:r>
          <a:r>
            <a:rPr lang="es-US" sz="1700" dirty="0" smtClean="0">
              <a:solidFill>
                <a:schemeClr val="tx1"/>
              </a:solidFill>
            </a:rPr>
            <a:t>en </a:t>
          </a:r>
          <a:r>
            <a:rPr lang="es-US" sz="1700" dirty="0">
              <a:solidFill>
                <a:schemeClr val="tx1"/>
              </a:solidFill>
            </a:rPr>
            <a:t>la piel.</a:t>
          </a:r>
        </a:p>
      </dgm:t>
    </dgm:pt>
    <dgm:pt modelId="{CBB72172-A3E5-4764-8C23-9DB84D97B097}" type="parTrans" cxnId="{13669A83-3A46-4EED-BE29-625D60CC5278}">
      <dgm:prSet/>
      <dgm:spPr/>
      <dgm:t>
        <a:bodyPr/>
        <a:lstStyle/>
        <a:p>
          <a:endParaRPr lang="en-US"/>
        </a:p>
      </dgm:t>
    </dgm:pt>
    <dgm:pt modelId="{1529AE2B-E1DA-4138-BC1E-EAAB741B98D3}" type="sibTrans" cxnId="{13669A83-3A46-4EED-BE29-625D60CC5278}">
      <dgm:prSet/>
      <dgm:spPr/>
      <dgm:t>
        <a:bodyPr/>
        <a:lstStyle/>
        <a:p>
          <a:endParaRPr lang="en-US"/>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Es fácil de usar, requiere poco esfuerzo, los períodos son más regulares, puede eliminar el acné y reducir los </a:t>
          </a:r>
          <a:r>
            <a:rPr lang="es-US" sz="1700" dirty="0" smtClean="0">
              <a:solidFill>
                <a:schemeClr val="tx1"/>
              </a:solidFill>
            </a:rPr>
            <a:t>cólicos </a:t>
          </a:r>
          <a:r>
            <a:rPr lang="es-US" sz="1700" dirty="0">
              <a:solidFill>
                <a:schemeClr val="tx1"/>
              </a:solidFill>
            </a:rPr>
            <a:t>menstruales.</a:t>
          </a:r>
        </a:p>
      </dgm:t>
    </dgm:pt>
    <dgm:pt modelId="{FE06207F-F3A9-45D7-9425-816E26A866B0}" type="parTrans" cxnId="{A2884784-7B8A-4C44-B1BF-25F785A0105B}">
      <dgm:prSet/>
      <dgm:spPr/>
      <dgm:t>
        <a:bodyPr/>
        <a:lstStyle/>
        <a:p>
          <a:endParaRPr lang="en-US"/>
        </a:p>
      </dgm:t>
    </dgm:pt>
    <dgm:pt modelId="{06048A2F-0531-44DF-82F2-5D56AE995B55}" type="sibTrans" cxnId="{A2884784-7B8A-4C44-B1BF-25F785A0105B}">
      <dgm:prSet/>
      <dgm:spPr/>
      <dgm:t>
        <a:bodyPr/>
        <a:lstStyle/>
        <a:p>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ScaleX="116324" custLinFactNeighborX="9818">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22289" custLinFactNeighborX="12801">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ScaleX="119307" custLinFactNeighborX="11310" custLinFactNeighborY="9226">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LinFactNeighborX="-672">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20798" custLinFactNeighborX="12055">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ScaleX="110358" custLinFactNeighborX="6834">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22262" custLinFactNeighborX="12142">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17815" custLinFactNeighborX="10564">
        <dgm:presLayoutVars>
          <dgm:bulletEnabled val="1"/>
        </dgm:presLayoutVars>
      </dgm:prSet>
      <dgm:spPr/>
      <dgm:t>
        <a:bodyPr/>
        <a:lstStyle/>
        <a:p>
          <a:endParaRPr lang="es-ES"/>
        </a:p>
      </dgm:t>
    </dgm:pt>
  </dgm:ptLst>
  <dgm:cxnLst>
    <dgm:cxn modelId="{6B13DF34-C6B9-42EC-9023-736572296892}" type="presOf" srcId="{DFD77F95-D415-4DD3-A816-830D03E70A4F}" destId="{752985B6-E599-42C4-9B16-C3F7B2ACACBD}"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12E28BC5-034E-4A57-9FA7-414A20387E48}" srcId="{886F449F-217B-4A3F-9062-072FB3A23066}" destId="{B6DED415-E5FD-4895-A113-3714F28A4649}" srcOrd="4" destOrd="0" parTransId="{EC44CD54-3A22-4AF9-8C4E-CB3545888578}" sibTransId="{01D6F05E-EDDC-4AF4-817B-1009624F16F7}"/>
    <dgm:cxn modelId="{AA2FB612-CCAE-470D-9FB9-A6496FA6DB76}" srcId="{886F449F-217B-4A3F-9062-072FB3A23066}" destId="{AF20EFFE-445C-428F-B449-D7B41EC1299B}" srcOrd="1" destOrd="0" parTransId="{63E1ED83-0BEA-4614-AA34-B585E99C6F9A}" sibTransId="{0F30969C-181D-4622-916C-B9E17A26392F}"/>
    <dgm:cxn modelId="{C0432FA4-07DE-4C90-9CC7-95D629475CF2}" type="presOf" srcId="{5FACC5EB-C675-4416-B6E6-DE4F69BC96FB}" destId="{145BBB3C-972C-4764-AEA2-EE62DB2ABD37}" srcOrd="0" destOrd="0" presId="urn:microsoft.com/office/officeart/2005/8/layout/vList3"/>
    <dgm:cxn modelId="{E31F89CD-4906-478D-9B64-64E747314765}" type="presOf" srcId="{2D9DA8D7-B736-4343-A41B-74E2786FBE17}" destId="{ACBB44CB-A93E-4EA4-ACD9-F4B0DC6D907D}" srcOrd="0" destOrd="0" presId="urn:microsoft.com/office/officeart/2005/8/layout/vList3"/>
    <dgm:cxn modelId="{87616C83-E110-43F0-B9BC-52095EA56953}" type="presOf" srcId="{6F49AEF6-D0CC-42E2-BC07-E100150F6C23}" destId="{D31B7AE4-E9FC-4455-B6F0-B014332D5D4C}" srcOrd="0" destOrd="0" presId="urn:microsoft.com/office/officeart/2005/8/layout/vList3"/>
    <dgm:cxn modelId="{B6E99469-B823-4E76-B673-ACE976AE3207}" type="presOf" srcId="{AF20EFFE-445C-428F-B449-D7B41EC1299B}" destId="{42DFDC70-F08F-43E8-9CA1-10A93B7CC4DE}" srcOrd="0" destOrd="0" presId="urn:microsoft.com/office/officeart/2005/8/layout/vList3"/>
    <dgm:cxn modelId="{4CE71240-A64E-4CCB-9400-85382F5641DF}" type="presOf" srcId="{F78AD5CA-660E-4789-B6A4-E8A78A769125}" destId="{75D42CC0-1B4A-429A-AF88-11B50F35973A}" srcOrd="0" destOrd="0" presId="urn:microsoft.com/office/officeart/2005/8/layout/vList3"/>
    <dgm:cxn modelId="{D47FEAA9-0AA7-4961-A057-DA62D79B29F1}" type="presOf" srcId="{B6DED415-E5FD-4895-A113-3714F28A4649}" destId="{06C4A962-9604-48B8-A1FE-9CA4A4C959AB}"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99AA1655-30C1-487E-9F91-AA5E2485F74A}" srcId="{886F449F-217B-4A3F-9062-072FB3A23066}" destId="{6F49AEF6-D0CC-42E2-BC07-E100150F6C23}" srcOrd="2" destOrd="0" parTransId="{ED655FDB-4A9F-415E-86C6-290521E41671}" sibTransId="{5C976C1D-E752-44E7-B9FC-9546D22C85B7}"/>
    <dgm:cxn modelId="{49946CAB-EF84-468D-BDED-30E0607A94E4}" type="presOf" srcId="{8241F69E-7835-465C-B024-373C8583FE12}" destId="{017DDB07-4881-4A41-97BD-FAD060F86CA5}" srcOrd="0" destOrd="0" presId="urn:microsoft.com/office/officeart/2005/8/layout/vList3"/>
    <dgm:cxn modelId="{03A5A798-2110-48AD-8F4A-1B6F2395DCAE}" type="presOf" srcId="{886F449F-217B-4A3F-9062-072FB3A23066}" destId="{9C01D6A7-CE00-4418-A9F4-1AC8CBCE954A}"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884784-7B8A-4C44-B1BF-25F785A0105B}" srcId="{886F449F-217B-4A3F-9062-072FB3A23066}" destId="{F78AD5CA-660E-4789-B6A4-E8A78A769125}" srcOrd="7" destOrd="0" parTransId="{FE06207F-F3A9-45D7-9425-816E26A866B0}" sibTransId="{06048A2F-0531-44DF-82F2-5D56AE995B55}"/>
    <dgm:cxn modelId="{13669A83-3A46-4EED-BE29-625D60CC5278}" srcId="{886F449F-217B-4A3F-9062-072FB3A23066}" destId="{5FACC5EB-C675-4416-B6E6-DE4F69BC96FB}" srcOrd="6" destOrd="0" parTransId="{CBB72172-A3E5-4764-8C23-9DB84D97B097}" sibTransId="{1529AE2B-E1DA-4138-BC1E-EAAB741B98D3}"/>
    <dgm:cxn modelId="{B27C9142-A127-4E81-A7E6-6E7249E8F9AE}" type="presParOf" srcId="{9C01D6A7-CE00-4418-A9F4-1AC8CBCE954A}" destId="{D1E93AFD-354F-44ED-B977-29E872B54D0A}" srcOrd="0" destOrd="0" presId="urn:microsoft.com/office/officeart/2005/8/layout/vList3"/>
    <dgm:cxn modelId="{EE742574-B85D-4934-B72E-AF69DEF95CA4}" type="presParOf" srcId="{D1E93AFD-354F-44ED-B977-29E872B54D0A}" destId="{CB2EE65F-0024-47BE-9AB1-851C13B87868}" srcOrd="0" destOrd="0" presId="urn:microsoft.com/office/officeart/2005/8/layout/vList3"/>
    <dgm:cxn modelId="{6DE2E6EE-040E-4577-91DC-5BD0CCC87767}" type="presParOf" srcId="{D1E93AFD-354F-44ED-B977-29E872B54D0A}" destId="{ACBB44CB-A93E-4EA4-ACD9-F4B0DC6D907D}" srcOrd="1" destOrd="0" presId="urn:microsoft.com/office/officeart/2005/8/layout/vList3"/>
    <dgm:cxn modelId="{E574C50A-F13B-4FA6-A383-B77D8C05A2C6}" type="presParOf" srcId="{9C01D6A7-CE00-4418-A9F4-1AC8CBCE954A}" destId="{5ACC7942-1DF6-450A-BBA6-FD8EA461F808}" srcOrd="1" destOrd="0" presId="urn:microsoft.com/office/officeart/2005/8/layout/vList3"/>
    <dgm:cxn modelId="{E0F26BBA-44A8-45D2-9B97-7EA846276431}" type="presParOf" srcId="{9C01D6A7-CE00-4418-A9F4-1AC8CBCE954A}" destId="{9A191988-3FCD-4DE2-B09C-621FDF63E728}" srcOrd="2" destOrd="0" presId="urn:microsoft.com/office/officeart/2005/8/layout/vList3"/>
    <dgm:cxn modelId="{B8C2BCDD-7944-4C1A-A9C5-C0FD7D976510}" type="presParOf" srcId="{9A191988-3FCD-4DE2-B09C-621FDF63E728}" destId="{25AB33B1-1614-4F8C-9037-B9CB1A2949F4}" srcOrd="0" destOrd="0" presId="urn:microsoft.com/office/officeart/2005/8/layout/vList3"/>
    <dgm:cxn modelId="{578C0D8E-7D65-4C6D-BD46-1FD80C04314B}" type="presParOf" srcId="{9A191988-3FCD-4DE2-B09C-621FDF63E728}" destId="{42DFDC70-F08F-43E8-9CA1-10A93B7CC4DE}" srcOrd="1" destOrd="0" presId="urn:microsoft.com/office/officeart/2005/8/layout/vList3"/>
    <dgm:cxn modelId="{0D0D7573-8A51-4D69-AFA9-1E748F2B04F7}" type="presParOf" srcId="{9C01D6A7-CE00-4418-A9F4-1AC8CBCE954A}" destId="{46DC89DE-2963-4116-9F84-E75EEA99A433}" srcOrd="3" destOrd="0" presId="urn:microsoft.com/office/officeart/2005/8/layout/vList3"/>
    <dgm:cxn modelId="{375B8FDD-6E1C-4214-AB0D-CDCB280D493A}" type="presParOf" srcId="{9C01D6A7-CE00-4418-A9F4-1AC8CBCE954A}" destId="{009F7A2F-7F26-48B3-9310-06C5B2468756}" srcOrd="4" destOrd="0" presId="urn:microsoft.com/office/officeart/2005/8/layout/vList3"/>
    <dgm:cxn modelId="{0B4F2C1C-C37D-43C2-9364-0250E4AF2FAD}" type="presParOf" srcId="{009F7A2F-7F26-48B3-9310-06C5B2468756}" destId="{434FE990-0A16-49E8-8023-2975EFE528FC}" srcOrd="0" destOrd="0" presId="urn:microsoft.com/office/officeart/2005/8/layout/vList3"/>
    <dgm:cxn modelId="{FD3E35AD-2D35-47FD-B61C-6395530F15B5}" type="presParOf" srcId="{009F7A2F-7F26-48B3-9310-06C5B2468756}" destId="{D31B7AE4-E9FC-4455-B6F0-B014332D5D4C}" srcOrd="1" destOrd="0" presId="urn:microsoft.com/office/officeart/2005/8/layout/vList3"/>
    <dgm:cxn modelId="{BBFF6FF2-28BC-41E8-B41C-E422617B2ED7}" type="presParOf" srcId="{9C01D6A7-CE00-4418-A9F4-1AC8CBCE954A}" destId="{18ED2C8D-8DBE-45B0-B0B3-BC92477E173B}" srcOrd="5" destOrd="0" presId="urn:microsoft.com/office/officeart/2005/8/layout/vList3"/>
    <dgm:cxn modelId="{DC7C8841-9334-4604-97FE-B1DF29FBA3EF}" type="presParOf" srcId="{9C01D6A7-CE00-4418-A9F4-1AC8CBCE954A}" destId="{79F2C7C9-E06B-4DFA-811F-6E72BE5B5AA6}" srcOrd="6" destOrd="0" presId="urn:microsoft.com/office/officeart/2005/8/layout/vList3"/>
    <dgm:cxn modelId="{159F97F6-106E-436D-A76A-895DACF1A2E3}" type="presParOf" srcId="{79F2C7C9-E06B-4DFA-811F-6E72BE5B5AA6}" destId="{74E1564D-B27A-4F63-ACC3-A9DD349C5611}" srcOrd="0" destOrd="0" presId="urn:microsoft.com/office/officeart/2005/8/layout/vList3"/>
    <dgm:cxn modelId="{4CD7AF89-5628-46ED-AAE0-E6EBD7391DDB}" type="presParOf" srcId="{79F2C7C9-E06B-4DFA-811F-6E72BE5B5AA6}" destId="{017DDB07-4881-4A41-97BD-FAD060F86CA5}" srcOrd="1" destOrd="0" presId="urn:microsoft.com/office/officeart/2005/8/layout/vList3"/>
    <dgm:cxn modelId="{C335A71F-8E26-4A5D-AD26-861A8063D7C0}" type="presParOf" srcId="{9C01D6A7-CE00-4418-A9F4-1AC8CBCE954A}" destId="{D6A1E102-997F-4E34-B2A6-0B3F312CB543}" srcOrd="7" destOrd="0" presId="urn:microsoft.com/office/officeart/2005/8/layout/vList3"/>
    <dgm:cxn modelId="{EC690ED8-FF4E-4C6C-A813-FE61BF5FC6A4}" type="presParOf" srcId="{9C01D6A7-CE00-4418-A9F4-1AC8CBCE954A}" destId="{0948F653-E20E-4D27-8405-E9875D20C59B}" srcOrd="8" destOrd="0" presId="urn:microsoft.com/office/officeart/2005/8/layout/vList3"/>
    <dgm:cxn modelId="{5E6CFA34-6CD6-47A4-836B-23C1739AB629}" type="presParOf" srcId="{0948F653-E20E-4D27-8405-E9875D20C59B}" destId="{22D97BAC-A44E-47A9-BCF0-97A55BE82B99}" srcOrd="0" destOrd="0" presId="urn:microsoft.com/office/officeart/2005/8/layout/vList3"/>
    <dgm:cxn modelId="{3848221E-834B-4DF6-A38E-DA6EAD2E69E9}" type="presParOf" srcId="{0948F653-E20E-4D27-8405-E9875D20C59B}" destId="{06C4A962-9604-48B8-A1FE-9CA4A4C959AB}" srcOrd="1" destOrd="0" presId="urn:microsoft.com/office/officeart/2005/8/layout/vList3"/>
    <dgm:cxn modelId="{4DA42174-B985-4E6D-9910-080069CD09A4}" type="presParOf" srcId="{9C01D6A7-CE00-4418-A9F4-1AC8CBCE954A}" destId="{FD3D4964-07C7-468A-B807-02EE0F77582C}" srcOrd="9" destOrd="0" presId="urn:microsoft.com/office/officeart/2005/8/layout/vList3"/>
    <dgm:cxn modelId="{55EB62DB-1154-4515-B814-7E7546A5EDB7}" type="presParOf" srcId="{9C01D6A7-CE00-4418-A9F4-1AC8CBCE954A}" destId="{A1DCFF97-63F1-4033-8FAE-7B582038788B}" srcOrd="10" destOrd="0" presId="urn:microsoft.com/office/officeart/2005/8/layout/vList3"/>
    <dgm:cxn modelId="{A89027A7-EC8A-4461-B427-BA837DAD3204}" type="presParOf" srcId="{A1DCFF97-63F1-4033-8FAE-7B582038788B}" destId="{FD04EB34-E904-4DCA-8511-C2EC1E5DFBF6}" srcOrd="0" destOrd="0" presId="urn:microsoft.com/office/officeart/2005/8/layout/vList3"/>
    <dgm:cxn modelId="{282CD95B-7628-4A46-B1D7-A6AC85055299}" type="presParOf" srcId="{A1DCFF97-63F1-4033-8FAE-7B582038788B}" destId="{752985B6-E599-42C4-9B16-C3F7B2ACACBD}" srcOrd="1" destOrd="0" presId="urn:microsoft.com/office/officeart/2005/8/layout/vList3"/>
    <dgm:cxn modelId="{8FE55477-AB6A-4767-8A18-220B695744E1}" type="presParOf" srcId="{9C01D6A7-CE00-4418-A9F4-1AC8CBCE954A}" destId="{750B53C2-ED1A-4476-9FEE-386248B8EB4E}" srcOrd="11" destOrd="0" presId="urn:microsoft.com/office/officeart/2005/8/layout/vList3"/>
    <dgm:cxn modelId="{39AE3596-4862-406B-B75F-A890F35FE5E4}" type="presParOf" srcId="{9C01D6A7-CE00-4418-A9F4-1AC8CBCE954A}" destId="{30F918F4-B8C2-405D-9106-A0422C70C0F9}" srcOrd="12" destOrd="0" presId="urn:microsoft.com/office/officeart/2005/8/layout/vList3"/>
    <dgm:cxn modelId="{9DCC0B86-9D23-4CA3-BDA2-82A27D57C11D}" type="presParOf" srcId="{30F918F4-B8C2-405D-9106-A0422C70C0F9}" destId="{D18CED95-280D-425F-85BB-7547FCD52856}" srcOrd="0" destOrd="0" presId="urn:microsoft.com/office/officeart/2005/8/layout/vList3"/>
    <dgm:cxn modelId="{54146E85-2515-4B7E-947D-42F7D6233FE8}" type="presParOf" srcId="{30F918F4-B8C2-405D-9106-A0422C70C0F9}" destId="{145BBB3C-972C-4764-AEA2-EE62DB2ABD37}" srcOrd="1" destOrd="0" presId="urn:microsoft.com/office/officeart/2005/8/layout/vList3"/>
    <dgm:cxn modelId="{EA524CD3-B0B5-45BB-B3F1-E7CFE6C0359D}" type="presParOf" srcId="{9C01D6A7-CE00-4418-A9F4-1AC8CBCE954A}" destId="{5BA53C46-ACAC-449B-A1E6-7C4E777B01DC}" srcOrd="13" destOrd="0" presId="urn:microsoft.com/office/officeart/2005/8/layout/vList3"/>
    <dgm:cxn modelId="{A0B96BE2-E282-44A9-B342-1FBB4FE84FDD}" type="presParOf" srcId="{9C01D6A7-CE00-4418-A9F4-1AC8CBCE954A}" destId="{1FB72EA8-4486-4BD3-B44D-E1188C114C24}" srcOrd="14" destOrd="0" presId="urn:microsoft.com/office/officeart/2005/8/layout/vList3"/>
    <dgm:cxn modelId="{16104BCC-A973-4317-A98B-BCB878D7F15A}" type="presParOf" srcId="{1FB72EA8-4486-4BD3-B44D-E1188C114C24}" destId="{0B075EEF-050D-4A5F-83D7-7A592D420732}" srcOrd="0" destOrd="0" presId="urn:microsoft.com/office/officeart/2005/8/layout/vList3"/>
    <dgm:cxn modelId="{1447A94D-3505-4766-9353-B25A675EED45}"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noFill/>
        <a:ln>
          <a:noFill/>
        </a:ln>
      </dgm:spPr>
      <dgm:t>
        <a:bodyPr/>
        <a:lstStyle/>
        <a:p>
          <a:pPr algn="l"/>
          <a:r>
            <a:rPr lang="es-US" sz="1700">
              <a:solidFill>
                <a:schemeClr val="tx1"/>
              </a:solidFill>
            </a:rPr>
            <a:t>Anillo pequeño y flexible que es insertado en la vagina y que contiene hormonas. </a:t>
          </a:r>
        </a:p>
      </dgm:t>
    </dgm:pt>
    <dgm:pt modelId="{18D9B7A6-8DBC-4348-9035-62FAEF53B4C8}" type="parTrans" cxnId="{7847E1EE-BD58-4A1B-8D4D-C8306AF4BA7E}">
      <dgm:prSet/>
      <dgm:spPr/>
      <dgm:t>
        <a:bodyPr/>
        <a:lstStyle/>
        <a:p>
          <a:pPr algn="l"/>
          <a:endParaRPr lang="en-US" sz="1700"/>
        </a:p>
      </dgm:t>
    </dgm:pt>
    <dgm:pt modelId="{606EC353-A538-4108-9596-D061FB6C2EF8}" type="sibTrans" cxnId="{7847E1EE-BD58-4A1B-8D4D-C8306AF4BA7E}">
      <dgm:prSet/>
      <dgm:spPr/>
      <dgm:t>
        <a:bodyPr/>
        <a:lstStyle/>
        <a:p>
          <a:pPr algn="l"/>
          <a:endParaRPr lang="en-US" sz="1700"/>
        </a:p>
      </dgm:t>
    </dgm:pt>
    <dgm:pt modelId="{AF20EFFE-445C-428F-B449-D7B41EC1299B}">
      <dgm:prSet phldrT="[Text]" custT="1"/>
      <dgm:spPr>
        <a:noFill/>
        <a:ln>
          <a:noFill/>
        </a:ln>
      </dgm:spPr>
      <dgm:t>
        <a:bodyPr/>
        <a:lstStyle/>
        <a:p>
          <a:pPr algn="l"/>
          <a:r>
            <a:rPr lang="es-US" sz="1700" dirty="0">
              <a:solidFill>
                <a:schemeClr val="tx1"/>
              </a:solidFill>
            </a:rPr>
            <a:t>Las hormonas </a:t>
          </a:r>
          <a:r>
            <a:rPr lang="es-US" sz="1700" dirty="0" smtClean="0">
              <a:solidFill>
                <a:schemeClr val="tx1"/>
              </a:solidFill>
            </a:rPr>
            <a:t>son absorbidas </a:t>
          </a:r>
          <a:r>
            <a:rPr lang="es-US" sz="1700" dirty="0">
              <a:solidFill>
                <a:schemeClr val="tx1"/>
              </a:solidFill>
            </a:rPr>
            <a:t>directamente a través del cérvix para prevenir la ovulación y engrosar el moco cervical. </a:t>
          </a:r>
        </a:p>
      </dgm:t>
    </dgm:pt>
    <dgm:pt modelId="{63E1ED83-0BEA-4614-AA34-B585E99C6F9A}" type="parTrans" cxnId="{AA2FB612-CCAE-470D-9FB9-A6496FA6DB76}">
      <dgm:prSet/>
      <dgm:spPr/>
      <dgm:t>
        <a:bodyPr/>
        <a:lstStyle/>
        <a:p>
          <a:pPr algn="l"/>
          <a:endParaRPr lang="en-US" sz="1700"/>
        </a:p>
      </dgm:t>
    </dgm:pt>
    <dgm:pt modelId="{0F30969C-181D-4622-916C-B9E17A26392F}" type="sibTrans" cxnId="{AA2FB612-CCAE-470D-9FB9-A6496FA6DB76}">
      <dgm:prSet/>
      <dgm:spPr/>
      <dgm:t>
        <a:bodyPr/>
        <a:lstStyle/>
        <a:p>
          <a:pPr algn="l"/>
          <a:endParaRPr lang="en-US" sz="1700"/>
        </a:p>
      </dgm:t>
    </dgm:pt>
    <dgm:pt modelId="{6F49AEF6-D0CC-42E2-BC07-E100150F6C23}">
      <dgm:prSet phldrT="[Text]" custT="1"/>
      <dgm:spPr>
        <a:noFill/>
        <a:ln>
          <a:noFill/>
        </a:ln>
      </dgm:spPr>
      <dgm:t>
        <a:bodyPr/>
        <a:lstStyle/>
        <a:p>
          <a:pPr algn="l"/>
          <a:r>
            <a:rPr lang="es-US" sz="1700">
              <a:solidFill>
                <a:schemeClr val="tx1"/>
              </a:solidFill>
            </a:rPr>
            <a:t>Es insertado y usado por 3 semanas y luego es removido en la cuarta semana para tener el período. También puede ser usado continuamente por hasta 5 semanas antes de que se deba insertar un nuevo anillo. </a:t>
          </a:r>
        </a:p>
      </dgm:t>
    </dgm:pt>
    <dgm:pt modelId="{ED655FDB-4A9F-415E-86C6-290521E41671}" type="parTrans" cxnId="{99AA1655-30C1-487E-9F91-AA5E2485F74A}">
      <dgm:prSet/>
      <dgm:spPr/>
      <dgm:t>
        <a:bodyPr/>
        <a:lstStyle/>
        <a:p>
          <a:pPr algn="l"/>
          <a:endParaRPr lang="en-US" sz="1700"/>
        </a:p>
      </dgm:t>
    </dgm:pt>
    <dgm:pt modelId="{5C976C1D-E752-44E7-B9FC-9546D22C85B7}" type="sibTrans" cxnId="{99AA1655-30C1-487E-9F91-AA5E2485F74A}">
      <dgm:prSet/>
      <dgm:spPr/>
      <dgm:t>
        <a:bodyPr/>
        <a:lstStyle/>
        <a:p>
          <a:pPr algn="l"/>
          <a:endParaRPr lang="en-US" sz="1700"/>
        </a:p>
      </dgm:t>
    </dgm:pt>
    <dgm:pt modelId="{8241F69E-7835-465C-B024-373C8583FE12}">
      <dgm:prSet custT="1"/>
      <dgm:spPr>
        <a:noFill/>
        <a:ln>
          <a:noFill/>
        </a:ln>
      </dgm:spPr>
      <dgm:t>
        <a:bodyPr/>
        <a:lstStyle/>
        <a:p>
          <a:pPr algn="l"/>
          <a:r>
            <a:rPr lang="es-US" sz="1700" dirty="0">
              <a:solidFill>
                <a:schemeClr val="tx1"/>
              </a:solidFill>
            </a:rPr>
            <a:t>Uso </a:t>
          </a:r>
          <a:r>
            <a:rPr lang="es-US" sz="1700" b="1" dirty="0">
              <a:solidFill>
                <a:schemeClr val="accent2"/>
              </a:solidFill>
            </a:rPr>
            <a:t>perfecto</a:t>
          </a:r>
          <a:r>
            <a:rPr lang="es-US" sz="1700" dirty="0">
              <a:solidFill>
                <a:schemeClr val="tx1"/>
              </a:solidFill>
            </a:rPr>
            <a:t>: 99%  Uso </a:t>
          </a:r>
          <a:r>
            <a:rPr lang="es-US" sz="1700" b="1" dirty="0">
              <a:solidFill>
                <a:srgbClr val="009999"/>
              </a:solidFill>
            </a:rPr>
            <a:t>típico</a:t>
          </a:r>
          <a:r>
            <a:rPr lang="es-US" sz="1700" dirty="0">
              <a:solidFill>
                <a:schemeClr val="tx1"/>
              </a:solidFill>
            </a:rPr>
            <a:t>: 91% </a:t>
          </a:r>
        </a:p>
      </dgm:t>
    </dgm:pt>
    <dgm:pt modelId="{6DFF90B2-892B-48A3-8FB6-5FEC5A887A39}" type="parTrans" cxnId="{54949856-8F9B-4E9F-BD31-28FC259B83CA}">
      <dgm:prSet/>
      <dgm:spPr/>
      <dgm:t>
        <a:bodyPr/>
        <a:lstStyle/>
        <a:p>
          <a:pPr algn="l"/>
          <a:endParaRPr lang="en-US" sz="1700"/>
        </a:p>
      </dgm:t>
    </dgm:pt>
    <dgm:pt modelId="{6AE16D9E-4076-4890-9544-0E6B8762AE88}" type="sibTrans" cxnId="{54949856-8F9B-4E9F-BD31-28FC259B83CA}">
      <dgm:prSet/>
      <dgm:spPr/>
      <dgm:t>
        <a:bodyPr/>
        <a:lstStyle/>
        <a:p>
          <a:pPr algn="l"/>
          <a:endParaRPr lang="en-US" sz="1700"/>
        </a:p>
      </dgm:t>
    </dgm:pt>
    <dgm:pt modelId="{B6DED415-E5FD-4895-A113-3714F28A4649}">
      <dgm:prSet custT="1"/>
      <dgm:spPr>
        <a:noFill/>
        <a:ln>
          <a:noFill/>
        </a:ln>
      </dgm:spPr>
      <dgm:t>
        <a:bodyPr/>
        <a:lstStyle/>
        <a:p>
          <a:pPr algn="l"/>
          <a:r>
            <a:rPr lang="es-US" sz="1700" dirty="0">
              <a:solidFill>
                <a:schemeClr val="tx1"/>
              </a:solidFill>
            </a:rPr>
            <a:t>No es efectiva contra la propagación de </a:t>
          </a:r>
          <a:r>
            <a:rPr lang="es-US" sz="1700" dirty="0" smtClean="0">
              <a:solidFill>
                <a:schemeClr val="tx1"/>
              </a:solidFill>
            </a:rPr>
            <a:t>las </a:t>
          </a:r>
          <a:r>
            <a:rPr lang="es-US" sz="1700" dirty="0">
              <a:solidFill>
                <a:schemeClr val="tx1"/>
              </a:solidFill>
            </a:rPr>
            <a:t>ITS/VIH. El uso consistente y correcto de condones aún es necesario para reducir el riesgo </a:t>
          </a:r>
          <a:r>
            <a:rPr lang="es-US" sz="1700" dirty="0" smtClean="0">
              <a:solidFill>
                <a:schemeClr val="tx1"/>
              </a:solidFill>
            </a:rPr>
            <a:t>de contraer </a:t>
          </a:r>
          <a:r>
            <a:rPr lang="es-US" sz="1700" dirty="0">
              <a:solidFill>
                <a:schemeClr val="tx1"/>
              </a:solidFill>
            </a:rPr>
            <a:t>ITS.</a:t>
          </a:r>
        </a:p>
      </dgm:t>
    </dgm:pt>
    <dgm:pt modelId="{EC44CD54-3A22-4AF9-8C4E-CB3545888578}" type="parTrans" cxnId="{12E28BC5-034E-4A57-9FA7-414A20387E48}">
      <dgm:prSet/>
      <dgm:spPr/>
      <dgm:t>
        <a:bodyPr/>
        <a:lstStyle/>
        <a:p>
          <a:pPr algn="l"/>
          <a:endParaRPr lang="en-US" sz="1700"/>
        </a:p>
      </dgm:t>
    </dgm:pt>
    <dgm:pt modelId="{01D6F05E-EDDC-4AF4-817B-1009624F16F7}" type="sibTrans" cxnId="{12E28BC5-034E-4A57-9FA7-414A20387E48}">
      <dgm:prSet/>
      <dgm:spPr/>
      <dgm:t>
        <a:bodyPr/>
        <a:lstStyle/>
        <a:p>
          <a:pPr algn="l"/>
          <a:endParaRPr lang="en-US" sz="1700"/>
        </a:p>
      </dgm:t>
    </dgm:pt>
    <dgm:pt modelId="{DFD77F95-D415-4DD3-A816-830D03E70A4F}">
      <dgm:prSet custT="1"/>
      <dgm:spPr>
        <a:noFill/>
        <a:ln>
          <a:noFill/>
        </a:ln>
      </dgm:spPr>
      <dgm:t>
        <a:bodyPr/>
        <a:lstStyle/>
        <a:p>
          <a:pPr algn="l"/>
          <a:r>
            <a:rPr lang="es-US" sz="1700" dirty="0">
              <a:solidFill>
                <a:schemeClr val="tx1"/>
              </a:solidFill>
            </a:rPr>
            <a:t>Se necesitan una visita </a:t>
          </a:r>
          <a:r>
            <a:rPr lang="es-US" sz="1700" dirty="0" smtClean="0">
              <a:solidFill>
                <a:schemeClr val="tx1"/>
              </a:solidFill>
            </a:rPr>
            <a:t>médica </a:t>
          </a:r>
          <a:r>
            <a:rPr lang="es-US" sz="1700" dirty="0">
              <a:solidFill>
                <a:schemeClr val="tx1"/>
              </a:solidFill>
            </a:rPr>
            <a:t>y una receta para obtener este método. </a:t>
          </a:r>
        </a:p>
      </dgm:t>
    </dgm:pt>
    <dgm:pt modelId="{BBAAB952-9D81-442A-BCEA-09423CFED675}" type="parTrans" cxnId="{E35F50D7-050D-4F24-886A-BE1E7488D323}">
      <dgm:prSet/>
      <dgm:spPr/>
      <dgm:t>
        <a:bodyPr/>
        <a:lstStyle/>
        <a:p>
          <a:pPr algn="l"/>
          <a:endParaRPr lang="en-US" sz="1700"/>
        </a:p>
      </dgm:t>
    </dgm:pt>
    <dgm:pt modelId="{72F0C2EB-F358-475D-B00A-D992FF54C5A3}" type="sibTrans" cxnId="{E35F50D7-050D-4F24-886A-BE1E7488D323}">
      <dgm:prSet/>
      <dgm:spPr/>
      <dgm:t>
        <a:bodyPr/>
        <a:lstStyle/>
        <a:p>
          <a:pPr algn="l"/>
          <a:endParaRPr lang="en-US" sz="1700"/>
        </a:p>
      </dgm:t>
    </dgm:pt>
    <dgm:pt modelId="{5FACC5EB-C675-4416-B6E6-DE4F69BC96FB}">
      <dgm:prSet custT="1"/>
      <dgm:spPr>
        <a:noFill/>
        <a:ln>
          <a:noFill/>
        </a:ln>
      </dgm:spPr>
      <dgm:t>
        <a:bodyPr/>
        <a:lstStyle/>
        <a:p>
          <a:pPr algn="l"/>
          <a:r>
            <a:rPr lang="es-US" sz="1700" dirty="0">
              <a:solidFill>
                <a:schemeClr val="tx1"/>
              </a:solidFill>
            </a:rPr>
            <a:t>Debe ser almacenado en el refrigerador, puede haber sangrado, dolor en los pechos o </a:t>
          </a:r>
          <a:r>
            <a:rPr lang="es-US" sz="1700" dirty="0" smtClean="0">
              <a:solidFill>
                <a:schemeClr val="tx1"/>
              </a:solidFill>
            </a:rPr>
            <a:t>náuseas </a:t>
          </a:r>
          <a:r>
            <a:rPr lang="es-US" sz="1700" dirty="0">
              <a:solidFill>
                <a:schemeClr val="tx1"/>
              </a:solidFill>
            </a:rPr>
            <a:t>(primeros 2-3 meses); posible aumento en la descarga vaginal, irritación o infección a largo plazo.</a:t>
          </a:r>
        </a:p>
      </dgm:t>
    </dgm:pt>
    <dgm:pt modelId="{CBB72172-A3E5-4764-8C23-9DB84D97B097}" type="parTrans" cxnId="{13669A83-3A46-4EED-BE29-625D60CC5278}">
      <dgm:prSet/>
      <dgm:spPr/>
      <dgm:t>
        <a:bodyPr/>
        <a:lstStyle/>
        <a:p>
          <a:pPr algn="l"/>
          <a:endParaRPr lang="en-US" sz="1700"/>
        </a:p>
      </dgm:t>
    </dgm:pt>
    <dgm:pt modelId="{1529AE2B-E1DA-4138-BC1E-EAAB741B98D3}" type="sibTrans" cxnId="{13669A83-3A46-4EED-BE29-625D60CC5278}">
      <dgm:prSet/>
      <dgm:spPr/>
      <dgm:t>
        <a:bodyPr/>
        <a:lstStyle/>
        <a:p>
          <a:pPr algn="l"/>
          <a:endParaRPr lang="en-US" sz="1700"/>
        </a:p>
      </dgm:t>
    </dgm:pt>
    <dgm:pt modelId="{F78AD5CA-660E-4789-B6A4-E8A78A769125}">
      <dgm:prSet custT="1"/>
      <dgm:spPr>
        <a:noFill/>
        <a:ln>
          <a:noFill/>
        </a:ln>
      </dgm:spPr>
      <dgm:t>
        <a:bodyPr/>
        <a:lstStyle/>
        <a:p>
          <a:pPr algn="l"/>
          <a:r>
            <a:rPr lang="es-US" sz="1700" dirty="0">
              <a:solidFill>
                <a:schemeClr val="tx1"/>
              </a:solidFill>
            </a:rPr>
            <a:t>Fácil de usar, requiere relativamente poco esfuerzo, puede eliminar el acné, puede reducir los </a:t>
          </a:r>
          <a:r>
            <a:rPr lang="es-US" sz="1700" dirty="0" smtClean="0">
              <a:solidFill>
                <a:schemeClr val="tx1"/>
              </a:solidFill>
            </a:rPr>
            <a:t>cólicos menstruales y contiene una dosis </a:t>
          </a:r>
          <a:r>
            <a:rPr lang="es-US" sz="1700" dirty="0">
              <a:solidFill>
                <a:schemeClr val="tx1"/>
              </a:solidFill>
            </a:rPr>
            <a:t>más baja de hormonas que otros métodos hormonales.</a:t>
          </a:r>
        </a:p>
      </dgm:t>
    </dgm:pt>
    <dgm:pt modelId="{FE06207F-F3A9-45D7-9425-816E26A866B0}" type="parTrans" cxnId="{A2884784-7B8A-4C44-B1BF-25F785A0105B}">
      <dgm:prSet/>
      <dgm:spPr/>
      <dgm:t>
        <a:bodyPr/>
        <a:lstStyle/>
        <a:p>
          <a:pPr algn="l"/>
          <a:endParaRPr lang="en-US" sz="1700"/>
        </a:p>
      </dgm:t>
    </dgm:pt>
    <dgm:pt modelId="{06048A2F-0531-44DF-82F2-5D56AE995B55}" type="sibTrans" cxnId="{A2884784-7B8A-4C44-B1BF-25F785A0105B}">
      <dgm:prSet/>
      <dgm:spPr/>
      <dgm:t>
        <a:bodyPr/>
        <a:lstStyle/>
        <a:p>
          <a:pPr algn="l"/>
          <a:endParaRPr lang="en-US" sz="17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ScaleX="110933" custLinFactNeighborX="6477">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18329" custLinFactNeighborX="10175">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ScaleX="121287" custLinFactNeighborX="11654">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LinFactNeighborX="-1258">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22766" custLinFactNeighborX="12394">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ScaleX="123577" custLinFactNeighborX="12799">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24245" custLinFactNeighborX="13558">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18329" custLinFactNeighborX="10175">
        <dgm:presLayoutVars>
          <dgm:bulletEnabled val="1"/>
        </dgm:presLayoutVars>
      </dgm:prSet>
      <dgm:spPr/>
      <dgm:t>
        <a:bodyPr/>
        <a:lstStyle/>
        <a:p>
          <a:endParaRPr lang="es-ES"/>
        </a:p>
      </dgm:t>
    </dgm:pt>
  </dgm:ptLst>
  <dgm:cxnLst>
    <dgm:cxn modelId="{BA3DC201-7369-4713-B51F-D4233B1ABA88}" type="presOf" srcId="{5FACC5EB-C675-4416-B6E6-DE4F69BC96FB}" destId="{145BBB3C-972C-4764-AEA2-EE62DB2ABD37}" srcOrd="0" destOrd="0" presId="urn:microsoft.com/office/officeart/2005/8/layout/vList3"/>
    <dgm:cxn modelId="{6288EE07-77AE-491E-B249-92CBEC20515D}" type="presOf" srcId="{F78AD5CA-660E-4789-B6A4-E8A78A769125}" destId="{75D42CC0-1B4A-429A-AF88-11B50F35973A}" srcOrd="0" destOrd="0" presId="urn:microsoft.com/office/officeart/2005/8/layout/vList3"/>
    <dgm:cxn modelId="{48004024-87A5-40AB-9C75-AC32081E80BC}" type="presOf" srcId="{DFD77F95-D415-4DD3-A816-830D03E70A4F}" destId="{752985B6-E599-42C4-9B16-C3F7B2ACACBD}" srcOrd="0" destOrd="0" presId="urn:microsoft.com/office/officeart/2005/8/layout/vList3"/>
    <dgm:cxn modelId="{C15C1BE4-F844-49F4-8EF0-C1C928CFE280}" type="presOf" srcId="{AF20EFFE-445C-428F-B449-D7B41EC1299B}" destId="{42DFDC70-F08F-43E8-9CA1-10A93B7CC4DE}"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12E28BC5-034E-4A57-9FA7-414A20387E48}" srcId="{886F449F-217B-4A3F-9062-072FB3A23066}" destId="{B6DED415-E5FD-4895-A113-3714F28A4649}" srcOrd="4" destOrd="0" parTransId="{EC44CD54-3A22-4AF9-8C4E-CB3545888578}" sibTransId="{01D6F05E-EDDC-4AF4-817B-1009624F16F7}"/>
    <dgm:cxn modelId="{AA2FB612-CCAE-470D-9FB9-A6496FA6DB76}" srcId="{886F449F-217B-4A3F-9062-072FB3A23066}" destId="{AF20EFFE-445C-428F-B449-D7B41EC1299B}" srcOrd="1" destOrd="0" parTransId="{63E1ED83-0BEA-4614-AA34-B585E99C6F9A}" sibTransId="{0F30969C-181D-4622-916C-B9E17A26392F}"/>
    <dgm:cxn modelId="{26F57A9E-E151-42C9-8E70-D2B24127997B}" type="presOf" srcId="{6F49AEF6-D0CC-42E2-BC07-E100150F6C23}" destId="{D31B7AE4-E9FC-4455-B6F0-B014332D5D4C}"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99AA1655-30C1-487E-9F91-AA5E2485F74A}" srcId="{886F449F-217B-4A3F-9062-072FB3A23066}" destId="{6F49AEF6-D0CC-42E2-BC07-E100150F6C23}" srcOrd="2" destOrd="0" parTransId="{ED655FDB-4A9F-415E-86C6-290521E41671}" sibTransId="{5C976C1D-E752-44E7-B9FC-9546D22C85B7}"/>
    <dgm:cxn modelId="{32E8627E-ED00-4F3F-906E-C1DDB1F558B1}" type="presOf" srcId="{2D9DA8D7-B736-4343-A41B-74E2786FBE17}" destId="{ACBB44CB-A93E-4EA4-ACD9-F4B0DC6D907D}" srcOrd="0" destOrd="0" presId="urn:microsoft.com/office/officeart/2005/8/layout/vList3"/>
    <dgm:cxn modelId="{089C67A1-F58F-48F1-B435-4A49BE2E4AF2}" type="presOf" srcId="{886F449F-217B-4A3F-9062-072FB3A23066}" destId="{9C01D6A7-CE00-4418-A9F4-1AC8CBCE954A}" srcOrd="0" destOrd="0" presId="urn:microsoft.com/office/officeart/2005/8/layout/vList3"/>
    <dgm:cxn modelId="{442BFC86-9635-4913-B2B9-B72C23D4F558}" type="presOf" srcId="{8241F69E-7835-465C-B024-373C8583FE12}" destId="{017DDB07-4881-4A41-97BD-FAD060F86CA5}" srcOrd="0" destOrd="0" presId="urn:microsoft.com/office/officeart/2005/8/layout/vList3"/>
    <dgm:cxn modelId="{EC14CA8B-0EB8-4CE8-A683-0B22771D131D}" type="presOf" srcId="{B6DED415-E5FD-4895-A113-3714F28A4649}" destId="{06C4A962-9604-48B8-A1FE-9CA4A4C959AB}"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884784-7B8A-4C44-B1BF-25F785A0105B}" srcId="{886F449F-217B-4A3F-9062-072FB3A23066}" destId="{F78AD5CA-660E-4789-B6A4-E8A78A769125}" srcOrd="7" destOrd="0" parTransId="{FE06207F-F3A9-45D7-9425-816E26A866B0}" sibTransId="{06048A2F-0531-44DF-82F2-5D56AE995B55}"/>
    <dgm:cxn modelId="{13669A83-3A46-4EED-BE29-625D60CC5278}" srcId="{886F449F-217B-4A3F-9062-072FB3A23066}" destId="{5FACC5EB-C675-4416-B6E6-DE4F69BC96FB}" srcOrd="6" destOrd="0" parTransId="{CBB72172-A3E5-4764-8C23-9DB84D97B097}" sibTransId="{1529AE2B-E1DA-4138-BC1E-EAAB741B98D3}"/>
    <dgm:cxn modelId="{405D04F1-87FF-4FD7-A94D-C4F89E10B400}" type="presParOf" srcId="{9C01D6A7-CE00-4418-A9F4-1AC8CBCE954A}" destId="{D1E93AFD-354F-44ED-B977-29E872B54D0A}" srcOrd="0" destOrd="0" presId="urn:microsoft.com/office/officeart/2005/8/layout/vList3"/>
    <dgm:cxn modelId="{F0D96E6D-5E96-4873-A799-89562824AAF2}" type="presParOf" srcId="{D1E93AFD-354F-44ED-B977-29E872B54D0A}" destId="{CB2EE65F-0024-47BE-9AB1-851C13B87868}" srcOrd="0" destOrd="0" presId="urn:microsoft.com/office/officeart/2005/8/layout/vList3"/>
    <dgm:cxn modelId="{628AB48A-19FF-45BC-8E59-D9ABF7380B49}" type="presParOf" srcId="{D1E93AFD-354F-44ED-B977-29E872B54D0A}" destId="{ACBB44CB-A93E-4EA4-ACD9-F4B0DC6D907D}" srcOrd="1" destOrd="0" presId="urn:microsoft.com/office/officeart/2005/8/layout/vList3"/>
    <dgm:cxn modelId="{AC9E11B7-A9CF-4B77-AA6A-FBDEAB97F7FC}" type="presParOf" srcId="{9C01D6A7-CE00-4418-A9F4-1AC8CBCE954A}" destId="{5ACC7942-1DF6-450A-BBA6-FD8EA461F808}" srcOrd="1" destOrd="0" presId="urn:microsoft.com/office/officeart/2005/8/layout/vList3"/>
    <dgm:cxn modelId="{5D722A98-CE2F-442D-8314-BD1DFCFD1459}" type="presParOf" srcId="{9C01D6A7-CE00-4418-A9F4-1AC8CBCE954A}" destId="{9A191988-3FCD-4DE2-B09C-621FDF63E728}" srcOrd="2" destOrd="0" presId="urn:microsoft.com/office/officeart/2005/8/layout/vList3"/>
    <dgm:cxn modelId="{1E6CCCAE-0CD0-4BA3-B8CD-55D4BBD7D63B}" type="presParOf" srcId="{9A191988-3FCD-4DE2-B09C-621FDF63E728}" destId="{25AB33B1-1614-4F8C-9037-B9CB1A2949F4}" srcOrd="0" destOrd="0" presId="urn:microsoft.com/office/officeart/2005/8/layout/vList3"/>
    <dgm:cxn modelId="{6D6AB147-6ADB-4E44-A922-A8E77A20F683}" type="presParOf" srcId="{9A191988-3FCD-4DE2-B09C-621FDF63E728}" destId="{42DFDC70-F08F-43E8-9CA1-10A93B7CC4DE}" srcOrd="1" destOrd="0" presId="urn:microsoft.com/office/officeart/2005/8/layout/vList3"/>
    <dgm:cxn modelId="{6AA89BB8-6BFB-4A3A-8D36-83F24E7F1C38}" type="presParOf" srcId="{9C01D6A7-CE00-4418-A9F4-1AC8CBCE954A}" destId="{46DC89DE-2963-4116-9F84-E75EEA99A433}" srcOrd="3" destOrd="0" presId="urn:microsoft.com/office/officeart/2005/8/layout/vList3"/>
    <dgm:cxn modelId="{FBF840F9-69D7-4EE9-8B6A-1B0AB477DDCA}" type="presParOf" srcId="{9C01D6A7-CE00-4418-A9F4-1AC8CBCE954A}" destId="{009F7A2F-7F26-48B3-9310-06C5B2468756}" srcOrd="4" destOrd="0" presId="urn:microsoft.com/office/officeart/2005/8/layout/vList3"/>
    <dgm:cxn modelId="{50F303AC-C9B9-4554-B5AB-D24B226913CE}" type="presParOf" srcId="{009F7A2F-7F26-48B3-9310-06C5B2468756}" destId="{434FE990-0A16-49E8-8023-2975EFE528FC}" srcOrd="0" destOrd="0" presId="urn:microsoft.com/office/officeart/2005/8/layout/vList3"/>
    <dgm:cxn modelId="{B8B1626B-83D8-47D3-BEA1-90846293E7CF}" type="presParOf" srcId="{009F7A2F-7F26-48B3-9310-06C5B2468756}" destId="{D31B7AE4-E9FC-4455-B6F0-B014332D5D4C}" srcOrd="1" destOrd="0" presId="urn:microsoft.com/office/officeart/2005/8/layout/vList3"/>
    <dgm:cxn modelId="{C2AFCE02-21FC-4EB4-8976-05C4E9C41D08}" type="presParOf" srcId="{9C01D6A7-CE00-4418-A9F4-1AC8CBCE954A}" destId="{18ED2C8D-8DBE-45B0-B0B3-BC92477E173B}" srcOrd="5" destOrd="0" presId="urn:microsoft.com/office/officeart/2005/8/layout/vList3"/>
    <dgm:cxn modelId="{6CFCDFDF-F65C-47C1-9DEE-7F835AD0B9FF}" type="presParOf" srcId="{9C01D6A7-CE00-4418-A9F4-1AC8CBCE954A}" destId="{79F2C7C9-E06B-4DFA-811F-6E72BE5B5AA6}" srcOrd="6" destOrd="0" presId="urn:microsoft.com/office/officeart/2005/8/layout/vList3"/>
    <dgm:cxn modelId="{66E60C9F-4C8E-44DA-9A46-1B3EF40A8630}" type="presParOf" srcId="{79F2C7C9-E06B-4DFA-811F-6E72BE5B5AA6}" destId="{74E1564D-B27A-4F63-ACC3-A9DD349C5611}" srcOrd="0" destOrd="0" presId="urn:microsoft.com/office/officeart/2005/8/layout/vList3"/>
    <dgm:cxn modelId="{145BD645-B852-4A8D-8CFC-6ADF44553D61}" type="presParOf" srcId="{79F2C7C9-E06B-4DFA-811F-6E72BE5B5AA6}" destId="{017DDB07-4881-4A41-97BD-FAD060F86CA5}" srcOrd="1" destOrd="0" presId="urn:microsoft.com/office/officeart/2005/8/layout/vList3"/>
    <dgm:cxn modelId="{7F07D31B-A672-4072-B08D-2EFB04DC61AA}" type="presParOf" srcId="{9C01D6A7-CE00-4418-A9F4-1AC8CBCE954A}" destId="{D6A1E102-997F-4E34-B2A6-0B3F312CB543}" srcOrd="7" destOrd="0" presId="urn:microsoft.com/office/officeart/2005/8/layout/vList3"/>
    <dgm:cxn modelId="{0EEDCF22-A586-4479-992B-AD328C33C86F}" type="presParOf" srcId="{9C01D6A7-CE00-4418-A9F4-1AC8CBCE954A}" destId="{0948F653-E20E-4D27-8405-E9875D20C59B}" srcOrd="8" destOrd="0" presId="urn:microsoft.com/office/officeart/2005/8/layout/vList3"/>
    <dgm:cxn modelId="{6DD509DE-3305-4934-9695-7D470732AABB}" type="presParOf" srcId="{0948F653-E20E-4D27-8405-E9875D20C59B}" destId="{22D97BAC-A44E-47A9-BCF0-97A55BE82B99}" srcOrd="0" destOrd="0" presId="urn:microsoft.com/office/officeart/2005/8/layout/vList3"/>
    <dgm:cxn modelId="{7989F981-40E9-43B0-BDD7-6D73F6BC772C}" type="presParOf" srcId="{0948F653-E20E-4D27-8405-E9875D20C59B}" destId="{06C4A962-9604-48B8-A1FE-9CA4A4C959AB}" srcOrd="1" destOrd="0" presId="urn:microsoft.com/office/officeart/2005/8/layout/vList3"/>
    <dgm:cxn modelId="{16262023-2EC0-4ED9-9666-A98EC91C74B9}" type="presParOf" srcId="{9C01D6A7-CE00-4418-A9F4-1AC8CBCE954A}" destId="{FD3D4964-07C7-468A-B807-02EE0F77582C}" srcOrd="9" destOrd="0" presId="urn:microsoft.com/office/officeart/2005/8/layout/vList3"/>
    <dgm:cxn modelId="{C90CF4C8-BB06-4E4B-9E37-135C81564824}" type="presParOf" srcId="{9C01D6A7-CE00-4418-A9F4-1AC8CBCE954A}" destId="{A1DCFF97-63F1-4033-8FAE-7B582038788B}" srcOrd="10" destOrd="0" presId="urn:microsoft.com/office/officeart/2005/8/layout/vList3"/>
    <dgm:cxn modelId="{BA134E01-A675-4416-8D3F-21176E6E1657}" type="presParOf" srcId="{A1DCFF97-63F1-4033-8FAE-7B582038788B}" destId="{FD04EB34-E904-4DCA-8511-C2EC1E5DFBF6}" srcOrd="0" destOrd="0" presId="urn:microsoft.com/office/officeart/2005/8/layout/vList3"/>
    <dgm:cxn modelId="{343747EB-8DA4-4298-BFDB-773CE114B907}" type="presParOf" srcId="{A1DCFF97-63F1-4033-8FAE-7B582038788B}" destId="{752985B6-E599-42C4-9B16-C3F7B2ACACBD}" srcOrd="1" destOrd="0" presId="urn:microsoft.com/office/officeart/2005/8/layout/vList3"/>
    <dgm:cxn modelId="{5ED63E43-4077-42E5-B5B5-3D445F3E5F55}" type="presParOf" srcId="{9C01D6A7-CE00-4418-A9F4-1AC8CBCE954A}" destId="{750B53C2-ED1A-4476-9FEE-386248B8EB4E}" srcOrd="11" destOrd="0" presId="urn:microsoft.com/office/officeart/2005/8/layout/vList3"/>
    <dgm:cxn modelId="{57771616-5859-4AC6-A6B8-96017BED7D7B}" type="presParOf" srcId="{9C01D6A7-CE00-4418-A9F4-1AC8CBCE954A}" destId="{30F918F4-B8C2-405D-9106-A0422C70C0F9}" srcOrd="12" destOrd="0" presId="urn:microsoft.com/office/officeart/2005/8/layout/vList3"/>
    <dgm:cxn modelId="{D95ABC2C-B6CB-4814-AF99-D3642DEF1A52}" type="presParOf" srcId="{30F918F4-B8C2-405D-9106-A0422C70C0F9}" destId="{D18CED95-280D-425F-85BB-7547FCD52856}" srcOrd="0" destOrd="0" presId="urn:microsoft.com/office/officeart/2005/8/layout/vList3"/>
    <dgm:cxn modelId="{EBFA9F56-0D7E-4D86-B0E9-BFD7F264731A}" type="presParOf" srcId="{30F918F4-B8C2-405D-9106-A0422C70C0F9}" destId="{145BBB3C-972C-4764-AEA2-EE62DB2ABD37}" srcOrd="1" destOrd="0" presId="urn:microsoft.com/office/officeart/2005/8/layout/vList3"/>
    <dgm:cxn modelId="{A0EDF03A-1943-4CCA-9DBF-392ED6AD1B4F}" type="presParOf" srcId="{9C01D6A7-CE00-4418-A9F4-1AC8CBCE954A}" destId="{5BA53C46-ACAC-449B-A1E6-7C4E777B01DC}" srcOrd="13" destOrd="0" presId="urn:microsoft.com/office/officeart/2005/8/layout/vList3"/>
    <dgm:cxn modelId="{C8DFE0FE-C96C-43B5-ADBA-09FCF04AD70F}" type="presParOf" srcId="{9C01D6A7-CE00-4418-A9F4-1AC8CBCE954A}" destId="{1FB72EA8-4486-4BD3-B44D-E1188C114C24}" srcOrd="14" destOrd="0" presId="urn:microsoft.com/office/officeart/2005/8/layout/vList3"/>
    <dgm:cxn modelId="{731EDC93-8455-49FF-9AD0-145ACAC5D5A0}" type="presParOf" srcId="{1FB72EA8-4486-4BD3-B44D-E1188C114C24}" destId="{0B075EEF-050D-4A5F-83D7-7A592D420732}" srcOrd="0" destOrd="0" presId="urn:microsoft.com/office/officeart/2005/8/layout/vList3"/>
    <dgm:cxn modelId="{B4858992-A6A9-4518-A726-82E2B0414014}"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noFill/>
        <a:ln>
          <a:noFill/>
        </a:ln>
      </dgm:spPr>
      <dgm:t>
        <a:bodyPr/>
        <a:lstStyle/>
        <a:p>
          <a:pPr algn="l"/>
          <a:r>
            <a:rPr lang="es-US" sz="1700">
              <a:solidFill>
                <a:schemeClr val="tx1"/>
              </a:solidFill>
            </a:rPr>
            <a:t>Pedazo de plástico o de plástico/cobre pequeño en forma de T que es insertado en el útero por un médico.</a:t>
          </a:r>
        </a:p>
      </dgm:t>
    </dgm:pt>
    <dgm:pt modelId="{18D9B7A6-8DBC-4348-9035-62FAEF53B4C8}" type="parTrans" cxnId="{7847E1EE-BD58-4A1B-8D4D-C8306AF4BA7E}">
      <dgm:prSet/>
      <dgm:spPr/>
      <dgm:t>
        <a:bodyPr/>
        <a:lstStyle/>
        <a:p>
          <a:endParaRPr lang="en-US"/>
        </a:p>
      </dgm:t>
    </dgm:pt>
    <dgm:pt modelId="{606EC353-A538-4108-9596-D061FB6C2EF8}" type="sibTrans" cxnId="{7847E1EE-BD58-4A1B-8D4D-C8306AF4BA7E}">
      <dgm:prSet/>
      <dgm:spPr/>
      <dgm:t>
        <a:bodyPr/>
        <a:lstStyle/>
        <a:p>
          <a:endParaRPr lang="en-US"/>
        </a:p>
      </dgm:t>
    </dgm:pt>
    <dgm:pt modelId="{AF20EFFE-445C-428F-B449-D7B41EC1299B}">
      <dgm:prSet phldrT="[Text]" custT="1"/>
      <dgm:spPr>
        <a:noFill/>
        <a:ln>
          <a:noFill/>
        </a:ln>
      </dgm:spPr>
      <dgm:t>
        <a:bodyPr/>
        <a:lstStyle/>
        <a:p>
          <a:pPr algn="l"/>
          <a:r>
            <a:rPr lang="es-US" sz="1400" dirty="0">
              <a:solidFill>
                <a:schemeClr val="tx1"/>
              </a:solidFill>
            </a:rPr>
            <a:t>2 tipos de DIU en los Estados Unidos. </a:t>
          </a:r>
          <a:r>
            <a:rPr lang="es-US" sz="1400" b="1" u="none" dirty="0">
              <a:solidFill>
                <a:srgbClr val="00BCB8"/>
              </a:solidFill>
            </a:rPr>
            <a:t>Hormonal</a:t>
          </a:r>
          <a:r>
            <a:rPr lang="es-US" sz="1400" dirty="0">
              <a:solidFill>
                <a:schemeClr val="tx1"/>
              </a:solidFill>
            </a:rPr>
            <a:t>: hecho de plástico que libera progestina, previene la ovulación y engrosa el moco cervical. </a:t>
          </a:r>
          <a:r>
            <a:rPr lang="es-US" sz="1400" b="1" u="none" dirty="0">
              <a:solidFill>
                <a:srgbClr val="00BCB8"/>
              </a:solidFill>
            </a:rPr>
            <a:t>No hormonal</a:t>
          </a:r>
          <a:r>
            <a:rPr lang="es-US" sz="1400" dirty="0">
              <a:solidFill>
                <a:schemeClr val="tx1"/>
              </a:solidFill>
            </a:rPr>
            <a:t>: contiene una pequeña cantidad de cobre seguro y natural. Afecta la habilidad del espermatozoide para moverse </a:t>
          </a:r>
          <a:r>
            <a:rPr lang="es-US" sz="1400" dirty="0" smtClean="0">
              <a:solidFill>
                <a:schemeClr val="tx1"/>
              </a:solidFill>
            </a:rPr>
            <a:t>hacia el </a:t>
          </a:r>
          <a:r>
            <a:rPr lang="es-US" sz="1400" dirty="0">
              <a:solidFill>
                <a:schemeClr val="tx1"/>
              </a:solidFill>
            </a:rPr>
            <a:t>útero y evitar que fertilice a un óvulo. </a:t>
          </a:r>
        </a:p>
      </dgm:t>
    </dgm:pt>
    <dgm:pt modelId="{63E1ED83-0BEA-4614-AA34-B585E99C6F9A}" type="parTrans" cxnId="{AA2FB612-CCAE-470D-9FB9-A6496FA6DB76}">
      <dgm:prSet/>
      <dgm:spPr/>
      <dgm:t>
        <a:bodyPr/>
        <a:lstStyle/>
        <a:p>
          <a:endParaRPr lang="en-US"/>
        </a:p>
      </dgm:t>
    </dgm:pt>
    <dgm:pt modelId="{0F30969C-181D-4622-916C-B9E17A26392F}" type="sibTrans" cxnId="{AA2FB612-CCAE-470D-9FB9-A6496FA6DB76}">
      <dgm:prSet/>
      <dgm:spPr/>
      <dgm:t>
        <a:bodyPr/>
        <a:lstStyle/>
        <a:p>
          <a:endParaRPr lang="en-US"/>
        </a:p>
      </dgm:t>
    </dgm:pt>
    <dgm:pt modelId="{6F49AEF6-D0CC-42E2-BC07-E100150F6C23}">
      <dgm:prSet phldrT="[Text]" custT="1"/>
      <dgm:spPr>
        <a:noFill/>
        <a:ln>
          <a:noFill/>
        </a:ln>
      </dgm:spPr>
      <dgm:t>
        <a:bodyPr/>
        <a:lstStyle/>
        <a:p>
          <a:pPr algn="l"/>
          <a:r>
            <a:rPr lang="es-US" sz="1700" dirty="0">
              <a:solidFill>
                <a:schemeClr val="tx1"/>
              </a:solidFill>
            </a:rPr>
            <a:t>Cuando son insertados, los DIU pueden ser efectivos </a:t>
          </a:r>
          <a:r>
            <a:rPr lang="es-US" sz="1700" dirty="0" smtClean="0">
              <a:solidFill>
                <a:schemeClr val="tx1"/>
              </a:solidFill>
            </a:rPr>
            <a:t>de </a:t>
          </a:r>
          <a:r>
            <a:rPr lang="es-US" sz="1700" dirty="0">
              <a:solidFill>
                <a:schemeClr val="tx1"/>
              </a:solidFill>
            </a:rPr>
            <a:t>3-7 años (dependiendo de la marca). Los DIU no hormonales pueden ser efectivos por hasta 12 años. </a:t>
          </a:r>
        </a:p>
      </dgm:t>
    </dgm:pt>
    <dgm:pt modelId="{ED655FDB-4A9F-415E-86C6-290521E41671}" type="parTrans" cxnId="{99AA1655-30C1-487E-9F91-AA5E2485F74A}">
      <dgm:prSet/>
      <dgm:spPr/>
      <dgm:t>
        <a:bodyPr/>
        <a:lstStyle/>
        <a:p>
          <a:endParaRPr lang="en-US"/>
        </a:p>
      </dgm:t>
    </dgm:pt>
    <dgm:pt modelId="{5C976C1D-E752-44E7-B9FC-9546D22C85B7}" type="sibTrans" cxnId="{99AA1655-30C1-487E-9F91-AA5E2485F74A}">
      <dgm:prSet/>
      <dgm:spPr/>
      <dgm:t>
        <a:bodyPr/>
        <a:lstStyle/>
        <a:p>
          <a:endParaRPr lang="en-US"/>
        </a:p>
      </dgm:t>
    </dgm:pt>
    <dgm:pt modelId="{8241F69E-7835-465C-B024-373C8583FE12}">
      <dgm:prSet custT="1"/>
      <dgm:spPr>
        <a:noFill/>
        <a:ln>
          <a:noFill/>
        </a:ln>
      </dgm:spPr>
      <dgm:t>
        <a:bodyPr/>
        <a:lstStyle/>
        <a:p>
          <a:pPr algn="l"/>
          <a:r>
            <a:rPr lang="es-US" sz="1700" dirty="0">
              <a:solidFill>
                <a:schemeClr val="tx1"/>
              </a:solidFill>
            </a:rPr>
            <a:t>Uso </a:t>
          </a:r>
          <a:r>
            <a:rPr lang="es-US" sz="1700" b="1" dirty="0">
              <a:solidFill>
                <a:schemeClr val="accent2"/>
              </a:solidFill>
            </a:rPr>
            <a:t>perfecto</a:t>
          </a:r>
          <a:r>
            <a:rPr lang="es-US" sz="1700" dirty="0">
              <a:solidFill>
                <a:schemeClr val="tx1"/>
              </a:solidFill>
            </a:rPr>
            <a:t>: mayor al 99% Uso </a:t>
          </a:r>
          <a:r>
            <a:rPr lang="es-US" sz="1700" b="1" dirty="0">
              <a:solidFill>
                <a:srgbClr val="009999"/>
              </a:solidFill>
            </a:rPr>
            <a:t>típico</a:t>
          </a:r>
          <a:r>
            <a:rPr lang="es-US" sz="1700" dirty="0">
              <a:solidFill>
                <a:schemeClr val="tx1"/>
              </a:solidFill>
            </a:rPr>
            <a:t>: mayor al 99%</a:t>
          </a:r>
        </a:p>
      </dgm:t>
    </dgm:pt>
    <dgm:pt modelId="{6DFF90B2-892B-48A3-8FB6-5FEC5A887A39}" type="parTrans" cxnId="{54949856-8F9B-4E9F-BD31-28FC259B83CA}">
      <dgm:prSet/>
      <dgm:spPr/>
      <dgm:t>
        <a:bodyPr/>
        <a:lstStyle/>
        <a:p>
          <a:endParaRPr lang="en-US"/>
        </a:p>
      </dgm:t>
    </dgm:pt>
    <dgm:pt modelId="{6AE16D9E-4076-4890-9544-0E6B8762AE88}" type="sibTrans" cxnId="{54949856-8F9B-4E9F-BD31-28FC259B83CA}">
      <dgm:prSet/>
      <dgm:spPr/>
      <dgm:t>
        <a:bodyPr/>
        <a:lstStyle/>
        <a:p>
          <a:endParaRPr lang="en-US"/>
        </a:p>
      </dgm:t>
    </dgm:pt>
    <dgm:pt modelId="{B6DED415-E5FD-4895-A113-3714F28A4649}">
      <dgm:prSet custT="1"/>
      <dgm:spPr>
        <a:noFill/>
        <a:ln>
          <a:noFill/>
        </a:ln>
      </dgm:spPr>
      <dgm:t>
        <a:bodyPr/>
        <a:lstStyle/>
        <a:p>
          <a:pPr algn="l"/>
          <a:r>
            <a:rPr lang="es-US" sz="1700" dirty="0">
              <a:solidFill>
                <a:schemeClr val="tx1"/>
              </a:solidFill>
            </a:rPr>
            <a:t>No es </a:t>
          </a:r>
          <a:r>
            <a:rPr lang="es-US" sz="1700" dirty="0" smtClean="0">
              <a:solidFill>
                <a:schemeClr val="tx1"/>
              </a:solidFill>
            </a:rPr>
            <a:t>efectivo </a:t>
          </a:r>
          <a:r>
            <a:rPr lang="es-US" sz="1700" dirty="0">
              <a:solidFill>
                <a:schemeClr val="tx1"/>
              </a:solidFill>
            </a:rPr>
            <a:t>contra la propagación de </a:t>
          </a:r>
          <a:r>
            <a:rPr lang="es-US" sz="1700" dirty="0" smtClean="0">
              <a:solidFill>
                <a:schemeClr val="tx1"/>
              </a:solidFill>
            </a:rPr>
            <a:t>las </a:t>
          </a:r>
          <a:r>
            <a:rPr lang="es-US" sz="1700" dirty="0">
              <a:solidFill>
                <a:schemeClr val="tx1"/>
              </a:solidFill>
            </a:rPr>
            <a:t>ITS/VIH. El uso consistente y correcto de condones aún es necesario para reducir el riesgo de </a:t>
          </a:r>
          <a:r>
            <a:rPr lang="es-US" sz="1700" dirty="0" smtClean="0">
              <a:solidFill>
                <a:schemeClr val="tx1"/>
              </a:solidFill>
            </a:rPr>
            <a:t>contraer ITS</a:t>
          </a:r>
          <a:r>
            <a:rPr lang="es-US" sz="1700" dirty="0">
              <a:solidFill>
                <a:schemeClr val="tx1"/>
              </a:solidFill>
            </a:rPr>
            <a:t>.</a:t>
          </a:r>
        </a:p>
      </dgm:t>
    </dgm:pt>
    <dgm:pt modelId="{EC44CD54-3A22-4AF9-8C4E-CB3545888578}" type="parTrans" cxnId="{12E28BC5-034E-4A57-9FA7-414A20387E48}">
      <dgm:prSet/>
      <dgm:spPr/>
      <dgm:t>
        <a:bodyPr/>
        <a:lstStyle/>
        <a:p>
          <a:endParaRPr lang="en-US"/>
        </a:p>
      </dgm:t>
    </dgm:pt>
    <dgm:pt modelId="{01D6F05E-EDDC-4AF4-817B-1009624F16F7}" type="sibTrans" cxnId="{12E28BC5-034E-4A57-9FA7-414A20387E48}">
      <dgm:prSet/>
      <dgm:spPr/>
      <dgm:t>
        <a:bodyPr/>
        <a:lstStyle/>
        <a:p>
          <a:endParaRPr lang="en-US"/>
        </a:p>
      </dgm:t>
    </dgm:pt>
    <dgm:pt modelId="{DFD77F95-D415-4DD3-A816-830D03E70A4F}">
      <dgm:prSet custT="1"/>
      <dgm:spPr>
        <a:noFill/>
        <a:ln>
          <a:noFill/>
        </a:ln>
      </dgm:spPr>
      <dgm:t>
        <a:bodyPr/>
        <a:lstStyle/>
        <a:p>
          <a:pPr algn="l"/>
          <a:r>
            <a:rPr lang="es-US" sz="1700" dirty="0">
              <a:solidFill>
                <a:schemeClr val="tx1"/>
              </a:solidFill>
            </a:rPr>
            <a:t>Es necesario visitar a un proveedor de asistencia médica para que sea insertado y removido. </a:t>
          </a:r>
        </a:p>
      </dgm:t>
    </dgm:pt>
    <dgm:pt modelId="{BBAAB952-9D81-442A-BCEA-09423CFED675}" type="parTrans" cxnId="{E35F50D7-050D-4F24-886A-BE1E7488D323}">
      <dgm:prSet/>
      <dgm:spPr/>
      <dgm:t>
        <a:bodyPr/>
        <a:lstStyle/>
        <a:p>
          <a:endParaRPr lang="en-US"/>
        </a:p>
      </dgm:t>
    </dgm:pt>
    <dgm:pt modelId="{72F0C2EB-F358-475D-B00A-D992FF54C5A3}" type="sibTrans" cxnId="{E35F50D7-050D-4F24-886A-BE1E7488D323}">
      <dgm:prSet/>
      <dgm:spPr/>
      <dgm:t>
        <a:bodyPr/>
        <a:lstStyle/>
        <a:p>
          <a:endParaRPr lang="en-US"/>
        </a:p>
      </dgm:t>
    </dgm:pt>
    <dgm:pt modelId="{5FACC5EB-C675-4416-B6E6-DE4F69BC96FB}">
      <dgm:prSet custT="1"/>
      <dgm:spPr>
        <a:noFill/>
        <a:ln>
          <a:noFill/>
        </a:ln>
      </dgm:spPr>
      <dgm:t>
        <a:bodyPr/>
        <a:lstStyle/>
        <a:p>
          <a:pPr algn="l"/>
          <a:r>
            <a:rPr lang="es-US" sz="1600" dirty="0">
              <a:solidFill>
                <a:schemeClr val="tx1"/>
              </a:solidFill>
            </a:rPr>
            <a:t>Dolor con la inserción, posible sangrado entre períodos, </a:t>
          </a:r>
          <a:r>
            <a:rPr lang="es-US" sz="1600" dirty="0" smtClean="0">
              <a:solidFill>
                <a:schemeClr val="tx1"/>
              </a:solidFill>
            </a:rPr>
            <a:t>cólicos </a:t>
          </a:r>
          <a:r>
            <a:rPr lang="es-US" sz="1600" dirty="0">
              <a:solidFill>
                <a:schemeClr val="tx1"/>
              </a:solidFill>
            </a:rPr>
            <a:t>y dolor de espalda. Quienes usan dispositivos no hormonales pueden tener un mayor flujo en su período. Pueden ser caros si no se cuenta con seguro.</a:t>
          </a:r>
        </a:p>
      </dgm:t>
    </dgm:pt>
    <dgm:pt modelId="{CBB72172-A3E5-4764-8C23-9DB84D97B097}" type="parTrans" cxnId="{13669A83-3A46-4EED-BE29-625D60CC5278}">
      <dgm:prSet/>
      <dgm:spPr/>
      <dgm:t>
        <a:bodyPr/>
        <a:lstStyle/>
        <a:p>
          <a:endParaRPr lang="en-US"/>
        </a:p>
      </dgm:t>
    </dgm:pt>
    <dgm:pt modelId="{1529AE2B-E1DA-4138-BC1E-EAAB741B98D3}" type="sibTrans" cxnId="{13669A83-3A46-4EED-BE29-625D60CC5278}">
      <dgm:prSet/>
      <dgm:spPr/>
      <dgm:t>
        <a:bodyPr/>
        <a:lstStyle/>
        <a:p>
          <a:endParaRPr lang="en-US"/>
        </a:p>
      </dgm:t>
    </dgm:pt>
    <dgm:pt modelId="{F78AD5CA-660E-4789-B6A4-E8A78A769125}">
      <dgm:prSet custT="1"/>
      <dgm:spPr>
        <a:noFill/>
        <a:ln>
          <a:noFill/>
        </a:ln>
      </dgm:spPr>
      <dgm:t>
        <a:bodyPr/>
        <a:lstStyle/>
        <a:p>
          <a:pPr algn="l"/>
          <a:r>
            <a:rPr lang="es-US" sz="1400" dirty="0">
              <a:solidFill>
                <a:schemeClr val="tx1"/>
              </a:solidFill>
            </a:rPr>
            <a:t>Protección a largo plazo con poco esfuerzo, fácil de esconder, los DIU</a:t>
          </a:r>
          <a:r>
            <a:rPr lang="es-US" sz="1400" dirty="0"/>
            <a:t> </a:t>
          </a:r>
          <a:r>
            <a:rPr lang="es-US" sz="1400" b="1" dirty="0">
              <a:solidFill>
                <a:srgbClr val="7030A0"/>
              </a:solidFill>
            </a:rPr>
            <a:t>hormonales</a:t>
          </a:r>
          <a:r>
            <a:rPr lang="es-US" sz="1400" dirty="0"/>
            <a:t> </a:t>
          </a:r>
          <a:r>
            <a:rPr lang="es-US" sz="1400" dirty="0">
              <a:solidFill>
                <a:schemeClr val="tx1"/>
              </a:solidFill>
            </a:rPr>
            <a:t>pueden hacer que los períodos sean más ligeros, los DIU </a:t>
          </a:r>
          <a:r>
            <a:rPr lang="es-US" sz="1400" b="1" dirty="0">
              <a:solidFill>
                <a:srgbClr val="7030A0"/>
              </a:solidFill>
            </a:rPr>
            <a:t>no hormonales</a:t>
          </a:r>
          <a:r>
            <a:rPr lang="es-US" sz="1400" dirty="0">
              <a:solidFill>
                <a:schemeClr val="tx1"/>
              </a:solidFill>
            </a:rPr>
            <a:t> no afectan </a:t>
          </a:r>
          <a:r>
            <a:rPr lang="es-US" sz="1400" dirty="0" smtClean="0">
              <a:solidFill>
                <a:schemeClr val="tx1"/>
              </a:solidFill>
            </a:rPr>
            <a:t>a las </a:t>
          </a:r>
          <a:r>
            <a:rPr lang="es-US" sz="1400" dirty="0">
              <a:solidFill>
                <a:schemeClr val="tx1"/>
              </a:solidFill>
            </a:rPr>
            <a:t>hormonas, pueden ser usados </a:t>
          </a:r>
          <a:r>
            <a:rPr lang="es-US" sz="1400" dirty="0" smtClean="0">
              <a:solidFill>
                <a:schemeClr val="tx1"/>
              </a:solidFill>
            </a:rPr>
            <a:t>durante la lactancia y </a:t>
          </a:r>
          <a:r>
            <a:rPr lang="es-US" sz="1400" dirty="0">
              <a:solidFill>
                <a:schemeClr val="tx1"/>
              </a:solidFill>
            </a:rPr>
            <a:t>como anticonceptivos de emergencia.</a:t>
          </a:r>
        </a:p>
      </dgm:t>
    </dgm:pt>
    <dgm:pt modelId="{FE06207F-F3A9-45D7-9425-816E26A866B0}" type="parTrans" cxnId="{A2884784-7B8A-4C44-B1BF-25F785A0105B}">
      <dgm:prSet/>
      <dgm:spPr/>
      <dgm:t>
        <a:bodyPr/>
        <a:lstStyle/>
        <a:p>
          <a:endParaRPr lang="en-US"/>
        </a:p>
      </dgm:t>
    </dgm:pt>
    <dgm:pt modelId="{06048A2F-0531-44DF-82F2-5D56AE995B55}" type="sibTrans" cxnId="{A2884784-7B8A-4C44-B1BF-25F785A0105B}">
      <dgm:prSet/>
      <dgm:spPr/>
      <dgm:t>
        <a:bodyPr/>
        <a:lstStyle/>
        <a:p>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ScaleX="110618" custLinFactNeighborX="6320">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22262" custLinFactNeighborX="11316">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ScaleX="119351" custLinFactNeighborX="11046" custLinFactNeighborY="24705">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LinFactNeighborX="-1333" custLinFactNeighborY="25042">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17895" custLinFactNeighborX="10444" custLinFactNeighborY="-6873">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LinFactNeighborX="-1274" custLinFactNeighborY="-696">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23717" custLinFactNeighborX="12933" custLinFactNeighborY="-8121">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23717" custScaleY="174706" custLinFactNeighborX="12142" custLinFactNeighborY="-15547">
        <dgm:presLayoutVars>
          <dgm:bulletEnabled val="1"/>
        </dgm:presLayoutVars>
      </dgm:prSet>
      <dgm:spPr/>
      <dgm:t>
        <a:bodyPr/>
        <a:lstStyle/>
        <a:p>
          <a:endParaRPr lang="es-ES"/>
        </a:p>
      </dgm:t>
    </dgm:pt>
  </dgm:ptLst>
  <dgm:cxnLst>
    <dgm:cxn modelId="{AE4DAF96-4E23-432E-9691-CE4CC7A1C965}" type="presOf" srcId="{DFD77F95-D415-4DD3-A816-830D03E70A4F}" destId="{752985B6-E599-42C4-9B16-C3F7B2ACACBD}" srcOrd="0" destOrd="0" presId="urn:microsoft.com/office/officeart/2005/8/layout/vList3"/>
    <dgm:cxn modelId="{8105C84B-D7FB-4CAE-904B-796541014D35}" type="presOf" srcId="{5FACC5EB-C675-4416-B6E6-DE4F69BC96FB}" destId="{145BBB3C-972C-4764-AEA2-EE62DB2ABD37}"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3E7533A9-654D-4622-84C8-540F9F82D801}" type="presOf" srcId="{8241F69E-7835-465C-B024-373C8583FE12}" destId="{017DDB07-4881-4A41-97BD-FAD060F86CA5}"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4544C3DA-9A02-403D-B911-16C563E767A5}" type="presOf" srcId="{AF20EFFE-445C-428F-B449-D7B41EC1299B}" destId="{42DFDC70-F08F-43E8-9CA1-10A93B7CC4DE}"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13669A83-3A46-4EED-BE29-625D60CC5278}" srcId="{886F449F-217B-4A3F-9062-072FB3A23066}" destId="{5FACC5EB-C675-4416-B6E6-DE4F69BC96FB}" srcOrd="6" destOrd="0" parTransId="{CBB72172-A3E5-4764-8C23-9DB84D97B097}" sibTransId="{1529AE2B-E1DA-4138-BC1E-EAAB741B98D3}"/>
    <dgm:cxn modelId="{12E28BC5-034E-4A57-9FA7-414A20387E48}" srcId="{886F449F-217B-4A3F-9062-072FB3A23066}" destId="{B6DED415-E5FD-4895-A113-3714F28A4649}" srcOrd="4" destOrd="0" parTransId="{EC44CD54-3A22-4AF9-8C4E-CB3545888578}" sibTransId="{01D6F05E-EDDC-4AF4-817B-1009624F16F7}"/>
    <dgm:cxn modelId="{0CB4D6CF-BB4C-463D-A93F-537D7FAF615D}" type="presOf" srcId="{6F49AEF6-D0CC-42E2-BC07-E100150F6C23}" destId="{D31B7AE4-E9FC-4455-B6F0-B014332D5D4C}" srcOrd="0" destOrd="0" presId="urn:microsoft.com/office/officeart/2005/8/layout/vList3"/>
    <dgm:cxn modelId="{A2884784-7B8A-4C44-B1BF-25F785A0105B}" srcId="{886F449F-217B-4A3F-9062-072FB3A23066}" destId="{F78AD5CA-660E-4789-B6A4-E8A78A769125}" srcOrd="7" destOrd="0" parTransId="{FE06207F-F3A9-45D7-9425-816E26A866B0}" sibTransId="{06048A2F-0531-44DF-82F2-5D56AE995B55}"/>
    <dgm:cxn modelId="{8383C93D-025B-49A3-9699-EF344B7E0EEC}" type="presOf" srcId="{B6DED415-E5FD-4895-A113-3714F28A4649}" destId="{06C4A962-9604-48B8-A1FE-9CA4A4C959AB}"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6C271FFC-D22C-4E9E-A826-919B2D88F4E1}" type="presOf" srcId="{886F449F-217B-4A3F-9062-072FB3A23066}" destId="{9C01D6A7-CE00-4418-A9F4-1AC8CBCE954A}"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E525D331-ABBF-4DF9-B66A-3EBA7513BBB6}" type="presOf" srcId="{F78AD5CA-660E-4789-B6A4-E8A78A769125}" destId="{75D42CC0-1B4A-429A-AF88-11B50F35973A}" srcOrd="0" destOrd="0" presId="urn:microsoft.com/office/officeart/2005/8/layout/vList3"/>
    <dgm:cxn modelId="{AAE04E85-EF7F-49D5-9176-EAF097EEF289}" type="presOf" srcId="{2D9DA8D7-B736-4343-A41B-74E2786FBE17}" destId="{ACBB44CB-A93E-4EA4-ACD9-F4B0DC6D907D}" srcOrd="0" destOrd="0" presId="urn:microsoft.com/office/officeart/2005/8/layout/vList3"/>
    <dgm:cxn modelId="{AE4C9E0F-83AF-4C49-AFC5-CC540B061EB0}" type="presParOf" srcId="{9C01D6A7-CE00-4418-A9F4-1AC8CBCE954A}" destId="{D1E93AFD-354F-44ED-B977-29E872B54D0A}" srcOrd="0" destOrd="0" presId="urn:microsoft.com/office/officeart/2005/8/layout/vList3"/>
    <dgm:cxn modelId="{9C985DBB-36B8-4850-AFD7-3BA85E460B02}" type="presParOf" srcId="{D1E93AFD-354F-44ED-B977-29E872B54D0A}" destId="{CB2EE65F-0024-47BE-9AB1-851C13B87868}" srcOrd="0" destOrd="0" presId="urn:microsoft.com/office/officeart/2005/8/layout/vList3"/>
    <dgm:cxn modelId="{8DA047AE-010B-4AD0-A168-3A252077CD8D}" type="presParOf" srcId="{D1E93AFD-354F-44ED-B977-29E872B54D0A}" destId="{ACBB44CB-A93E-4EA4-ACD9-F4B0DC6D907D}" srcOrd="1" destOrd="0" presId="urn:microsoft.com/office/officeart/2005/8/layout/vList3"/>
    <dgm:cxn modelId="{3F633343-12BC-4FFD-A989-9C2D44F2C4A7}" type="presParOf" srcId="{9C01D6A7-CE00-4418-A9F4-1AC8CBCE954A}" destId="{5ACC7942-1DF6-450A-BBA6-FD8EA461F808}" srcOrd="1" destOrd="0" presId="urn:microsoft.com/office/officeart/2005/8/layout/vList3"/>
    <dgm:cxn modelId="{2CA7A300-C92E-4857-B033-823AD16B272A}" type="presParOf" srcId="{9C01D6A7-CE00-4418-A9F4-1AC8CBCE954A}" destId="{9A191988-3FCD-4DE2-B09C-621FDF63E728}" srcOrd="2" destOrd="0" presId="urn:microsoft.com/office/officeart/2005/8/layout/vList3"/>
    <dgm:cxn modelId="{A978ED2D-1655-448E-89A4-42D63755E89E}" type="presParOf" srcId="{9A191988-3FCD-4DE2-B09C-621FDF63E728}" destId="{25AB33B1-1614-4F8C-9037-B9CB1A2949F4}" srcOrd="0" destOrd="0" presId="urn:microsoft.com/office/officeart/2005/8/layout/vList3"/>
    <dgm:cxn modelId="{BA2A7FA0-97EC-44C7-B5CD-112095B3E2B9}" type="presParOf" srcId="{9A191988-3FCD-4DE2-B09C-621FDF63E728}" destId="{42DFDC70-F08F-43E8-9CA1-10A93B7CC4DE}" srcOrd="1" destOrd="0" presId="urn:microsoft.com/office/officeart/2005/8/layout/vList3"/>
    <dgm:cxn modelId="{20051095-8EE4-4624-BF53-1A4CD9CF1821}" type="presParOf" srcId="{9C01D6A7-CE00-4418-A9F4-1AC8CBCE954A}" destId="{46DC89DE-2963-4116-9F84-E75EEA99A433}" srcOrd="3" destOrd="0" presId="urn:microsoft.com/office/officeart/2005/8/layout/vList3"/>
    <dgm:cxn modelId="{2421E215-1815-4CAE-ABF5-8B13868179B4}" type="presParOf" srcId="{9C01D6A7-CE00-4418-A9F4-1AC8CBCE954A}" destId="{009F7A2F-7F26-48B3-9310-06C5B2468756}" srcOrd="4" destOrd="0" presId="urn:microsoft.com/office/officeart/2005/8/layout/vList3"/>
    <dgm:cxn modelId="{A9F0D7A0-7A9B-4CC1-A660-787A9E20D444}" type="presParOf" srcId="{009F7A2F-7F26-48B3-9310-06C5B2468756}" destId="{434FE990-0A16-49E8-8023-2975EFE528FC}" srcOrd="0" destOrd="0" presId="urn:microsoft.com/office/officeart/2005/8/layout/vList3"/>
    <dgm:cxn modelId="{94DC29E7-5B23-47AF-B916-0EA9CFD701C9}" type="presParOf" srcId="{009F7A2F-7F26-48B3-9310-06C5B2468756}" destId="{D31B7AE4-E9FC-4455-B6F0-B014332D5D4C}" srcOrd="1" destOrd="0" presId="urn:microsoft.com/office/officeart/2005/8/layout/vList3"/>
    <dgm:cxn modelId="{35E1883E-5387-41DE-BE4C-33F010D7F748}" type="presParOf" srcId="{9C01D6A7-CE00-4418-A9F4-1AC8CBCE954A}" destId="{18ED2C8D-8DBE-45B0-B0B3-BC92477E173B}" srcOrd="5" destOrd="0" presId="urn:microsoft.com/office/officeart/2005/8/layout/vList3"/>
    <dgm:cxn modelId="{AEED3F3B-B8AF-48DC-BAE5-AF595042A573}" type="presParOf" srcId="{9C01D6A7-CE00-4418-A9F4-1AC8CBCE954A}" destId="{79F2C7C9-E06B-4DFA-811F-6E72BE5B5AA6}" srcOrd="6" destOrd="0" presId="urn:microsoft.com/office/officeart/2005/8/layout/vList3"/>
    <dgm:cxn modelId="{E267CA30-9DF5-483B-88A9-2FD38332854D}" type="presParOf" srcId="{79F2C7C9-E06B-4DFA-811F-6E72BE5B5AA6}" destId="{74E1564D-B27A-4F63-ACC3-A9DD349C5611}" srcOrd="0" destOrd="0" presId="urn:microsoft.com/office/officeart/2005/8/layout/vList3"/>
    <dgm:cxn modelId="{1B8C3A90-1BB1-4A4C-A077-21174F188667}" type="presParOf" srcId="{79F2C7C9-E06B-4DFA-811F-6E72BE5B5AA6}" destId="{017DDB07-4881-4A41-97BD-FAD060F86CA5}" srcOrd="1" destOrd="0" presId="urn:microsoft.com/office/officeart/2005/8/layout/vList3"/>
    <dgm:cxn modelId="{116C3FCA-C0BE-468C-B594-62465EA52046}" type="presParOf" srcId="{9C01D6A7-CE00-4418-A9F4-1AC8CBCE954A}" destId="{D6A1E102-997F-4E34-B2A6-0B3F312CB543}" srcOrd="7" destOrd="0" presId="urn:microsoft.com/office/officeart/2005/8/layout/vList3"/>
    <dgm:cxn modelId="{C3D3DDDB-4AB5-4696-A815-6A03511E491B}" type="presParOf" srcId="{9C01D6A7-CE00-4418-A9F4-1AC8CBCE954A}" destId="{0948F653-E20E-4D27-8405-E9875D20C59B}" srcOrd="8" destOrd="0" presId="urn:microsoft.com/office/officeart/2005/8/layout/vList3"/>
    <dgm:cxn modelId="{4F7372FC-6F28-46B1-AE0D-E3C048B7EC53}" type="presParOf" srcId="{0948F653-E20E-4D27-8405-E9875D20C59B}" destId="{22D97BAC-A44E-47A9-BCF0-97A55BE82B99}" srcOrd="0" destOrd="0" presId="urn:microsoft.com/office/officeart/2005/8/layout/vList3"/>
    <dgm:cxn modelId="{70A94F90-2C14-4E4E-B25E-208AA11094A3}" type="presParOf" srcId="{0948F653-E20E-4D27-8405-E9875D20C59B}" destId="{06C4A962-9604-48B8-A1FE-9CA4A4C959AB}" srcOrd="1" destOrd="0" presId="urn:microsoft.com/office/officeart/2005/8/layout/vList3"/>
    <dgm:cxn modelId="{F54A8D99-6EDA-4444-B77F-D28EA9DE0D88}" type="presParOf" srcId="{9C01D6A7-CE00-4418-A9F4-1AC8CBCE954A}" destId="{FD3D4964-07C7-468A-B807-02EE0F77582C}" srcOrd="9" destOrd="0" presId="urn:microsoft.com/office/officeart/2005/8/layout/vList3"/>
    <dgm:cxn modelId="{830647F2-B89A-4E6C-BC42-D3366F9C2C4F}" type="presParOf" srcId="{9C01D6A7-CE00-4418-A9F4-1AC8CBCE954A}" destId="{A1DCFF97-63F1-4033-8FAE-7B582038788B}" srcOrd="10" destOrd="0" presId="urn:microsoft.com/office/officeart/2005/8/layout/vList3"/>
    <dgm:cxn modelId="{C2C9F497-FB20-4AE9-A61A-76EB834D2113}" type="presParOf" srcId="{A1DCFF97-63F1-4033-8FAE-7B582038788B}" destId="{FD04EB34-E904-4DCA-8511-C2EC1E5DFBF6}" srcOrd="0" destOrd="0" presId="urn:microsoft.com/office/officeart/2005/8/layout/vList3"/>
    <dgm:cxn modelId="{5BC09893-4D2E-4A03-90A0-BE2A564B1A59}" type="presParOf" srcId="{A1DCFF97-63F1-4033-8FAE-7B582038788B}" destId="{752985B6-E599-42C4-9B16-C3F7B2ACACBD}" srcOrd="1" destOrd="0" presId="urn:microsoft.com/office/officeart/2005/8/layout/vList3"/>
    <dgm:cxn modelId="{CA0E4C33-645A-42E5-803B-2107890ECE38}" type="presParOf" srcId="{9C01D6A7-CE00-4418-A9F4-1AC8CBCE954A}" destId="{750B53C2-ED1A-4476-9FEE-386248B8EB4E}" srcOrd="11" destOrd="0" presId="urn:microsoft.com/office/officeart/2005/8/layout/vList3"/>
    <dgm:cxn modelId="{29919D6C-1FCA-458F-8180-F6AE501E1298}" type="presParOf" srcId="{9C01D6A7-CE00-4418-A9F4-1AC8CBCE954A}" destId="{30F918F4-B8C2-405D-9106-A0422C70C0F9}" srcOrd="12" destOrd="0" presId="urn:microsoft.com/office/officeart/2005/8/layout/vList3"/>
    <dgm:cxn modelId="{FF3499DC-2E7C-4C30-8F09-E46B242A0DF8}" type="presParOf" srcId="{30F918F4-B8C2-405D-9106-A0422C70C0F9}" destId="{D18CED95-280D-425F-85BB-7547FCD52856}" srcOrd="0" destOrd="0" presId="urn:microsoft.com/office/officeart/2005/8/layout/vList3"/>
    <dgm:cxn modelId="{9DE46950-A804-451E-8296-88236739D945}" type="presParOf" srcId="{30F918F4-B8C2-405D-9106-A0422C70C0F9}" destId="{145BBB3C-972C-4764-AEA2-EE62DB2ABD37}" srcOrd="1" destOrd="0" presId="urn:microsoft.com/office/officeart/2005/8/layout/vList3"/>
    <dgm:cxn modelId="{D285E790-6D47-4802-B918-C7E8AE630BD4}" type="presParOf" srcId="{9C01D6A7-CE00-4418-A9F4-1AC8CBCE954A}" destId="{5BA53C46-ACAC-449B-A1E6-7C4E777B01DC}" srcOrd="13" destOrd="0" presId="urn:microsoft.com/office/officeart/2005/8/layout/vList3"/>
    <dgm:cxn modelId="{B4826003-42C9-419C-8455-5CE98D9D7498}" type="presParOf" srcId="{9C01D6A7-CE00-4418-A9F4-1AC8CBCE954A}" destId="{1FB72EA8-4486-4BD3-B44D-E1188C114C24}" srcOrd="14" destOrd="0" presId="urn:microsoft.com/office/officeart/2005/8/layout/vList3"/>
    <dgm:cxn modelId="{991CF1B2-6F93-491C-99E2-57CAA4698D61}" type="presParOf" srcId="{1FB72EA8-4486-4BD3-B44D-E1188C114C24}" destId="{0B075EEF-050D-4A5F-83D7-7A592D420732}" srcOrd="0" destOrd="0" presId="urn:microsoft.com/office/officeart/2005/8/layout/vList3"/>
    <dgm:cxn modelId="{E0B7B0C1-D465-4928-9BBA-ACF55BDC0A24}"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893" y="2926"/>
          <a:ext cx="5594299" cy="570378"/>
        </a:xfrm>
        <a:prstGeom prst="homePlate">
          <a:avLst/>
        </a:prstGeom>
        <a:solidFill>
          <a:schemeClr val="accent1">
            <a:hueOff val="0"/>
            <a:satOff val="0"/>
            <a:lumOff val="0"/>
            <a:alpha val="0"/>
          </a:schemeClr>
        </a:solidFill>
        <a:ln w="25400" cap="rnd" cmpd="sng" algn="ctr">
          <a:solidFill>
            <a:schemeClr val="accent1">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s-US" sz="1700" kern="1200"/>
            <a:t> </a:t>
          </a:r>
          <a:r>
            <a:rPr lang="es-US" sz="1700" kern="1200">
              <a:solidFill>
                <a:schemeClr val="tx1"/>
              </a:solidFill>
            </a:rPr>
            <a:t>Forro de látex que cubre el pene. </a:t>
          </a:r>
        </a:p>
      </dsp:txBody>
      <dsp:txXfrm rot="10800000">
        <a:off x="1788487" y="2926"/>
        <a:ext cx="5451705" cy="570378"/>
      </dsp:txXfrm>
    </dsp:sp>
    <dsp:sp modelId="{CB2EE65F-0024-47BE-9AB1-851C13B87868}">
      <dsp:nvSpPr>
        <dsp:cNvPr id="0" name=""/>
        <dsp:cNvSpPr/>
      </dsp:nvSpPr>
      <dsp:spPr>
        <a:xfrm>
          <a:off x="1266495" y="2926"/>
          <a:ext cx="570378" cy="5703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893" y="743567"/>
          <a:ext cx="5594299" cy="570378"/>
        </a:xfrm>
        <a:prstGeom prst="homePlate">
          <a:avLst/>
        </a:prstGeom>
        <a:solidFill>
          <a:schemeClr val="accent1">
            <a:hueOff val="0"/>
            <a:satOff val="0"/>
            <a:lumOff val="0"/>
            <a:alpha val="0"/>
          </a:schemeClr>
        </a:solidFill>
        <a:ln w="25400" cap="rnd" cmpd="sng" algn="ctr">
          <a:solidFill>
            <a:schemeClr val="accent1">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s-US" sz="1700" kern="1200" dirty="0" smtClean="0">
              <a:solidFill>
                <a:schemeClr val="tx1"/>
              </a:solidFill>
            </a:rPr>
            <a:t>Colocar </a:t>
          </a:r>
          <a:r>
            <a:rPr lang="es-US" sz="1700" kern="1200" dirty="0">
              <a:solidFill>
                <a:schemeClr val="tx1"/>
              </a:solidFill>
            </a:rPr>
            <a:t>el condón en el pene tan pronto como esté erecto y removerlo después de la eyaculación (lejos de la pareja).</a:t>
          </a:r>
        </a:p>
      </dsp:txBody>
      <dsp:txXfrm rot="10800000">
        <a:off x="1788487" y="743567"/>
        <a:ext cx="5451705" cy="570378"/>
      </dsp:txXfrm>
    </dsp:sp>
    <dsp:sp modelId="{25AB33B1-1614-4F8C-9037-B9CB1A2949F4}">
      <dsp:nvSpPr>
        <dsp:cNvPr id="0" name=""/>
        <dsp:cNvSpPr/>
      </dsp:nvSpPr>
      <dsp:spPr>
        <a:xfrm>
          <a:off x="1266495" y="743567"/>
          <a:ext cx="570378" cy="5703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45893" y="1484208"/>
          <a:ext cx="5594299" cy="570378"/>
        </a:xfrm>
        <a:prstGeom prst="homePlate">
          <a:avLst/>
        </a:prstGeom>
        <a:solidFill>
          <a:schemeClr val="accent1">
            <a:hueOff val="0"/>
            <a:satOff val="0"/>
            <a:lumOff val="0"/>
            <a:alpha val="0"/>
          </a:schemeClr>
        </a:solidFill>
        <a:ln w="25400" cap="rnd" cmpd="sng" algn="ctr">
          <a:solidFill>
            <a:schemeClr val="accent1">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Cada condón individual se puede usar solo una vez (no se debe lavar, voltear ni volver a usar).</a:t>
          </a:r>
        </a:p>
      </dsp:txBody>
      <dsp:txXfrm rot="10800000">
        <a:off x="1788487" y="1484208"/>
        <a:ext cx="5451705" cy="570378"/>
      </dsp:txXfrm>
    </dsp:sp>
    <dsp:sp modelId="{434FE990-0A16-49E8-8023-2975EFE528FC}">
      <dsp:nvSpPr>
        <dsp:cNvPr id="0" name=""/>
        <dsp:cNvSpPr/>
      </dsp:nvSpPr>
      <dsp:spPr>
        <a:xfrm>
          <a:off x="1266495" y="1484208"/>
          <a:ext cx="570378" cy="5703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45893" y="2224849"/>
          <a:ext cx="5594299" cy="570378"/>
        </a:xfrm>
        <a:prstGeom prst="homePlate">
          <a:avLst/>
        </a:prstGeom>
        <a:solidFill>
          <a:schemeClr val="accent1">
            <a:hueOff val="0"/>
            <a:satOff val="0"/>
            <a:lumOff val="0"/>
            <a:alpha val="0"/>
          </a:schemeClr>
        </a:solidFill>
        <a:ln w="25400" cap="rnd" cmpd="sng" algn="ctr">
          <a:solidFill>
            <a:schemeClr val="accent1">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 Uso </a:t>
          </a:r>
          <a:r>
            <a:rPr lang="es-US" sz="1700" b="1" kern="1200" dirty="0">
              <a:solidFill>
                <a:schemeClr val="accent2"/>
              </a:solidFill>
            </a:rPr>
            <a:t>perfecto</a:t>
          </a:r>
          <a:r>
            <a:rPr lang="es-US" sz="1700" kern="1200" dirty="0">
              <a:solidFill>
                <a:schemeClr val="tx1"/>
              </a:solidFill>
            </a:rPr>
            <a:t>: 98% </a:t>
          </a:r>
          <a:r>
            <a:rPr lang="es-US" sz="1700" kern="1200" dirty="0">
              <a:solidFill>
                <a:srgbClr val="00BCB8"/>
              </a:solidFill>
            </a:rPr>
            <a:t> </a:t>
          </a:r>
          <a:r>
            <a:rPr lang="es-US" sz="1700" kern="1200" dirty="0">
              <a:solidFill>
                <a:schemeClr val="tx1"/>
              </a:solidFill>
            </a:rPr>
            <a:t>Uso</a:t>
          </a:r>
          <a:r>
            <a:rPr lang="es-US" sz="1700" kern="1200" dirty="0">
              <a:solidFill>
                <a:srgbClr val="00BCB8"/>
              </a:solidFill>
            </a:rPr>
            <a:t> </a:t>
          </a:r>
          <a:r>
            <a:rPr lang="es-US" sz="1700" b="1" kern="1200" dirty="0">
              <a:solidFill>
                <a:srgbClr val="009999"/>
              </a:solidFill>
            </a:rPr>
            <a:t>típico</a:t>
          </a:r>
          <a:r>
            <a:rPr lang="es-US" sz="1700" kern="1200" dirty="0">
              <a:solidFill>
                <a:schemeClr val="tx1"/>
              </a:solidFill>
            </a:rPr>
            <a:t>: 82%</a:t>
          </a:r>
        </a:p>
      </dsp:txBody>
      <dsp:txXfrm rot="10800000">
        <a:off x="1788487" y="2224849"/>
        <a:ext cx="5451705" cy="570378"/>
      </dsp:txXfrm>
    </dsp:sp>
    <dsp:sp modelId="{74E1564D-B27A-4F63-ACC3-A9DD349C5611}">
      <dsp:nvSpPr>
        <dsp:cNvPr id="0" name=""/>
        <dsp:cNvSpPr/>
      </dsp:nvSpPr>
      <dsp:spPr>
        <a:xfrm>
          <a:off x="1266495" y="2224849"/>
          <a:ext cx="570378" cy="5703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893" y="2965491"/>
          <a:ext cx="5594299" cy="570378"/>
        </a:xfrm>
        <a:prstGeom prst="homePlate">
          <a:avLst/>
        </a:prstGeom>
        <a:solidFill>
          <a:schemeClr val="accent1">
            <a:hueOff val="0"/>
            <a:satOff val="0"/>
            <a:lumOff val="0"/>
            <a:alpha val="0"/>
          </a:schemeClr>
        </a:solidFill>
        <a:ln w="25400" cap="rnd" cmpd="sng" algn="ctr">
          <a:solidFill>
            <a:schemeClr val="accent1">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Cuando son usados siempre de forma consistente y correcta, los condones pueden reducir el riesgo de </a:t>
          </a:r>
          <a:r>
            <a:rPr lang="es-US" sz="1700" kern="1200" dirty="0" smtClean="0">
              <a:solidFill>
                <a:schemeClr val="tx1"/>
              </a:solidFill>
            </a:rPr>
            <a:t>contraer ITS</a:t>
          </a:r>
          <a:r>
            <a:rPr lang="es-US" sz="1700" kern="1200" dirty="0">
              <a:solidFill>
                <a:schemeClr val="tx1"/>
              </a:solidFill>
            </a:rPr>
            <a:t>, incluyendo el VIH. </a:t>
          </a:r>
        </a:p>
      </dsp:txBody>
      <dsp:txXfrm rot="10800000">
        <a:off x="1788487" y="2965491"/>
        <a:ext cx="5451705" cy="570378"/>
      </dsp:txXfrm>
    </dsp:sp>
    <dsp:sp modelId="{22D97BAC-A44E-47A9-BCF0-97A55BE82B99}">
      <dsp:nvSpPr>
        <dsp:cNvPr id="0" name=""/>
        <dsp:cNvSpPr/>
      </dsp:nvSpPr>
      <dsp:spPr>
        <a:xfrm>
          <a:off x="1266495" y="2965491"/>
          <a:ext cx="570378" cy="5703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5893" y="3706132"/>
          <a:ext cx="5594299" cy="570378"/>
        </a:xfrm>
        <a:prstGeom prst="homePlate">
          <a:avLst/>
        </a:prstGeom>
        <a:solidFill>
          <a:schemeClr val="accent1">
            <a:hueOff val="0"/>
            <a:satOff val="0"/>
            <a:lumOff val="0"/>
            <a:alpha val="0"/>
          </a:schemeClr>
        </a:solidFill>
        <a:ln w="25400" cap="rnd" cmpd="sng" algn="ctr">
          <a:solidFill>
            <a:schemeClr val="accent1">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 No se necesitan recetas o </a:t>
          </a:r>
          <a:r>
            <a:rPr lang="es-US" sz="1700" kern="1200" dirty="0" smtClean="0">
              <a:solidFill>
                <a:schemeClr val="tx1"/>
              </a:solidFill>
            </a:rPr>
            <a:t>citas médicas.</a:t>
          </a:r>
          <a:endParaRPr lang="es-US" sz="1700" kern="1200" dirty="0">
            <a:solidFill>
              <a:schemeClr val="tx1"/>
            </a:solidFill>
          </a:endParaRPr>
        </a:p>
      </dsp:txBody>
      <dsp:txXfrm rot="10800000">
        <a:off x="1788487" y="3706132"/>
        <a:ext cx="5451705" cy="570378"/>
      </dsp:txXfrm>
    </dsp:sp>
    <dsp:sp modelId="{FD04EB34-E904-4DCA-8511-C2EC1E5DFBF6}">
      <dsp:nvSpPr>
        <dsp:cNvPr id="0" name=""/>
        <dsp:cNvSpPr/>
      </dsp:nvSpPr>
      <dsp:spPr>
        <a:xfrm>
          <a:off x="1266495" y="3706132"/>
          <a:ext cx="570378" cy="5703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6018" y="4446773"/>
          <a:ext cx="6126484" cy="570378"/>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Puede ser difícil recordar usarlo, requieren compromiso (deben ser usados de forma consistente y correcta cada vez para ser efectivos).</a:t>
          </a:r>
        </a:p>
      </dsp:txBody>
      <dsp:txXfrm rot="10800000">
        <a:off x="1788612" y="4446773"/>
        <a:ext cx="5983890" cy="570378"/>
      </dsp:txXfrm>
    </dsp:sp>
    <dsp:sp modelId="{D18CED95-280D-425F-85BB-7547FCD52856}">
      <dsp:nvSpPr>
        <dsp:cNvPr id="0" name=""/>
        <dsp:cNvSpPr/>
      </dsp:nvSpPr>
      <dsp:spPr>
        <a:xfrm>
          <a:off x="1133449" y="4446773"/>
          <a:ext cx="570378" cy="5703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897" y="5187414"/>
          <a:ext cx="6447989" cy="570378"/>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No se necesita receta, pueden reducir el riesgo de embarazo </a:t>
          </a:r>
          <a:r>
            <a:rPr lang="es-US" sz="1700" b="1" u="sng" kern="1200" dirty="0">
              <a:solidFill>
                <a:schemeClr val="tx1"/>
              </a:solidFill>
            </a:rPr>
            <a:t>y</a:t>
          </a:r>
          <a:r>
            <a:rPr lang="es-US" sz="1700" kern="1200" dirty="0">
              <a:solidFill>
                <a:schemeClr val="tx1"/>
              </a:solidFill>
            </a:rPr>
            <a:t> </a:t>
          </a:r>
          <a:r>
            <a:rPr lang="es-US" sz="1700" kern="1200" dirty="0" smtClean="0">
              <a:solidFill>
                <a:schemeClr val="tx1"/>
              </a:solidFill>
            </a:rPr>
            <a:t>de contraer </a:t>
          </a:r>
          <a:r>
            <a:rPr lang="es-US" sz="1700" kern="1200" dirty="0">
              <a:solidFill>
                <a:schemeClr val="tx1"/>
              </a:solidFill>
            </a:rPr>
            <a:t>ITS, son baratos (o gratuitos) y fáciles de encontrar.</a:t>
          </a:r>
        </a:p>
      </dsp:txBody>
      <dsp:txXfrm rot="10800000">
        <a:off x="1788491" y="5187414"/>
        <a:ext cx="6305395" cy="570378"/>
      </dsp:txXfrm>
    </dsp:sp>
    <dsp:sp modelId="{0B075EEF-050D-4A5F-83D7-7A592D420732}">
      <dsp:nvSpPr>
        <dsp:cNvPr id="0" name=""/>
        <dsp:cNvSpPr/>
      </dsp:nvSpPr>
      <dsp:spPr>
        <a:xfrm>
          <a:off x="1123900" y="5187414"/>
          <a:ext cx="570378" cy="5703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931" y="3711"/>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Una inyección que contiene </a:t>
          </a:r>
          <a:r>
            <a:rPr lang="es-US" sz="1700" kern="1200" dirty="0" err="1">
              <a:solidFill>
                <a:schemeClr val="tx1"/>
              </a:solidFill>
            </a:rPr>
            <a:t>progestina</a:t>
          </a:r>
          <a:r>
            <a:rPr lang="es-US" sz="1700" kern="1200" dirty="0">
              <a:solidFill>
                <a:schemeClr val="tx1"/>
              </a:solidFill>
            </a:rPr>
            <a:t> que </a:t>
          </a:r>
          <a:r>
            <a:rPr lang="es-US" sz="1700" kern="1200" dirty="0" smtClean="0">
              <a:solidFill>
                <a:schemeClr val="tx1"/>
              </a:solidFill>
            </a:rPr>
            <a:t>se administra </a:t>
          </a:r>
          <a:r>
            <a:rPr lang="es-US" sz="1700" kern="1200" dirty="0">
              <a:solidFill>
                <a:schemeClr val="tx1"/>
              </a:solidFill>
            </a:rPr>
            <a:t>cada 3 meses. </a:t>
          </a:r>
        </a:p>
      </dsp:txBody>
      <dsp:txXfrm rot="10800000">
        <a:off x="1788487" y="3711"/>
        <a:ext cx="6139840" cy="570223"/>
      </dsp:txXfrm>
    </dsp:sp>
    <dsp:sp modelId="{CB2EE65F-0024-47BE-9AB1-851C13B87868}">
      <dsp:nvSpPr>
        <dsp:cNvPr id="0" name=""/>
        <dsp:cNvSpPr/>
      </dsp:nvSpPr>
      <dsp:spPr>
        <a:xfrm>
          <a:off x="1439852" y="3711"/>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923" y="744150"/>
          <a:ext cx="6949461"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La progestina funciona para prevenir la ovulación y engrosar el moco cervical para evitar que los espermatozoides fertilicen un óvulo. </a:t>
          </a:r>
        </a:p>
      </dsp:txBody>
      <dsp:txXfrm rot="10800000">
        <a:off x="1788479" y="744150"/>
        <a:ext cx="6806905" cy="570223"/>
      </dsp:txXfrm>
    </dsp:sp>
    <dsp:sp modelId="{25AB33B1-1614-4F8C-9037-B9CB1A2949F4}">
      <dsp:nvSpPr>
        <dsp:cNvPr id="0" name=""/>
        <dsp:cNvSpPr/>
      </dsp:nvSpPr>
      <dsp:spPr>
        <a:xfrm>
          <a:off x="1297296" y="744150"/>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45931" y="1484589"/>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Se debe recibir la inyección cada 3 meses.</a:t>
          </a:r>
        </a:p>
      </dsp:txBody>
      <dsp:txXfrm rot="10800000">
        <a:off x="1788487" y="1484589"/>
        <a:ext cx="6139840" cy="570223"/>
      </dsp:txXfrm>
    </dsp:sp>
    <dsp:sp modelId="{434FE990-0A16-49E8-8023-2975EFE528FC}">
      <dsp:nvSpPr>
        <dsp:cNvPr id="0" name=""/>
        <dsp:cNvSpPr/>
      </dsp:nvSpPr>
      <dsp:spPr>
        <a:xfrm>
          <a:off x="1439852" y="1484589"/>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45931" y="2225028"/>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Uso </a:t>
          </a:r>
          <a:r>
            <a:rPr lang="es-US" sz="1700" b="1" kern="1200" dirty="0">
              <a:solidFill>
                <a:schemeClr val="accent2"/>
              </a:solidFill>
            </a:rPr>
            <a:t>perfecto</a:t>
          </a:r>
          <a:r>
            <a:rPr lang="es-US" sz="1700" kern="1200" dirty="0">
              <a:solidFill>
                <a:schemeClr val="tx1"/>
              </a:solidFill>
            </a:rPr>
            <a:t>: mayor al 99% Uso </a:t>
          </a:r>
          <a:r>
            <a:rPr lang="es-US" sz="1700" b="1" kern="1200" dirty="0">
              <a:solidFill>
                <a:srgbClr val="009999"/>
              </a:solidFill>
            </a:rPr>
            <a:t>típico</a:t>
          </a:r>
          <a:r>
            <a:rPr lang="es-US" sz="1700" kern="1200" dirty="0">
              <a:solidFill>
                <a:schemeClr val="tx1"/>
              </a:solidFill>
            </a:rPr>
            <a:t>: 94%</a:t>
          </a:r>
        </a:p>
      </dsp:txBody>
      <dsp:txXfrm rot="10800000">
        <a:off x="1788487" y="2225028"/>
        <a:ext cx="6139840" cy="570223"/>
      </dsp:txXfrm>
    </dsp:sp>
    <dsp:sp modelId="{74E1564D-B27A-4F63-ACC3-A9DD349C5611}">
      <dsp:nvSpPr>
        <dsp:cNvPr id="0" name=""/>
        <dsp:cNvSpPr/>
      </dsp:nvSpPr>
      <dsp:spPr>
        <a:xfrm>
          <a:off x="1439852" y="2225028"/>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891" y="2965467"/>
          <a:ext cx="7406631"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No es efectiva contra la propagación de </a:t>
          </a:r>
          <a:r>
            <a:rPr lang="es-US" sz="1700" kern="1200" dirty="0" smtClean="0">
              <a:solidFill>
                <a:schemeClr val="tx1"/>
              </a:solidFill>
            </a:rPr>
            <a:t>las </a:t>
          </a:r>
          <a:r>
            <a:rPr lang="es-US" sz="1700" kern="1200" dirty="0">
              <a:solidFill>
                <a:schemeClr val="tx1"/>
              </a:solidFill>
            </a:rPr>
            <a:t>ITS/VIH. El uso consistente y correcto de condones aún es necesario para reducir el riesgo </a:t>
          </a:r>
          <a:r>
            <a:rPr lang="es-US" sz="1700" kern="1200" dirty="0" smtClean="0">
              <a:solidFill>
                <a:schemeClr val="tx1"/>
              </a:solidFill>
            </a:rPr>
            <a:t>de contraer </a:t>
          </a:r>
          <a:r>
            <a:rPr lang="es-US" sz="1700" kern="1200" dirty="0">
              <a:solidFill>
                <a:schemeClr val="tx1"/>
              </a:solidFill>
            </a:rPr>
            <a:t>ITS.</a:t>
          </a:r>
        </a:p>
      </dsp:txBody>
      <dsp:txXfrm rot="10800000">
        <a:off x="1788447" y="2965467"/>
        <a:ext cx="7264075" cy="570223"/>
      </dsp:txXfrm>
    </dsp:sp>
    <dsp:sp modelId="{22D97BAC-A44E-47A9-BCF0-97A55BE82B99}">
      <dsp:nvSpPr>
        <dsp:cNvPr id="0" name=""/>
        <dsp:cNvSpPr/>
      </dsp:nvSpPr>
      <dsp:spPr>
        <a:xfrm>
          <a:off x="1297296" y="296546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5931" y="3705907"/>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Se necesita una visita a una clínica o a un proveedor de atención médica para recibir la inyección.  </a:t>
          </a:r>
        </a:p>
      </dsp:txBody>
      <dsp:txXfrm rot="10800000">
        <a:off x="1788487" y="3705907"/>
        <a:ext cx="6139840" cy="570223"/>
      </dsp:txXfrm>
    </dsp:sp>
    <dsp:sp modelId="{FD04EB34-E904-4DCA-8511-C2EC1E5DFBF6}">
      <dsp:nvSpPr>
        <dsp:cNvPr id="0" name=""/>
        <dsp:cNvSpPr/>
      </dsp:nvSpPr>
      <dsp:spPr>
        <a:xfrm>
          <a:off x="1439852" y="370590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23" y="4446346"/>
          <a:ext cx="7589512"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Posible sangrado irregular (esp. por los primeros 6-12 meses), cambio de apetito o aumento de peso; los efectos secundarios menos comunes son la pérdida de cabello, mareos, dolor de cabeza y </a:t>
          </a:r>
          <a:r>
            <a:rPr lang="es-US" sz="1700" kern="1200" dirty="0" smtClean="0">
              <a:solidFill>
                <a:schemeClr val="tx1"/>
              </a:solidFill>
            </a:rPr>
            <a:t>náuseas.</a:t>
          </a:r>
          <a:endParaRPr lang="es-US" sz="1700" kern="1200" dirty="0">
            <a:solidFill>
              <a:schemeClr val="tx1"/>
            </a:solidFill>
          </a:endParaRPr>
        </a:p>
      </dsp:txBody>
      <dsp:txXfrm rot="10800000">
        <a:off x="1788479" y="4446346"/>
        <a:ext cx="7446956" cy="570223"/>
      </dsp:txXfrm>
    </dsp:sp>
    <dsp:sp modelId="{D18CED95-280D-425F-85BB-7547FCD52856}">
      <dsp:nvSpPr>
        <dsp:cNvPr id="0" name=""/>
        <dsp:cNvSpPr/>
      </dsp:nvSpPr>
      <dsp:spPr>
        <a:xfrm>
          <a:off x="1297296" y="4446346"/>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923" y="5186785"/>
          <a:ext cx="7680983"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Fácil de esconder, puede causar períodos más cortos/ligeros o falta de período, protección a largo plazo con poco esfuerzo, puede ser usado </a:t>
          </a:r>
          <a:r>
            <a:rPr lang="es-US" sz="1700" kern="1200" dirty="0" smtClean="0">
              <a:solidFill>
                <a:schemeClr val="tx1"/>
              </a:solidFill>
            </a:rPr>
            <a:t>durante la lactancia.</a:t>
          </a:r>
          <a:endParaRPr lang="es-US" sz="1700" kern="1200" dirty="0">
            <a:solidFill>
              <a:schemeClr val="tx1"/>
            </a:solidFill>
          </a:endParaRPr>
        </a:p>
      </dsp:txBody>
      <dsp:txXfrm rot="10800000">
        <a:off x="1788479" y="5186785"/>
        <a:ext cx="7538427" cy="570223"/>
      </dsp:txXfrm>
    </dsp:sp>
    <dsp:sp modelId="{0B075EEF-050D-4A5F-83D7-7A592D420732}">
      <dsp:nvSpPr>
        <dsp:cNvPr id="0" name=""/>
        <dsp:cNvSpPr/>
      </dsp:nvSpPr>
      <dsp:spPr>
        <a:xfrm>
          <a:off x="1297296" y="5186785"/>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891" y="3711"/>
          <a:ext cx="7498103"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smtClean="0">
              <a:solidFill>
                <a:schemeClr val="tx1"/>
              </a:solidFill>
            </a:rPr>
            <a:t>Un palillo </a:t>
          </a:r>
          <a:r>
            <a:rPr lang="es-US" sz="1700" kern="1200" dirty="0">
              <a:solidFill>
                <a:schemeClr val="tx1"/>
              </a:solidFill>
            </a:rPr>
            <a:t>delgado del tamaño de un cerillo que es insertado bajo la piel del brazo por un profesional médico.</a:t>
          </a:r>
        </a:p>
      </dsp:txBody>
      <dsp:txXfrm rot="10800000">
        <a:off x="1788447" y="3711"/>
        <a:ext cx="7355547" cy="570223"/>
      </dsp:txXfrm>
    </dsp:sp>
    <dsp:sp modelId="{CB2EE65F-0024-47BE-9AB1-851C13B87868}">
      <dsp:nvSpPr>
        <dsp:cNvPr id="0" name=""/>
        <dsp:cNvSpPr/>
      </dsp:nvSpPr>
      <dsp:spPr>
        <a:xfrm>
          <a:off x="1297296" y="3711"/>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923" y="744150"/>
          <a:ext cx="7680983"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El implante libera progestina, la cual previene la ovulación y engrosa el moco cervical para evitar que los espermatozoides fertilicen un óvulo. </a:t>
          </a:r>
        </a:p>
      </dsp:txBody>
      <dsp:txXfrm rot="10800000">
        <a:off x="1788479" y="744150"/>
        <a:ext cx="7538427" cy="570223"/>
      </dsp:txXfrm>
    </dsp:sp>
    <dsp:sp modelId="{25AB33B1-1614-4F8C-9037-B9CB1A2949F4}">
      <dsp:nvSpPr>
        <dsp:cNvPr id="0" name=""/>
        <dsp:cNvSpPr/>
      </dsp:nvSpPr>
      <dsp:spPr>
        <a:xfrm>
          <a:off x="1297296" y="744150"/>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724963" y="1484589"/>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Cuando es insertado, el implante es efectivo </a:t>
          </a:r>
          <a:r>
            <a:rPr lang="es-US" sz="1700" kern="1200" dirty="0" smtClean="0">
              <a:solidFill>
                <a:schemeClr val="tx1"/>
              </a:solidFill>
            </a:rPr>
            <a:t>hasta </a:t>
          </a:r>
          <a:r>
            <a:rPr lang="es-US" sz="1700" kern="1200" dirty="0">
              <a:solidFill>
                <a:schemeClr val="tx1"/>
              </a:solidFill>
            </a:rPr>
            <a:t>5 años. </a:t>
          </a:r>
        </a:p>
      </dsp:txBody>
      <dsp:txXfrm rot="10800000">
        <a:off x="1867519" y="1484589"/>
        <a:ext cx="6139840" cy="570223"/>
      </dsp:txXfrm>
    </dsp:sp>
    <dsp:sp modelId="{434FE990-0A16-49E8-8023-2975EFE528FC}">
      <dsp:nvSpPr>
        <dsp:cNvPr id="0" name=""/>
        <dsp:cNvSpPr/>
      </dsp:nvSpPr>
      <dsp:spPr>
        <a:xfrm>
          <a:off x="1439852" y="1484589"/>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724963" y="2225028"/>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Uso </a:t>
          </a:r>
          <a:r>
            <a:rPr lang="es-US" sz="1700" b="1" kern="1200" dirty="0">
              <a:solidFill>
                <a:schemeClr val="accent2"/>
              </a:solidFill>
            </a:rPr>
            <a:t>perfecto</a:t>
          </a:r>
          <a:r>
            <a:rPr lang="es-US" sz="1700" kern="1200" dirty="0">
              <a:solidFill>
                <a:schemeClr val="tx1"/>
              </a:solidFill>
            </a:rPr>
            <a:t>: mayor al 99% Uso </a:t>
          </a:r>
          <a:r>
            <a:rPr lang="es-US" sz="1700" b="1" kern="1200" dirty="0">
              <a:solidFill>
                <a:srgbClr val="009999"/>
              </a:solidFill>
            </a:rPr>
            <a:t>típico</a:t>
          </a:r>
          <a:r>
            <a:rPr lang="es-US" sz="1700" kern="1200" dirty="0">
              <a:solidFill>
                <a:schemeClr val="tx1"/>
              </a:solidFill>
            </a:rPr>
            <a:t>: mayor al 99%</a:t>
          </a:r>
        </a:p>
      </dsp:txBody>
      <dsp:txXfrm rot="10800000">
        <a:off x="1867519" y="2225028"/>
        <a:ext cx="6139840" cy="570223"/>
      </dsp:txXfrm>
    </dsp:sp>
    <dsp:sp modelId="{74E1564D-B27A-4F63-ACC3-A9DD349C5611}">
      <dsp:nvSpPr>
        <dsp:cNvPr id="0" name=""/>
        <dsp:cNvSpPr/>
      </dsp:nvSpPr>
      <dsp:spPr>
        <a:xfrm>
          <a:off x="1439852" y="2225028"/>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923" y="2965467"/>
          <a:ext cx="7315222"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No es </a:t>
          </a:r>
          <a:r>
            <a:rPr lang="es-US" sz="1700" kern="1200" dirty="0" smtClean="0">
              <a:solidFill>
                <a:schemeClr val="tx1"/>
              </a:solidFill>
            </a:rPr>
            <a:t>efectivo </a:t>
          </a:r>
          <a:r>
            <a:rPr lang="es-US" sz="1700" kern="1200" dirty="0">
              <a:solidFill>
                <a:schemeClr val="tx1"/>
              </a:solidFill>
            </a:rPr>
            <a:t>contra la propagación de </a:t>
          </a:r>
          <a:r>
            <a:rPr lang="es-US" sz="1700" kern="1200" dirty="0" smtClean="0">
              <a:solidFill>
                <a:schemeClr val="tx1"/>
              </a:solidFill>
            </a:rPr>
            <a:t>las </a:t>
          </a:r>
          <a:r>
            <a:rPr lang="es-US" sz="1700" kern="1200" dirty="0">
              <a:solidFill>
                <a:schemeClr val="tx1"/>
              </a:solidFill>
            </a:rPr>
            <a:t>ITS/VIH. El uso consistente y correcto de condones aún es necesario para reducir el riesgo de </a:t>
          </a:r>
          <a:r>
            <a:rPr lang="es-US" sz="1700" kern="1200" dirty="0" smtClean="0">
              <a:solidFill>
                <a:schemeClr val="tx1"/>
              </a:solidFill>
            </a:rPr>
            <a:t>contraer ITS</a:t>
          </a:r>
          <a:r>
            <a:rPr lang="es-US" sz="1700" kern="1200" dirty="0">
              <a:solidFill>
                <a:schemeClr val="tx1"/>
              </a:solidFill>
            </a:rPr>
            <a:t>.</a:t>
          </a:r>
        </a:p>
      </dsp:txBody>
      <dsp:txXfrm rot="10800000">
        <a:off x="1788479" y="2965467"/>
        <a:ext cx="7172666" cy="570223"/>
      </dsp:txXfrm>
    </dsp:sp>
    <dsp:sp modelId="{22D97BAC-A44E-47A9-BCF0-97A55BE82B99}">
      <dsp:nvSpPr>
        <dsp:cNvPr id="0" name=""/>
        <dsp:cNvSpPr/>
      </dsp:nvSpPr>
      <dsp:spPr>
        <a:xfrm>
          <a:off x="1297296" y="296546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5931" y="3705907"/>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Se necesita una cita </a:t>
          </a:r>
          <a:r>
            <a:rPr lang="es-US" sz="1700" kern="1200" dirty="0" smtClean="0">
              <a:solidFill>
                <a:schemeClr val="tx1"/>
              </a:solidFill>
            </a:rPr>
            <a:t>con un proveedor de atención médica </a:t>
          </a:r>
          <a:r>
            <a:rPr lang="es-US" sz="1700" kern="1200" dirty="0">
              <a:solidFill>
                <a:schemeClr val="tx1"/>
              </a:solidFill>
            </a:rPr>
            <a:t>para ser insertado y removido.</a:t>
          </a:r>
        </a:p>
      </dsp:txBody>
      <dsp:txXfrm rot="10800000">
        <a:off x="1788487" y="3705907"/>
        <a:ext cx="6139840" cy="570223"/>
      </dsp:txXfrm>
    </dsp:sp>
    <dsp:sp modelId="{FD04EB34-E904-4DCA-8511-C2EC1E5DFBF6}">
      <dsp:nvSpPr>
        <dsp:cNvPr id="0" name=""/>
        <dsp:cNvSpPr/>
      </dsp:nvSpPr>
      <dsp:spPr>
        <a:xfrm>
          <a:off x="1439852" y="370590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23" y="4446346"/>
          <a:ext cx="7680983"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Posible sangrado irregular (esp. en los primeros 6-12 meses); efectos secundarios menos comunes: acné, dolor de cabeza, descoloramiento o cicatrices en la piel sobre el implante, dolor en el lugar del implante.</a:t>
          </a:r>
        </a:p>
      </dsp:txBody>
      <dsp:txXfrm rot="10800000">
        <a:off x="1788479" y="4446346"/>
        <a:ext cx="7538427" cy="570223"/>
      </dsp:txXfrm>
    </dsp:sp>
    <dsp:sp modelId="{D18CED95-280D-425F-85BB-7547FCD52856}">
      <dsp:nvSpPr>
        <dsp:cNvPr id="0" name=""/>
        <dsp:cNvSpPr/>
      </dsp:nvSpPr>
      <dsp:spPr>
        <a:xfrm>
          <a:off x="1297296" y="4446346"/>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923" y="5186785"/>
          <a:ext cx="7315222"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Protección a largo plazo, poco esfuerzo, fácil de esconder, períodos menos frecuentes/más ligeros, puede ser usado </a:t>
          </a:r>
          <a:r>
            <a:rPr lang="es-US" sz="1700" kern="1200" dirty="0" smtClean="0">
              <a:solidFill>
                <a:schemeClr val="tx1"/>
              </a:solidFill>
            </a:rPr>
            <a:t>durante la lactancia.</a:t>
          </a:r>
          <a:endParaRPr lang="es-US" sz="1700" kern="1200" dirty="0">
            <a:solidFill>
              <a:schemeClr val="tx1"/>
            </a:solidFill>
          </a:endParaRPr>
        </a:p>
      </dsp:txBody>
      <dsp:txXfrm rot="10800000">
        <a:off x="1788479" y="5186785"/>
        <a:ext cx="7172666" cy="570223"/>
      </dsp:txXfrm>
    </dsp:sp>
    <dsp:sp modelId="{0B075EEF-050D-4A5F-83D7-7A592D420732}">
      <dsp:nvSpPr>
        <dsp:cNvPr id="0" name=""/>
        <dsp:cNvSpPr/>
      </dsp:nvSpPr>
      <dsp:spPr>
        <a:xfrm>
          <a:off x="1297296" y="5186785"/>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891" y="3432"/>
          <a:ext cx="7498103" cy="564041"/>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endParaRPr lang="en-US" sz="1700" kern="1200" dirty="0">
            <a:solidFill>
              <a:schemeClr val="tx1"/>
            </a:solidFill>
          </a:endParaRPr>
        </a:p>
      </dsp:txBody>
      <dsp:txXfrm rot="10800000">
        <a:off x="1786901" y="3432"/>
        <a:ext cx="7357093" cy="564041"/>
      </dsp:txXfrm>
    </dsp:sp>
    <dsp:sp modelId="{CB2EE65F-0024-47BE-9AB1-851C13B87868}">
      <dsp:nvSpPr>
        <dsp:cNvPr id="0" name=""/>
        <dsp:cNvSpPr/>
      </dsp:nvSpPr>
      <dsp:spPr>
        <a:xfrm>
          <a:off x="1300387" y="3432"/>
          <a:ext cx="564041" cy="564041"/>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1902" y="765457"/>
          <a:ext cx="7680983" cy="626966"/>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53340" rIns="99568" bIns="53340" numCol="1" spcCol="1270" anchor="ctr" anchorCtr="0">
          <a:noAutofit/>
        </a:bodyPr>
        <a:lstStyle/>
        <a:p>
          <a:pPr lvl="0" algn="l" defTabSz="622300">
            <a:lnSpc>
              <a:spcPct val="90000"/>
            </a:lnSpc>
            <a:spcBef>
              <a:spcPct val="0"/>
            </a:spcBef>
            <a:spcAft>
              <a:spcPct val="35000"/>
            </a:spcAft>
          </a:pPr>
          <a:r>
            <a:rPr lang="es-US" sz="1400" kern="1200" dirty="0">
              <a:solidFill>
                <a:schemeClr val="tx1"/>
              </a:solidFill>
            </a:rPr>
            <a:t>Libera </a:t>
          </a:r>
          <a:r>
            <a:rPr lang="es-US" sz="1400" kern="1200" dirty="0" err="1">
              <a:solidFill>
                <a:schemeClr val="tx1"/>
              </a:solidFill>
            </a:rPr>
            <a:t>levonorgestrel</a:t>
          </a:r>
          <a:r>
            <a:rPr lang="es-US" sz="1400" kern="1200" dirty="0">
              <a:solidFill>
                <a:schemeClr val="tx1"/>
              </a:solidFill>
            </a:rPr>
            <a:t> (Plan B) o acetato de </a:t>
          </a:r>
          <a:r>
            <a:rPr lang="es-US" sz="1400" kern="1200" dirty="0" err="1">
              <a:solidFill>
                <a:schemeClr val="tx1"/>
              </a:solidFill>
            </a:rPr>
            <a:t>ulipristal</a:t>
          </a:r>
          <a:r>
            <a:rPr lang="es-US" sz="1400" kern="1200" dirty="0">
              <a:solidFill>
                <a:schemeClr val="tx1"/>
              </a:solidFill>
            </a:rPr>
            <a:t> (Ella), los cuales previenen la ovulación, retardando la liberación de hormonas luteinizantes. El cobre en el DIU hace que sea difícil que los espermatozoides naden lo suficientemente bien como para llegar al óvulo.</a:t>
          </a:r>
        </a:p>
      </dsp:txBody>
      <dsp:txXfrm rot="10800000">
        <a:off x="1798643" y="765457"/>
        <a:ext cx="7524242" cy="626966"/>
      </dsp:txXfrm>
    </dsp:sp>
    <dsp:sp modelId="{25AB33B1-1614-4F8C-9037-B9CB1A2949F4}">
      <dsp:nvSpPr>
        <dsp:cNvPr id="0" name=""/>
        <dsp:cNvSpPr/>
      </dsp:nvSpPr>
      <dsp:spPr>
        <a:xfrm>
          <a:off x="1300387" y="767307"/>
          <a:ext cx="564041" cy="564041"/>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723418" y="1531182"/>
          <a:ext cx="6282396" cy="564041"/>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endParaRPr lang="en-US" sz="1700" kern="1200" dirty="0">
            <a:solidFill>
              <a:schemeClr val="tx1"/>
            </a:solidFill>
          </a:endParaRPr>
        </a:p>
      </dsp:txBody>
      <dsp:txXfrm rot="10800000">
        <a:off x="1864428" y="1531182"/>
        <a:ext cx="6141386" cy="564041"/>
      </dsp:txXfrm>
    </dsp:sp>
    <dsp:sp modelId="{434FE990-0A16-49E8-8023-2975EFE528FC}">
      <dsp:nvSpPr>
        <dsp:cNvPr id="0" name=""/>
        <dsp:cNvSpPr/>
      </dsp:nvSpPr>
      <dsp:spPr>
        <a:xfrm>
          <a:off x="1441397" y="1531182"/>
          <a:ext cx="564041" cy="564041"/>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58330" y="2191944"/>
          <a:ext cx="7291161" cy="564041"/>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*Uso </a:t>
          </a:r>
          <a:r>
            <a:rPr lang="es-US" sz="1700" b="1" kern="1200" dirty="0">
              <a:solidFill>
                <a:schemeClr val="accent2"/>
              </a:solidFill>
            </a:rPr>
            <a:t>perfecto</a:t>
          </a:r>
          <a:r>
            <a:rPr lang="es-US" sz="1700" kern="1200" dirty="0">
              <a:solidFill>
                <a:schemeClr val="tx1"/>
              </a:solidFill>
            </a:rPr>
            <a:t>: DIU más de 99%, Plan B 85%, Ella 95%  *Uso </a:t>
          </a:r>
          <a:r>
            <a:rPr lang="es-US" sz="1700" b="1" kern="1200" dirty="0">
              <a:solidFill>
                <a:srgbClr val="009999"/>
              </a:solidFill>
            </a:rPr>
            <a:t>típico</a:t>
          </a:r>
          <a:r>
            <a:rPr lang="es-US" sz="1700" kern="1200" dirty="0">
              <a:solidFill>
                <a:schemeClr val="tx1"/>
              </a:solidFill>
            </a:rPr>
            <a:t>: DIU más de 99%, Plan B 75%, Ella 85%</a:t>
          </a:r>
        </a:p>
      </dsp:txBody>
      <dsp:txXfrm rot="10800000">
        <a:off x="1799340" y="2191944"/>
        <a:ext cx="7150151" cy="564041"/>
      </dsp:txXfrm>
    </dsp:sp>
    <dsp:sp modelId="{74E1564D-B27A-4F63-ACC3-A9DD349C5611}">
      <dsp:nvSpPr>
        <dsp:cNvPr id="0" name=""/>
        <dsp:cNvSpPr/>
      </dsp:nvSpPr>
      <dsp:spPr>
        <a:xfrm>
          <a:off x="1300387" y="2263594"/>
          <a:ext cx="564041" cy="564041"/>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923" y="2996007"/>
          <a:ext cx="7315222" cy="564041"/>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0960" rIns="113792" bIns="60960" numCol="1" spcCol="1270" anchor="ctr" anchorCtr="0">
          <a:noAutofit/>
        </a:bodyPr>
        <a:lstStyle/>
        <a:p>
          <a:pPr lvl="0" algn="l" defTabSz="711200">
            <a:lnSpc>
              <a:spcPct val="90000"/>
            </a:lnSpc>
            <a:spcBef>
              <a:spcPct val="0"/>
            </a:spcBef>
            <a:spcAft>
              <a:spcPct val="35000"/>
            </a:spcAft>
          </a:pPr>
          <a:r>
            <a:rPr lang="es-US" sz="1600" kern="1200" dirty="0">
              <a:solidFill>
                <a:schemeClr val="tx1"/>
              </a:solidFill>
            </a:rPr>
            <a:t>No es efectiva contra la propagación de </a:t>
          </a:r>
          <a:r>
            <a:rPr lang="es-US" sz="1600" kern="1200" dirty="0" smtClean="0">
              <a:solidFill>
                <a:schemeClr val="tx1"/>
              </a:solidFill>
            </a:rPr>
            <a:t>las </a:t>
          </a:r>
          <a:r>
            <a:rPr lang="es-US" sz="1600" kern="1200" dirty="0">
              <a:solidFill>
                <a:schemeClr val="tx1"/>
              </a:solidFill>
            </a:rPr>
            <a:t>ITS/VIH. El uso consistente y correcto de condones aún es necesario para reducir el riesgo de </a:t>
          </a:r>
          <a:r>
            <a:rPr lang="es-US" sz="1600" kern="1200" dirty="0" smtClean="0">
              <a:solidFill>
                <a:schemeClr val="tx1"/>
              </a:solidFill>
            </a:rPr>
            <a:t>contraer ITS</a:t>
          </a:r>
          <a:r>
            <a:rPr lang="es-US" sz="1600" kern="1200" dirty="0">
              <a:solidFill>
                <a:schemeClr val="tx1"/>
              </a:solidFill>
            </a:rPr>
            <a:t>.*</a:t>
          </a:r>
        </a:p>
      </dsp:txBody>
      <dsp:txXfrm rot="10800000">
        <a:off x="1786933" y="2996007"/>
        <a:ext cx="7174212" cy="564041"/>
      </dsp:txXfrm>
    </dsp:sp>
    <dsp:sp modelId="{22D97BAC-A44E-47A9-BCF0-97A55BE82B99}">
      <dsp:nvSpPr>
        <dsp:cNvPr id="0" name=""/>
        <dsp:cNvSpPr/>
      </dsp:nvSpPr>
      <dsp:spPr>
        <a:xfrm>
          <a:off x="1300387" y="2996007"/>
          <a:ext cx="564041" cy="564041"/>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4386" y="3728420"/>
          <a:ext cx="6282396" cy="564041"/>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endParaRPr lang="en-US" sz="1700" kern="1200" dirty="0">
            <a:solidFill>
              <a:schemeClr val="tx1"/>
            </a:solidFill>
          </a:endParaRPr>
        </a:p>
      </dsp:txBody>
      <dsp:txXfrm rot="10800000">
        <a:off x="1785396" y="3728420"/>
        <a:ext cx="6141386" cy="564041"/>
      </dsp:txXfrm>
    </dsp:sp>
    <dsp:sp modelId="{FD04EB34-E904-4DCA-8511-C2EC1E5DFBF6}">
      <dsp:nvSpPr>
        <dsp:cNvPr id="0" name=""/>
        <dsp:cNvSpPr/>
      </dsp:nvSpPr>
      <dsp:spPr>
        <a:xfrm>
          <a:off x="1441397" y="3728420"/>
          <a:ext cx="564041" cy="564041"/>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23" y="4460833"/>
          <a:ext cx="7680983" cy="564041"/>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0960" rIns="113792" bIns="60960" numCol="1" spcCol="1270" anchor="ctr" anchorCtr="0">
          <a:noAutofit/>
        </a:bodyPr>
        <a:lstStyle/>
        <a:p>
          <a:pPr lvl="0" algn="l" defTabSz="711200">
            <a:lnSpc>
              <a:spcPct val="90000"/>
            </a:lnSpc>
            <a:spcBef>
              <a:spcPct val="0"/>
            </a:spcBef>
            <a:spcAft>
              <a:spcPct val="35000"/>
            </a:spcAft>
          </a:pPr>
          <a:r>
            <a:rPr lang="es-US" sz="1600" kern="1200" dirty="0">
              <a:solidFill>
                <a:schemeClr val="tx1"/>
              </a:solidFill>
            </a:rPr>
            <a:t>Posibles efectos secundarios ligeros: </a:t>
          </a:r>
          <a:r>
            <a:rPr lang="es-US" sz="1600" kern="1200" dirty="0" smtClean="0">
              <a:solidFill>
                <a:schemeClr val="tx1"/>
              </a:solidFill>
            </a:rPr>
            <a:t>náuseas, </a:t>
          </a:r>
          <a:r>
            <a:rPr lang="es-US" sz="1600" kern="1200" dirty="0">
              <a:solidFill>
                <a:schemeClr val="tx1"/>
              </a:solidFill>
            </a:rPr>
            <a:t>vómitos, fatiga, dolor en el pecho, sangrado ligero e irregular. Puede ser caro (anticonceptivos de emergencia, $50-$70). Las píldoras de </a:t>
          </a:r>
          <a:r>
            <a:rPr lang="es-US" sz="1600" kern="1200" dirty="0" err="1">
              <a:solidFill>
                <a:schemeClr val="tx1"/>
              </a:solidFill>
            </a:rPr>
            <a:t>levonorgestrel</a:t>
          </a:r>
          <a:r>
            <a:rPr lang="es-US" sz="1600" kern="1200" dirty="0">
              <a:solidFill>
                <a:schemeClr val="tx1"/>
              </a:solidFill>
            </a:rPr>
            <a:t> pueden ser menos efectivas para quienes pesan más de 165 libras.</a:t>
          </a:r>
        </a:p>
      </dsp:txBody>
      <dsp:txXfrm rot="10800000">
        <a:off x="1786933" y="4460833"/>
        <a:ext cx="7539973" cy="564041"/>
      </dsp:txXfrm>
    </dsp:sp>
    <dsp:sp modelId="{D18CED95-280D-425F-85BB-7547FCD52856}">
      <dsp:nvSpPr>
        <dsp:cNvPr id="0" name=""/>
        <dsp:cNvSpPr/>
      </dsp:nvSpPr>
      <dsp:spPr>
        <a:xfrm>
          <a:off x="1300387" y="4460833"/>
          <a:ext cx="564041" cy="564041"/>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923" y="5193245"/>
          <a:ext cx="7315222" cy="564041"/>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endParaRPr lang="en-US" sz="1700" kern="1200" dirty="0">
            <a:solidFill>
              <a:schemeClr val="tx1"/>
            </a:solidFill>
          </a:endParaRPr>
        </a:p>
      </dsp:txBody>
      <dsp:txXfrm rot="10800000">
        <a:off x="1786933" y="5193245"/>
        <a:ext cx="7174212" cy="564041"/>
      </dsp:txXfrm>
    </dsp:sp>
    <dsp:sp modelId="{0B075EEF-050D-4A5F-83D7-7A592D420732}">
      <dsp:nvSpPr>
        <dsp:cNvPr id="0" name=""/>
        <dsp:cNvSpPr/>
      </dsp:nvSpPr>
      <dsp:spPr>
        <a:xfrm>
          <a:off x="1300387" y="5193245"/>
          <a:ext cx="564041" cy="564041"/>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931" y="3711"/>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s-US" sz="1600" kern="1200">
              <a:solidFill>
                <a:schemeClr val="tx1"/>
              </a:solidFill>
            </a:rPr>
            <a:t>No tener sexo oral, anal o vaginal.</a:t>
          </a:r>
        </a:p>
      </dsp:txBody>
      <dsp:txXfrm rot="10800000">
        <a:off x="1788487" y="3711"/>
        <a:ext cx="6139840" cy="570223"/>
      </dsp:txXfrm>
    </dsp:sp>
    <dsp:sp modelId="{CB2EE65F-0024-47BE-9AB1-851C13B87868}">
      <dsp:nvSpPr>
        <dsp:cNvPr id="0" name=""/>
        <dsp:cNvSpPr/>
      </dsp:nvSpPr>
      <dsp:spPr>
        <a:xfrm>
          <a:off x="1439852" y="3711"/>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923" y="744150"/>
          <a:ext cx="7315222"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s-US" sz="1600" kern="1200">
              <a:solidFill>
                <a:schemeClr val="tx1"/>
              </a:solidFill>
            </a:rPr>
            <a:t>Si los espermatozoides no entran en contacto con una vagina, no hay riesgo de embarazo. </a:t>
          </a:r>
        </a:p>
      </dsp:txBody>
      <dsp:txXfrm rot="10800000">
        <a:off x="1788479" y="744150"/>
        <a:ext cx="7172666" cy="570223"/>
      </dsp:txXfrm>
    </dsp:sp>
    <dsp:sp modelId="{25AB33B1-1614-4F8C-9037-B9CB1A2949F4}">
      <dsp:nvSpPr>
        <dsp:cNvPr id="0" name=""/>
        <dsp:cNvSpPr/>
      </dsp:nvSpPr>
      <dsp:spPr>
        <a:xfrm>
          <a:off x="1297296" y="744150"/>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45923" y="1484589"/>
          <a:ext cx="7680983"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s-US" sz="1600" kern="1200" dirty="0">
              <a:solidFill>
                <a:schemeClr val="tx1"/>
              </a:solidFill>
            </a:rPr>
            <a:t>Siempre que alguien se abstenga de tener relaciones, está 100% protegido contra el riesgo de </a:t>
          </a:r>
          <a:r>
            <a:rPr lang="es-US" sz="1600" kern="1200" dirty="0" smtClean="0">
              <a:solidFill>
                <a:schemeClr val="tx1"/>
              </a:solidFill>
            </a:rPr>
            <a:t>un embarazo</a:t>
          </a:r>
          <a:r>
            <a:rPr lang="es-US" sz="1600" kern="1200" dirty="0">
              <a:solidFill>
                <a:schemeClr val="tx1"/>
              </a:solidFill>
            </a:rPr>
            <a:t>. </a:t>
          </a:r>
        </a:p>
      </dsp:txBody>
      <dsp:txXfrm rot="10800000">
        <a:off x="1788479" y="1484589"/>
        <a:ext cx="7538427" cy="570223"/>
      </dsp:txXfrm>
    </dsp:sp>
    <dsp:sp modelId="{434FE990-0A16-49E8-8023-2975EFE528FC}">
      <dsp:nvSpPr>
        <dsp:cNvPr id="0" name=""/>
        <dsp:cNvSpPr/>
      </dsp:nvSpPr>
      <dsp:spPr>
        <a:xfrm>
          <a:off x="1297296" y="1484589"/>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724963" y="2225028"/>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endParaRPr lang="en-US" sz="1600" kern="1200" dirty="0"/>
        </a:p>
      </dsp:txBody>
      <dsp:txXfrm rot="10800000">
        <a:off x="1867519" y="2225028"/>
        <a:ext cx="6139840" cy="570223"/>
      </dsp:txXfrm>
    </dsp:sp>
    <dsp:sp modelId="{74E1564D-B27A-4F63-ACC3-A9DD349C5611}">
      <dsp:nvSpPr>
        <dsp:cNvPr id="0" name=""/>
        <dsp:cNvSpPr/>
      </dsp:nvSpPr>
      <dsp:spPr>
        <a:xfrm>
          <a:off x="1439852" y="2225028"/>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76424" y="3007989"/>
          <a:ext cx="7031698"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s-US" sz="1600" kern="1200" dirty="0">
              <a:solidFill>
                <a:schemeClr val="tx1"/>
              </a:solidFill>
            </a:rPr>
            <a:t>La única forma 100% efectiva de evitar el riesgo </a:t>
          </a:r>
          <a:r>
            <a:rPr lang="es-US" sz="1600" kern="1200" dirty="0" smtClean="0">
              <a:solidFill>
                <a:schemeClr val="tx1"/>
              </a:solidFill>
            </a:rPr>
            <a:t>de contraer </a:t>
          </a:r>
          <a:r>
            <a:rPr lang="es-US" sz="1600" kern="1200" dirty="0">
              <a:solidFill>
                <a:schemeClr val="tx1"/>
              </a:solidFill>
            </a:rPr>
            <a:t>ITS. </a:t>
          </a:r>
        </a:p>
      </dsp:txBody>
      <dsp:txXfrm rot="10800000">
        <a:off x="1818980" y="3007989"/>
        <a:ext cx="6889142" cy="570223"/>
      </dsp:txXfrm>
    </dsp:sp>
    <dsp:sp modelId="{22D97BAC-A44E-47A9-BCF0-97A55BE82B99}">
      <dsp:nvSpPr>
        <dsp:cNvPr id="0" name=""/>
        <dsp:cNvSpPr/>
      </dsp:nvSpPr>
      <dsp:spPr>
        <a:xfrm>
          <a:off x="1297296" y="296546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76401" y="3705907"/>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s-US" sz="1600" kern="1200" dirty="0">
              <a:solidFill>
                <a:schemeClr val="tx1"/>
              </a:solidFill>
            </a:rPr>
            <a:t>No se necesita una cita con un proveedor o una receta.</a:t>
          </a:r>
        </a:p>
      </dsp:txBody>
      <dsp:txXfrm rot="10800000">
        <a:off x="1818957" y="3705907"/>
        <a:ext cx="6139840" cy="570223"/>
      </dsp:txXfrm>
    </dsp:sp>
    <dsp:sp modelId="{FD04EB34-E904-4DCA-8511-C2EC1E5DFBF6}">
      <dsp:nvSpPr>
        <dsp:cNvPr id="0" name=""/>
        <dsp:cNvSpPr/>
      </dsp:nvSpPr>
      <dsp:spPr>
        <a:xfrm>
          <a:off x="1439852" y="370590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00" y="4446346"/>
          <a:ext cx="6649162"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s-US" sz="1600" kern="1200" dirty="0">
              <a:solidFill>
                <a:schemeClr val="tx1"/>
              </a:solidFill>
            </a:rPr>
            <a:t>Puede ser difícil de </a:t>
          </a:r>
          <a:r>
            <a:rPr lang="es-US" sz="1600" kern="1200" dirty="0" smtClean="0">
              <a:solidFill>
                <a:schemeClr val="tx1"/>
              </a:solidFill>
            </a:rPr>
            <a:t>mantenerla </a:t>
          </a:r>
          <a:r>
            <a:rPr lang="es-US" sz="1600" kern="1200" dirty="0">
              <a:solidFill>
                <a:schemeClr val="tx1"/>
              </a:solidFill>
            </a:rPr>
            <a:t>(presión de la pareja/amigos, de los medios de comunicación, etc.).</a:t>
          </a:r>
        </a:p>
      </dsp:txBody>
      <dsp:txXfrm rot="10800000">
        <a:off x="1788456" y="4446346"/>
        <a:ext cx="6506606" cy="570223"/>
      </dsp:txXfrm>
    </dsp:sp>
    <dsp:sp modelId="{D18CED95-280D-425F-85BB-7547FCD52856}">
      <dsp:nvSpPr>
        <dsp:cNvPr id="0" name=""/>
        <dsp:cNvSpPr/>
      </dsp:nvSpPr>
      <dsp:spPr>
        <a:xfrm>
          <a:off x="1348160" y="4446346"/>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724963" y="5186785"/>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s-US" sz="1600" kern="1200" dirty="0">
              <a:solidFill>
                <a:schemeClr val="tx1"/>
              </a:solidFill>
            </a:rPr>
            <a:t>No hay riesgo de embarazo o </a:t>
          </a:r>
          <a:r>
            <a:rPr lang="es-US" sz="1600" kern="1200" dirty="0" smtClean="0">
              <a:solidFill>
                <a:schemeClr val="tx1"/>
              </a:solidFill>
            </a:rPr>
            <a:t>de contraer </a:t>
          </a:r>
          <a:r>
            <a:rPr lang="es-US" sz="1600" kern="1200" dirty="0">
              <a:solidFill>
                <a:schemeClr val="tx1"/>
              </a:solidFill>
            </a:rPr>
            <a:t>ITS, no hay efectos secundarios y es </a:t>
          </a:r>
          <a:r>
            <a:rPr lang="es-US" sz="1600" kern="1200" dirty="0" smtClean="0">
              <a:solidFill>
                <a:schemeClr val="tx1"/>
              </a:solidFill>
            </a:rPr>
            <a:t>gratuita.</a:t>
          </a:r>
          <a:endParaRPr lang="es-US" sz="1600" kern="1200" dirty="0">
            <a:solidFill>
              <a:schemeClr val="tx1"/>
            </a:solidFill>
          </a:endParaRPr>
        </a:p>
      </dsp:txBody>
      <dsp:txXfrm rot="10800000">
        <a:off x="1867519" y="5186785"/>
        <a:ext cx="6139840" cy="570223"/>
      </dsp:txXfrm>
    </dsp:sp>
    <dsp:sp modelId="{0B075EEF-050D-4A5F-83D7-7A592D420732}">
      <dsp:nvSpPr>
        <dsp:cNvPr id="0" name=""/>
        <dsp:cNvSpPr/>
      </dsp:nvSpPr>
      <dsp:spPr>
        <a:xfrm>
          <a:off x="1439852" y="5186785"/>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737362" y="27656"/>
          <a:ext cx="6690234" cy="51874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Capa suave y floja de poliuretano o nitrilo que cubre la vagina (o el ano para sexo anal).</a:t>
          </a:r>
        </a:p>
      </dsp:txBody>
      <dsp:txXfrm rot="10800000">
        <a:off x="1867048" y="27656"/>
        <a:ext cx="6560548" cy="518743"/>
      </dsp:txXfrm>
    </dsp:sp>
    <dsp:sp modelId="{CB2EE65F-0024-47BE-9AB1-851C13B87868}">
      <dsp:nvSpPr>
        <dsp:cNvPr id="0" name=""/>
        <dsp:cNvSpPr/>
      </dsp:nvSpPr>
      <dsp:spPr>
        <a:xfrm>
          <a:off x="1246310" y="1718"/>
          <a:ext cx="570618" cy="57061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737332" y="742670"/>
          <a:ext cx="6080760" cy="570618"/>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Insertado antes del sexo o hasta con 8 horas de anticipación.</a:t>
          </a:r>
        </a:p>
      </dsp:txBody>
      <dsp:txXfrm rot="10800000">
        <a:off x="1879986" y="742670"/>
        <a:ext cx="5938106" cy="570618"/>
      </dsp:txXfrm>
    </dsp:sp>
    <dsp:sp modelId="{25AB33B1-1614-4F8C-9037-B9CB1A2949F4}">
      <dsp:nvSpPr>
        <dsp:cNvPr id="0" name=""/>
        <dsp:cNvSpPr/>
      </dsp:nvSpPr>
      <dsp:spPr>
        <a:xfrm>
          <a:off x="1388965" y="742670"/>
          <a:ext cx="570618" cy="57061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737332" y="1483622"/>
          <a:ext cx="6080760" cy="570618"/>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Cada condón individual se puede usar solo una vez (no se debe lavar, voltear ni volver a usar).</a:t>
          </a:r>
        </a:p>
      </dsp:txBody>
      <dsp:txXfrm rot="10800000">
        <a:off x="1879986" y="1483622"/>
        <a:ext cx="5938106" cy="570618"/>
      </dsp:txXfrm>
    </dsp:sp>
    <dsp:sp modelId="{434FE990-0A16-49E8-8023-2975EFE528FC}">
      <dsp:nvSpPr>
        <dsp:cNvPr id="0" name=""/>
        <dsp:cNvSpPr/>
      </dsp:nvSpPr>
      <dsp:spPr>
        <a:xfrm>
          <a:off x="1388965" y="1483622"/>
          <a:ext cx="570618" cy="57061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737332" y="2224574"/>
          <a:ext cx="6080760" cy="570618"/>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 Uso </a:t>
          </a:r>
          <a:r>
            <a:rPr lang="es-US" sz="1700" b="1" kern="1200" dirty="0">
              <a:solidFill>
                <a:schemeClr val="accent2"/>
              </a:solidFill>
            </a:rPr>
            <a:t>perfecto</a:t>
          </a:r>
          <a:r>
            <a:rPr lang="es-US" sz="1700" kern="1200" dirty="0">
              <a:solidFill>
                <a:schemeClr val="tx1"/>
              </a:solidFill>
            </a:rPr>
            <a:t>: 95% Uso </a:t>
          </a:r>
          <a:r>
            <a:rPr lang="es-US" sz="1700" b="1" kern="1200" dirty="0">
              <a:solidFill>
                <a:srgbClr val="009999"/>
              </a:solidFill>
            </a:rPr>
            <a:t>típico:</a:t>
          </a:r>
          <a:r>
            <a:rPr lang="es-US" sz="1700" kern="1200" dirty="0">
              <a:solidFill>
                <a:schemeClr val="tx1"/>
              </a:solidFill>
            </a:rPr>
            <a:t> 79%</a:t>
          </a:r>
        </a:p>
      </dsp:txBody>
      <dsp:txXfrm rot="10800000">
        <a:off x="1879986" y="2224574"/>
        <a:ext cx="5938106" cy="570618"/>
      </dsp:txXfrm>
    </dsp:sp>
    <dsp:sp modelId="{74E1564D-B27A-4F63-ACC3-A9DD349C5611}">
      <dsp:nvSpPr>
        <dsp:cNvPr id="0" name=""/>
        <dsp:cNvSpPr/>
      </dsp:nvSpPr>
      <dsp:spPr>
        <a:xfrm>
          <a:off x="1388965" y="2224574"/>
          <a:ext cx="570618" cy="57061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737332" y="2965526"/>
          <a:ext cx="6858002" cy="570618"/>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Cuando son usados siempre de forma consistente y correcta, los condones pueden reducir el riesgo </a:t>
          </a:r>
          <a:r>
            <a:rPr lang="es-US" sz="1700" kern="1200" dirty="0" smtClean="0">
              <a:solidFill>
                <a:schemeClr val="tx1"/>
              </a:solidFill>
            </a:rPr>
            <a:t>de contraer </a:t>
          </a:r>
          <a:r>
            <a:rPr lang="es-US" sz="1700" kern="1200" dirty="0">
              <a:solidFill>
                <a:schemeClr val="tx1"/>
              </a:solidFill>
            </a:rPr>
            <a:t>ITS, incluyendo el VIH.</a:t>
          </a:r>
        </a:p>
      </dsp:txBody>
      <dsp:txXfrm rot="10800000">
        <a:off x="1879986" y="2965526"/>
        <a:ext cx="6715348" cy="570618"/>
      </dsp:txXfrm>
    </dsp:sp>
    <dsp:sp modelId="{22D97BAC-A44E-47A9-BCF0-97A55BE82B99}">
      <dsp:nvSpPr>
        <dsp:cNvPr id="0" name=""/>
        <dsp:cNvSpPr/>
      </dsp:nvSpPr>
      <dsp:spPr>
        <a:xfrm>
          <a:off x="1246310" y="2965526"/>
          <a:ext cx="570618" cy="57061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737332" y="3706478"/>
          <a:ext cx="6080760" cy="570618"/>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 Se puede necesitar receta para comprarlos en una farmacia.* </a:t>
          </a:r>
        </a:p>
      </dsp:txBody>
      <dsp:txXfrm rot="10800000">
        <a:off x="1879986" y="3706478"/>
        <a:ext cx="5938106" cy="570618"/>
      </dsp:txXfrm>
    </dsp:sp>
    <dsp:sp modelId="{FD04EB34-E904-4DCA-8511-C2EC1E5DFBF6}">
      <dsp:nvSpPr>
        <dsp:cNvPr id="0" name=""/>
        <dsp:cNvSpPr/>
      </dsp:nvSpPr>
      <dsp:spPr>
        <a:xfrm>
          <a:off x="1388965" y="3706478"/>
          <a:ext cx="570618" cy="57061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737362" y="4447430"/>
          <a:ext cx="7315215" cy="570618"/>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Puede causar irritación </a:t>
          </a:r>
          <a:r>
            <a:rPr lang="es-US" sz="1700" kern="1200" dirty="0" smtClean="0">
              <a:solidFill>
                <a:schemeClr val="tx1"/>
              </a:solidFill>
            </a:rPr>
            <a:t>en </a:t>
          </a:r>
          <a:r>
            <a:rPr lang="es-US" sz="1700" kern="1200" dirty="0">
              <a:solidFill>
                <a:schemeClr val="tx1"/>
              </a:solidFill>
            </a:rPr>
            <a:t>la piel de los genitales, requiere compromiso (debe ser usado de forma consistente y correcta para ser </a:t>
          </a:r>
          <a:r>
            <a:rPr lang="es-US" sz="1700" kern="1200" dirty="0" smtClean="0">
              <a:solidFill>
                <a:schemeClr val="tx1"/>
              </a:solidFill>
            </a:rPr>
            <a:t>efectivo). </a:t>
          </a:r>
          <a:endParaRPr lang="es-US" sz="1700" kern="1200" dirty="0">
            <a:solidFill>
              <a:schemeClr val="tx1"/>
            </a:solidFill>
          </a:endParaRPr>
        </a:p>
      </dsp:txBody>
      <dsp:txXfrm rot="10800000">
        <a:off x="1880016" y="4447430"/>
        <a:ext cx="7172561" cy="570618"/>
      </dsp:txXfrm>
    </dsp:sp>
    <dsp:sp modelId="{D18CED95-280D-425F-85BB-7547FCD52856}">
      <dsp:nvSpPr>
        <dsp:cNvPr id="0" name=""/>
        <dsp:cNvSpPr/>
      </dsp:nvSpPr>
      <dsp:spPr>
        <a:xfrm>
          <a:off x="1246310" y="4447430"/>
          <a:ext cx="570618" cy="57061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737362" y="5188382"/>
          <a:ext cx="7132305" cy="570618"/>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Puede ser usado si se es alérgico al látex. Todos pueden tener control de su propia protección. </a:t>
          </a:r>
        </a:p>
      </dsp:txBody>
      <dsp:txXfrm rot="10800000">
        <a:off x="1880016" y="5188382"/>
        <a:ext cx="6989651" cy="570618"/>
      </dsp:txXfrm>
    </dsp:sp>
    <dsp:sp modelId="{0B075EEF-050D-4A5F-83D7-7A592D420732}">
      <dsp:nvSpPr>
        <dsp:cNvPr id="0" name=""/>
        <dsp:cNvSpPr/>
      </dsp:nvSpPr>
      <dsp:spPr>
        <a:xfrm>
          <a:off x="1246310" y="5188382"/>
          <a:ext cx="570618" cy="57061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901" y="2284"/>
          <a:ext cx="6892784" cy="570506"/>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s-US" sz="1700" b="0" i="0" kern="1200" dirty="0">
              <a:solidFill>
                <a:schemeClr val="tx1"/>
              </a:solidFill>
            </a:rPr>
            <a:t>Cremas, </a:t>
          </a:r>
          <a:r>
            <a:rPr lang="es-US" sz="1700" b="0" i="0" kern="1200" dirty="0" smtClean="0">
              <a:solidFill>
                <a:schemeClr val="tx1"/>
              </a:solidFill>
            </a:rPr>
            <a:t>laminas, </a:t>
          </a:r>
          <a:r>
            <a:rPr lang="es-US" sz="1700" b="0" i="0" kern="1200" dirty="0">
              <a:solidFill>
                <a:schemeClr val="tx1"/>
              </a:solidFill>
            </a:rPr>
            <a:t>espumas, gel y supositorios que contienen químicos que hacen que el </a:t>
          </a:r>
          <a:r>
            <a:rPr lang="es-US" sz="1700" b="0" i="0" kern="1200" dirty="0" smtClean="0">
              <a:solidFill>
                <a:schemeClr val="tx1"/>
              </a:solidFill>
            </a:rPr>
            <a:t>esperma </a:t>
          </a:r>
          <a:r>
            <a:rPr lang="es-US" sz="1700" b="0" i="0" kern="1200" dirty="0">
              <a:solidFill>
                <a:schemeClr val="tx1"/>
              </a:solidFill>
            </a:rPr>
            <a:t>deje de moverse</a:t>
          </a:r>
        </a:p>
      </dsp:txBody>
      <dsp:txXfrm rot="10800000">
        <a:off x="1788527" y="2284"/>
        <a:ext cx="6750158" cy="570506"/>
      </dsp:txXfrm>
    </dsp:sp>
    <dsp:sp modelId="{CB2EE65F-0024-47BE-9AB1-851C13B87868}">
      <dsp:nvSpPr>
        <dsp:cNvPr id="0" name=""/>
        <dsp:cNvSpPr/>
      </dsp:nvSpPr>
      <dsp:spPr>
        <a:xfrm>
          <a:off x="1169785" y="2284"/>
          <a:ext cx="570506" cy="570506"/>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901" y="743091"/>
          <a:ext cx="6798393" cy="570506"/>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s-US" sz="1700" b="0" i="0" kern="1200">
              <a:solidFill>
                <a:schemeClr val="tx1"/>
              </a:solidFill>
            </a:rPr>
            <a:t>Son insertados en la vagina, por lo que evitan que los espermatozoides pasen por el cérvix y lleguen al útero.</a:t>
          </a:r>
        </a:p>
      </dsp:txBody>
      <dsp:txXfrm rot="10800000">
        <a:off x="1788527" y="743091"/>
        <a:ext cx="6655767" cy="570506"/>
      </dsp:txXfrm>
    </dsp:sp>
    <dsp:sp modelId="{25AB33B1-1614-4F8C-9037-B9CB1A2949F4}">
      <dsp:nvSpPr>
        <dsp:cNvPr id="0" name=""/>
        <dsp:cNvSpPr/>
      </dsp:nvSpPr>
      <dsp:spPr>
        <a:xfrm>
          <a:off x="1169785" y="743091"/>
          <a:ext cx="570506" cy="570506"/>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45901" y="1483897"/>
          <a:ext cx="5854130" cy="570506"/>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s-US" sz="1700" kern="1200" dirty="0" smtClean="0">
              <a:solidFill>
                <a:schemeClr val="tx1"/>
              </a:solidFill>
            </a:rPr>
            <a:t>Varía dependiendo de cada producto. </a:t>
          </a:r>
          <a:r>
            <a:rPr lang="es-US" sz="1700" kern="1200" dirty="0">
              <a:solidFill>
                <a:schemeClr val="tx1"/>
              </a:solidFill>
            </a:rPr>
            <a:t>Pueden requerir una espera de 10 minutos entre la aplicación y el contacto sexual.</a:t>
          </a:r>
        </a:p>
      </dsp:txBody>
      <dsp:txXfrm rot="10800000">
        <a:off x="1788527" y="1483897"/>
        <a:ext cx="5711504" cy="570506"/>
      </dsp:txXfrm>
    </dsp:sp>
    <dsp:sp modelId="{434FE990-0A16-49E8-8023-2975EFE528FC}">
      <dsp:nvSpPr>
        <dsp:cNvPr id="0" name=""/>
        <dsp:cNvSpPr/>
      </dsp:nvSpPr>
      <dsp:spPr>
        <a:xfrm>
          <a:off x="1293060" y="1483897"/>
          <a:ext cx="570506" cy="570506"/>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45901" y="2224703"/>
          <a:ext cx="5776722" cy="570506"/>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Uso</a:t>
          </a:r>
          <a:r>
            <a:rPr lang="es-US" sz="1700" kern="1200" dirty="0"/>
            <a:t> </a:t>
          </a:r>
          <a:r>
            <a:rPr lang="es-US" sz="1700" b="1" kern="1200" dirty="0">
              <a:solidFill>
                <a:schemeClr val="accent2"/>
              </a:solidFill>
            </a:rPr>
            <a:t>perfecto</a:t>
          </a:r>
          <a:r>
            <a:rPr lang="es-US" sz="1700" kern="1200" dirty="0">
              <a:solidFill>
                <a:schemeClr val="tx1"/>
              </a:solidFill>
            </a:rPr>
            <a:t>: 82%  Uso </a:t>
          </a:r>
          <a:r>
            <a:rPr lang="es-US" sz="1700" b="1" kern="1200" dirty="0">
              <a:solidFill>
                <a:srgbClr val="009999"/>
              </a:solidFill>
            </a:rPr>
            <a:t>típico</a:t>
          </a:r>
          <a:r>
            <a:rPr lang="es-US" sz="1700" kern="1200" dirty="0">
              <a:solidFill>
                <a:schemeClr val="tx1"/>
              </a:solidFill>
            </a:rPr>
            <a:t>: 72% </a:t>
          </a:r>
        </a:p>
      </dsp:txBody>
      <dsp:txXfrm rot="10800000">
        <a:off x="1788527" y="2224703"/>
        <a:ext cx="5634096" cy="570506"/>
      </dsp:txXfrm>
    </dsp:sp>
    <dsp:sp modelId="{74E1564D-B27A-4F63-ACC3-A9DD349C5611}">
      <dsp:nvSpPr>
        <dsp:cNvPr id="0" name=""/>
        <dsp:cNvSpPr/>
      </dsp:nvSpPr>
      <dsp:spPr>
        <a:xfrm>
          <a:off x="1312412" y="2224703"/>
          <a:ext cx="570506" cy="570506"/>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901" y="2965510"/>
          <a:ext cx="5776722" cy="570506"/>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No protegen contra las ITS o el VIH. Usar un </a:t>
          </a:r>
          <a:r>
            <a:rPr lang="es-US" sz="1700" kern="1200" dirty="0" smtClean="0">
              <a:solidFill>
                <a:schemeClr val="tx1"/>
              </a:solidFill>
            </a:rPr>
            <a:t>condón de </a:t>
          </a:r>
          <a:r>
            <a:rPr lang="es-US" sz="1700" kern="1200" dirty="0">
              <a:solidFill>
                <a:schemeClr val="tx1"/>
              </a:solidFill>
            </a:rPr>
            <a:t>forma consistente y correcta ayudará a reducir el riesgo </a:t>
          </a:r>
          <a:r>
            <a:rPr lang="es-US" sz="1700" kern="1200" dirty="0" smtClean="0">
              <a:solidFill>
                <a:schemeClr val="tx1"/>
              </a:solidFill>
            </a:rPr>
            <a:t>de contraer </a:t>
          </a:r>
          <a:r>
            <a:rPr lang="es-US" sz="1700" kern="1200" dirty="0">
              <a:solidFill>
                <a:schemeClr val="tx1"/>
              </a:solidFill>
            </a:rPr>
            <a:t>ITS.</a:t>
          </a:r>
        </a:p>
      </dsp:txBody>
      <dsp:txXfrm rot="10800000">
        <a:off x="1788527" y="2965510"/>
        <a:ext cx="5634096" cy="570506"/>
      </dsp:txXfrm>
    </dsp:sp>
    <dsp:sp modelId="{22D97BAC-A44E-47A9-BCF0-97A55BE82B99}">
      <dsp:nvSpPr>
        <dsp:cNvPr id="0" name=""/>
        <dsp:cNvSpPr/>
      </dsp:nvSpPr>
      <dsp:spPr>
        <a:xfrm>
          <a:off x="1312412" y="2965510"/>
          <a:ext cx="570506" cy="570506"/>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5901" y="3706316"/>
          <a:ext cx="5776722" cy="570506"/>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No se necesitan recetas o </a:t>
          </a:r>
          <a:r>
            <a:rPr lang="es-US" sz="1700" kern="1200" dirty="0" smtClean="0">
              <a:solidFill>
                <a:schemeClr val="tx1"/>
              </a:solidFill>
            </a:rPr>
            <a:t>citas médicas</a:t>
          </a:r>
          <a:r>
            <a:rPr lang="es-US" sz="1700" kern="1200" dirty="0">
              <a:solidFill>
                <a:schemeClr val="tx1"/>
              </a:solidFill>
            </a:rPr>
            <a:t>.</a:t>
          </a:r>
        </a:p>
      </dsp:txBody>
      <dsp:txXfrm rot="10800000">
        <a:off x="1788527" y="3706316"/>
        <a:ext cx="5634096" cy="570506"/>
      </dsp:txXfrm>
    </dsp:sp>
    <dsp:sp modelId="{FD04EB34-E904-4DCA-8511-C2EC1E5DFBF6}">
      <dsp:nvSpPr>
        <dsp:cNvPr id="0" name=""/>
        <dsp:cNvSpPr/>
      </dsp:nvSpPr>
      <dsp:spPr>
        <a:xfrm>
          <a:off x="1312412" y="3706316"/>
          <a:ext cx="570506" cy="570506"/>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30" y="4447122"/>
          <a:ext cx="6987234" cy="570506"/>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Los químicos en los espermicidas pueden elevar el riesgo de infección </a:t>
          </a:r>
          <a:r>
            <a:rPr lang="es-US" sz="1700" kern="1200" dirty="0" smtClean="0">
              <a:solidFill>
                <a:schemeClr val="tx1"/>
              </a:solidFill>
            </a:rPr>
            <a:t>por </a:t>
          </a:r>
          <a:r>
            <a:rPr lang="es-US" sz="1700" kern="1200" dirty="0">
              <a:solidFill>
                <a:schemeClr val="tx1"/>
              </a:solidFill>
            </a:rPr>
            <a:t>VIH*, pueden irritar la piel y pueden ser desagradables.</a:t>
          </a:r>
        </a:p>
      </dsp:txBody>
      <dsp:txXfrm rot="10800000">
        <a:off x="1788556" y="4447122"/>
        <a:ext cx="6844608" cy="570506"/>
      </dsp:txXfrm>
    </dsp:sp>
    <dsp:sp modelId="{D18CED95-280D-425F-85BB-7547FCD52856}">
      <dsp:nvSpPr>
        <dsp:cNvPr id="0" name=""/>
        <dsp:cNvSpPr/>
      </dsp:nvSpPr>
      <dsp:spPr>
        <a:xfrm>
          <a:off x="1169785" y="4447122"/>
          <a:ext cx="570506" cy="570506"/>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930" y="5187929"/>
          <a:ext cx="6987234" cy="570506"/>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Son fáciles de usar, fáciles de encontrar, no afectan las hormonas y pueden ser usados </a:t>
          </a:r>
          <a:r>
            <a:rPr lang="es-US" sz="1700" kern="1200" dirty="0" smtClean="0">
              <a:solidFill>
                <a:schemeClr val="tx1"/>
              </a:solidFill>
            </a:rPr>
            <a:t>durante la lactancia.</a:t>
          </a:r>
          <a:endParaRPr lang="es-US" sz="1700" kern="1200" dirty="0">
            <a:solidFill>
              <a:schemeClr val="tx1"/>
            </a:solidFill>
          </a:endParaRPr>
        </a:p>
      </dsp:txBody>
      <dsp:txXfrm rot="10800000">
        <a:off x="1788556" y="5187929"/>
        <a:ext cx="6844608" cy="570506"/>
      </dsp:txXfrm>
    </dsp:sp>
    <dsp:sp modelId="{0B075EEF-050D-4A5F-83D7-7A592D420732}">
      <dsp:nvSpPr>
        <dsp:cNvPr id="0" name=""/>
        <dsp:cNvSpPr/>
      </dsp:nvSpPr>
      <dsp:spPr>
        <a:xfrm>
          <a:off x="1169785" y="5187929"/>
          <a:ext cx="570506" cy="570506"/>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765430" y="9460"/>
          <a:ext cx="7635231" cy="570369"/>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s-US" sz="1800" b="0" i="0" kern="1200">
              <a:solidFill>
                <a:schemeClr val="tx1"/>
              </a:solidFill>
            </a:rPr>
            <a:t>Pedazo redondo de espuma plástica blanca (aproximadamente 2” de diámetro) con un hoyuelo pequeño de un lado y un lazo de nylon en la parte superior.</a:t>
          </a:r>
        </a:p>
      </dsp:txBody>
      <dsp:txXfrm rot="10800000">
        <a:off x="1908022" y="9460"/>
        <a:ext cx="7492639" cy="570369"/>
      </dsp:txXfrm>
    </dsp:sp>
    <dsp:sp modelId="{CB2EE65F-0024-47BE-9AB1-851C13B87868}">
      <dsp:nvSpPr>
        <dsp:cNvPr id="0" name=""/>
        <dsp:cNvSpPr/>
      </dsp:nvSpPr>
      <dsp:spPr>
        <a:xfrm>
          <a:off x="1299776" y="2974"/>
          <a:ext cx="570369" cy="570369"/>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760709" y="750088"/>
          <a:ext cx="7701743" cy="570369"/>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s-US" sz="1800" b="0" i="0" kern="1200">
              <a:solidFill>
                <a:schemeClr val="tx1"/>
              </a:solidFill>
            </a:rPr>
            <a:t>Es insertada en la vagina antes de las relaciones vaginales. Bloquea el cérvix y libera espermicida. </a:t>
          </a:r>
        </a:p>
      </dsp:txBody>
      <dsp:txXfrm rot="10800000">
        <a:off x="1903301" y="750088"/>
        <a:ext cx="7559151" cy="570369"/>
      </dsp:txXfrm>
    </dsp:sp>
    <dsp:sp modelId="{25AB33B1-1614-4F8C-9037-B9CB1A2949F4}">
      <dsp:nvSpPr>
        <dsp:cNvPr id="0" name=""/>
        <dsp:cNvSpPr/>
      </dsp:nvSpPr>
      <dsp:spPr>
        <a:xfrm>
          <a:off x="1299776" y="743603"/>
          <a:ext cx="570369" cy="570369"/>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760709" y="1490717"/>
          <a:ext cx="7701743" cy="570369"/>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s-US" sz="1800" kern="1200">
              <a:solidFill>
                <a:schemeClr val="tx1"/>
              </a:solidFill>
            </a:rPr>
            <a:t>Cuando es insertada, puede ser usada por hasta 30 horas. Debe ser usada al menos 6 horas después de las relaciones vaginales. </a:t>
          </a:r>
        </a:p>
      </dsp:txBody>
      <dsp:txXfrm rot="10800000">
        <a:off x="1903301" y="1490717"/>
        <a:ext cx="7559151" cy="570369"/>
      </dsp:txXfrm>
    </dsp:sp>
    <dsp:sp modelId="{434FE990-0A16-49E8-8023-2975EFE528FC}">
      <dsp:nvSpPr>
        <dsp:cNvPr id="0" name=""/>
        <dsp:cNvSpPr/>
      </dsp:nvSpPr>
      <dsp:spPr>
        <a:xfrm>
          <a:off x="1299776" y="1484232"/>
          <a:ext cx="570369" cy="570369"/>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760709" y="2231346"/>
          <a:ext cx="7701743" cy="570369"/>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s-US" sz="1800" kern="1200" dirty="0">
              <a:solidFill>
                <a:schemeClr val="tx1"/>
              </a:solidFill>
            </a:rPr>
            <a:t>Uso </a:t>
          </a:r>
          <a:r>
            <a:rPr lang="es-US" sz="1800" kern="1200" dirty="0">
              <a:solidFill>
                <a:schemeClr val="accent2"/>
              </a:solidFill>
            </a:rPr>
            <a:t>perfecto</a:t>
          </a:r>
          <a:r>
            <a:rPr lang="es-US" sz="1800" kern="1200" dirty="0">
              <a:solidFill>
                <a:schemeClr val="tx1"/>
              </a:solidFill>
            </a:rPr>
            <a:t>: 80-91%  Uso </a:t>
          </a:r>
          <a:r>
            <a:rPr lang="es-US" sz="1800" b="1" kern="1200" dirty="0">
              <a:solidFill>
                <a:srgbClr val="009999"/>
              </a:solidFill>
            </a:rPr>
            <a:t>típico</a:t>
          </a:r>
          <a:r>
            <a:rPr lang="es-US" sz="1800" kern="1200" dirty="0">
              <a:solidFill>
                <a:schemeClr val="tx1"/>
              </a:solidFill>
            </a:rPr>
            <a:t>: 76-88%</a:t>
          </a:r>
        </a:p>
      </dsp:txBody>
      <dsp:txXfrm rot="10800000">
        <a:off x="1903301" y="2231346"/>
        <a:ext cx="7559151" cy="570369"/>
      </dsp:txXfrm>
    </dsp:sp>
    <dsp:sp modelId="{74E1564D-B27A-4F63-ACC3-A9DD349C5611}">
      <dsp:nvSpPr>
        <dsp:cNvPr id="0" name=""/>
        <dsp:cNvSpPr/>
      </dsp:nvSpPr>
      <dsp:spPr>
        <a:xfrm>
          <a:off x="1299776" y="2224861"/>
          <a:ext cx="570369" cy="570369"/>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760709" y="2971974"/>
          <a:ext cx="7701743" cy="570369"/>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s-US" sz="1800" kern="1200" dirty="0">
              <a:solidFill>
                <a:schemeClr val="tx1"/>
              </a:solidFill>
            </a:rPr>
            <a:t>No es efectiva contra la propagación de </a:t>
          </a:r>
          <a:r>
            <a:rPr lang="es-US" sz="1800" kern="1200" dirty="0" smtClean="0">
              <a:solidFill>
                <a:schemeClr val="tx1"/>
              </a:solidFill>
            </a:rPr>
            <a:t>las </a:t>
          </a:r>
          <a:r>
            <a:rPr lang="es-US" sz="1800" kern="1200" dirty="0">
              <a:solidFill>
                <a:schemeClr val="tx1"/>
              </a:solidFill>
            </a:rPr>
            <a:t>ITS/VIH. El uso consistente y correcto de condones aún es necesario para reducir el riesgo </a:t>
          </a:r>
          <a:r>
            <a:rPr lang="es-US" sz="1800" kern="1200" dirty="0" smtClean="0">
              <a:solidFill>
                <a:schemeClr val="tx1"/>
              </a:solidFill>
            </a:rPr>
            <a:t>de contraer </a:t>
          </a:r>
          <a:r>
            <a:rPr lang="es-US" sz="1800" kern="1200" dirty="0">
              <a:solidFill>
                <a:schemeClr val="tx1"/>
              </a:solidFill>
            </a:rPr>
            <a:t>ITS. </a:t>
          </a:r>
        </a:p>
      </dsp:txBody>
      <dsp:txXfrm rot="10800000">
        <a:off x="1903301" y="2971974"/>
        <a:ext cx="7559151" cy="570369"/>
      </dsp:txXfrm>
    </dsp:sp>
    <dsp:sp modelId="{22D97BAC-A44E-47A9-BCF0-97A55BE82B99}">
      <dsp:nvSpPr>
        <dsp:cNvPr id="0" name=""/>
        <dsp:cNvSpPr/>
      </dsp:nvSpPr>
      <dsp:spPr>
        <a:xfrm>
          <a:off x="1299776" y="2965489"/>
          <a:ext cx="570369" cy="570369"/>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760709" y="3712603"/>
          <a:ext cx="7701743" cy="570369"/>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s-US" sz="1800" kern="1200" dirty="0">
              <a:solidFill>
                <a:schemeClr val="tx1"/>
              </a:solidFill>
            </a:rPr>
            <a:t>No se necesitan recetas o citas </a:t>
          </a:r>
          <a:r>
            <a:rPr lang="es-US" sz="1800" kern="1200" dirty="0" smtClean="0">
              <a:solidFill>
                <a:schemeClr val="tx1"/>
              </a:solidFill>
            </a:rPr>
            <a:t>médicas</a:t>
          </a:r>
          <a:r>
            <a:rPr lang="es-US" sz="1800" kern="1200" dirty="0">
              <a:solidFill>
                <a:schemeClr val="tx1"/>
              </a:solidFill>
            </a:rPr>
            <a:t>.</a:t>
          </a:r>
        </a:p>
      </dsp:txBody>
      <dsp:txXfrm rot="10800000">
        <a:off x="1903301" y="3712603"/>
        <a:ext cx="7559151" cy="570369"/>
      </dsp:txXfrm>
    </dsp:sp>
    <dsp:sp modelId="{FD04EB34-E904-4DCA-8511-C2EC1E5DFBF6}">
      <dsp:nvSpPr>
        <dsp:cNvPr id="0" name=""/>
        <dsp:cNvSpPr/>
      </dsp:nvSpPr>
      <dsp:spPr>
        <a:xfrm>
          <a:off x="1299776" y="3706118"/>
          <a:ext cx="570369" cy="570369"/>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760709" y="4453232"/>
          <a:ext cx="7701743" cy="570369"/>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s-US" sz="1800" kern="1200" dirty="0">
              <a:solidFill>
                <a:schemeClr val="tx1"/>
              </a:solidFill>
            </a:rPr>
            <a:t>Puede ser difícil/incómodo insertarla, puede causar irritación, su efectividad no es predecible, requiere disciplina/planeación, no está disponible en todos lados.</a:t>
          </a:r>
        </a:p>
      </dsp:txBody>
      <dsp:txXfrm rot="10800000">
        <a:off x="1903301" y="4453232"/>
        <a:ext cx="7559151" cy="570369"/>
      </dsp:txXfrm>
    </dsp:sp>
    <dsp:sp modelId="{D18CED95-280D-425F-85BB-7547FCD52856}">
      <dsp:nvSpPr>
        <dsp:cNvPr id="0" name=""/>
        <dsp:cNvSpPr/>
      </dsp:nvSpPr>
      <dsp:spPr>
        <a:xfrm>
          <a:off x="1299776" y="4446747"/>
          <a:ext cx="570369" cy="570369"/>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760709" y="5190350"/>
          <a:ext cx="7701743" cy="570369"/>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s-US" sz="1800" kern="1200" dirty="0">
              <a:solidFill>
                <a:schemeClr val="tx1"/>
              </a:solidFill>
            </a:rPr>
            <a:t>No afectará </a:t>
          </a:r>
          <a:r>
            <a:rPr lang="es-US" sz="1800" kern="1200" dirty="0" smtClean="0">
              <a:solidFill>
                <a:schemeClr val="tx1"/>
              </a:solidFill>
            </a:rPr>
            <a:t>a las </a:t>
          </a:r>
          <a:r>
            <a:rPr lang="es-US" sz="1800" kern="1200" dirty="0">
              <a:solidFill>
                <a:schemeClr val="tx1"/>
              </a:solidFill>
            </a:rPr>
            <a:t>hormonas, no se necesita receta, puede ser insertada con 24 horas de anticipación y puede ser usada </a:t>
          </a:r>
          <a:r>
            <a:rPr lang="es-US" sz="1800" kern="1200" dirty="0" smtClean="0">
              <a:solidFill>
                <a:schemeClr val="tx1"/>
              </a:solidFill>
            </a:rPr>
            <a:t>durante la lactancia.</a:t>
          </a:r>
          <a:endParaRPr lang="es-US" sz="1800" kern="1200" dirty="0">
            <a:solidFill>
              <a:schemeClr val="tx1"/>
            </a:solidFill>
          </a:endParaRPr>
        </a:p>
      </dsp:txBody>
      <dsp:txXfrm rot="10800000">
        <a:off x="1903301" y="5190350"/>
        <a:ext cx="7559151" cy="570369"/>
      </dsp:txXfrm>
    </dsp:sp>
    <dsp:sp modelId="{0B075EEF-050D-4A5F-83D7-7A592D420732}">
      <dsp:nvSpPr>
        <dsp:cNvPr id="0" name=""/>
        <dsp:cNvSpPr/>
      </dsp:nvSpPr>
      <dsp:spPr>
        <a:xfrm>
          <a:off x="1299776" y="5187375"/>
          <a:ext cx="570369" cy="570369"/>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827214" y="874"/>
          <a:ext cx="7772398" cy="570785"/>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s-US" sz="1800" b="0" i="0" kern="1200" dirty="0">
              <a:solidFill>
                <a:schemeClr val="tx1"/>
              </a:solidFill>
            </a:rPr>
            <a:t>Copa poco profunda en forma de domo hecha de silicón (2 tipos diferentes disponibles en los Estados Unidos</a:t>
          </a:r>
          <a:r>
            <a:rPr lang="es-US" sz="1800" b="0" i="0" kern="1200" dirty="0" smtClean="0">
              <a:solidFill>
                <a:schemeClr val="tx1"/>
              </a:solidFill>
            </a:rPr>
            <a:t>).</a:t>
          </a:r>
          <a:endParaRPr lang="es-US" sz="1800" b="0" i="0" kern="1200" dirty="0">
            <a:solidFill>
              <a:schemeClr val="tx1"/>
            </a:solidFill>
          </a:endParaRPr>
        </a:p>
      </dsp:txBody>
      <dsp:txXfrm rot="10800000">
        <a:off x="1969910" y="874"/>
        <a:ext cx="7629702" cy="570785"/>
      </dsp:txXfrm>
    </dsp:sp>
    <dsp:sp modelId="{CB2EE65F-0024-47BE-9AB1-851C13B87868}">
      <dsp:nvSpPr>
        <dsp:cNvPr id="0" name=""/>
        <dsp:cNvSpPr/>
      </dsp:nvSpPr>
      <dsp:spPr>
        <a:xfrm>
          <a:off x="1322542" y="874"/>
          <a:ext cx="570785" cy="57078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824980" y="742043"/>
          <a:ext cx="7774632" cy="570785"/>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s-US" sz="1800" b="0" i="0" kern="1200">
              <a:solidFill>
                <a:schemeClr val="tx1"/>
              </a:solidFill>
            </a:rPr>
            <a:t>Insertado en la vagina para cubrir el cérvix. Puede ser usado con espermicida para aumentar su efectividad.</a:t>
          </a:r>
        </a:p>
      </dsp:txBody>
      <dsp:txXfrm rot="10800000">
        <a:off x="1967676" y="742043"/>
        <a:ext cx="7631936" cy="570785"/>
      </dsp:txXfrm>
    </dsp:sp>
    <dsp:sp modelId="{25AB33B1-1614-4F8C-9037-B9CB1A2949F4}">
      <dsp:nvSpPr>
        <dsp:cNvPr id="0" name=""/>
        <dsp:cNvSpPr/>
      </dsp:nvSpPr>
      <dsp:spPr>
        <a:xfrm>
          <a:off x="1322542" y="742043"/>
          <a:ext cx="570785" cy="57078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816830" y="1483213"/>
          <a:ext cx="6383742" cy="570785"/>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s-US" sz="1800" kern="1200" dirty="0">
              <a:solidFill>
                <a:schemeClr val="tx1"/>
              </a:solidFill>
            </a:rPr>
            <a:t>Debe </a:t>
          </a:r>
          <a:r>
            <a:rPr lang="es-US" sz="1800" kern="1200" dirty="0" smtClean="0">
              <a:solidFill>
                <a:schemeClr val="tx1"/>
              </a:solidFill>
            </a:rPr>
            <a:t>mantenerse por </a:t>
          </a:r>
          <a:r>
            <a:rPr lang="es-US" sz="1800" kern="1200" dirty="0">
              <a:solidFill>
                <a:schemeClr val="tx1"/>
              </a:solidFill>
            </a:rPr>
            <a:t>6 horas después de la última relación vaginal.</a:t>
          </a:r>
        </a:p>
      </dsp:txBody>
      <dsp:txXfrm rot="10800000">
        <a:off x="1959526" y="1483213"/>
        <a:ext cx="6241046" cy="570785"/>
      </dsp:txXfrm>
    </dsp:sp>
    <dsp:sp modelId="{434FE990-0A16-49E8-8023-2975EFE528FC}">
      <dsp:nvSpPr>
        <dsp:cNvPr id="0" name=""/>
        <dsp:cNvSpPr/>
      </dsp:nvSpPr>
      <dsp:spPr>
        <a:xfrm>
          <a:off x="1465238" y="1483213"/>
          <a:ext cx="570785" cy="57078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823929" y="2224382"/>
          <a:ext cx="7669236" cy="570785"/>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s-US" sz="1800" kern="1200" dirty="0">
              <a:solidFill>
                <a:schemeClr val="tx1"/>
              </a:solidFill>
            </a:rPr>
            <a:t>Uso </a:t>
          </a:r>
          <a:r>
            <a:rPr lang="es-US" sz="1800" b="1" kern="1200" dirty="0">
              <a:solidFill>
                <a:schemeClr val="accent2"/>
              </a:solidFill>
            </a:rPr>
            <a:t>perfecto</a:t>
          </a:r>
          <a:r>
            <a:rPr lang="es-US" sz="1800" kern="1200" dirty="0">
              <a:solidFill>
                <a:schemeClr val="tx1"/>
              </a:solidFill>
            </a:rPr>
            <a:t>: 94%  Uso </a:t>
          </a:r>
          <a:r>
            <a:rPr lang="es-US" sz="1800" b="1" kern="1200" dirty="0">
              <a:solidFill>
                <a:srgbClr val="009999"/>
              </a:solidFill>
            </a:rPr>
            <a:t>típico</a:t>
          </a:r>
          <a:r>
            <a:rPr lang="es-US" sz="1800" kern="1200" dirty="0">
              <a:solidFill>
                <a:schemeClr val="tx1"/>
              </a:solidFill>
            </a:rPr>
            <a:t>: 88%</a:t>
          </a:r>
          <a:r>
            <a:rPr lang="es-US" sz="1800" kern="1200" dirty="0"/>
            <a:t> </a:t>
          </a:r>
        </a:p>
      </dsp:txBody>
      <dsp:txXfrm rot="10800000">
        <a:off x="1966625" y="2224382"/>
        <a:ext cx="7526540" cy="570785"/>
      </dsp:txXfrm>
    </dsp:sp>
    <dsp:sp modelId="{74E1564D-B27A-4F63-ACC3-A9DD349C5611}">
      <dsp:nvSpPr>
        <dsp:cNvPr id="0" name=""/>
        <dsp:cNvSpPr/>
      </dsp:nvSpPr>
      <dsp:spPr>
        <a:xfrm>
          <a:off x="1322542" y="2224382"/>
          <a:ext cx="570785" cy="57078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827214" y="2965551"/>
          <a:ext cx="7772398" cy="570785"/>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s-US" sz="1800" kern="1200" dirty="0">
              <a:solidFill>
                <a:schemeClr val="tx1"/>
              </a:solidFill>
            </a:rPr>
            <a:t>No es </a:t>
          </a:r>
          <a:r>
            <a:rPr lang="es-US" sz="1800" kern="1200" dirty="0" smtClean="0">
              <a:solidFill>
                <a:schemeClr val="tx1"/>
              </a:solidFill>
            </a:rPr>
            <a:t>efectivo </a:t>
          </a:r>
          <a:r>
            <a:rPr lang="es-US" sz="1800" kern="1200" dirty="0">
              <a:solidFill>
                <a:schemeClr val="tx1"/>
              </a:solidFill>
            </a:rPr>
            <a:t>contra la propagación de la ITS/VIH. El uso consistente y correcto de condones aún es necesario para reducir el riesgo de ITS.</a:t>
          </a:r>
        </a:p>
      </dsp:txBody>
      <dsp:txXfrm rot="10800000">
        <a:off x="1969910" y="2965551"/>
        <a:ext cx="7629702" cy="570785"/>
      </dsp:txXfrm>
    </dsp:sp>
    <dsp:sp modelId="{22D97BAC-A44E-47A9-BCF0-97A55BE82B99}">
      <dsp:nvSpPr>
        <dsp:cNvPr id="0" name=""/>
        <dsp:cNvSpPr/>
      </dsp:nvSpPr>
      <dsp:spPr>
        <a:xfrm>
          <a:off x="1322542" y="2965551"/>
          <a:ext cx="570785" cy="57078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823929" y="3630064"/>
          <a:ext cx="7679706" cy="570785"/>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s-US" sz="1800" kern="1200" dirty="0">
              <a:solidFill>
                <a:schemeClr val="tx1"/>
              </a:solidFill>
            </a:rPr>
            <a:t>Se necesitan una visita </a:t>
          </a:r>
          <a:r>
            <a:rPr lang="es-US" sz="1800" kern="1200" dirty="0" smtClean="0">
              <a:solidFill>
                <a:schemeClr val="tx1"/>
              </a:solidFill>
            </a:rPr>
            <a:t>al médico y </a:t>
          </a:r>
          <a:r>
            <a:rPr lang="es-US" sz="1800" kern="1200" dirty="0">
              <a:solidFill>
                <a:schemeClr val="tx1"/>
              </a:solidFill>
            </a:rPr>
            <a:t>una receta para obtener este método. Algunas veces puede ser necesario hacer una prueba para ver el tamaño correcto. </a:t>
          </a:r>
        </a:p>
      </dsp:txBody>
      <dsp:txXfrm rot="10800000">
        <a:off x="1966625" y="3630064"/>
        <a:ext cx="7537010" cy="570785"/>
      </dsp:txXfrm>
    </dsp:sp>
    <dsp:sp modelId="{FD04EB34-E904-4DCA-8511-C2EC1E5DFBF6}">
      <dsp:nvSpPr>
        <dsp:cNvPr id="0" name=""/>
        <dsp:cNvSpPr/>
      </dsp:nvSpPr>
      <dsp:spPr>
        <a:xfrm>
          <a:off x="1322542" y="3706721"/>
          <a:ext cx="570785" cy="57078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823929" y="4354681"/>
          <a:ext cx="7487683" cy="570785"/>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s-US" sz="1800" kern="1200" dirty="0">
              <a:solidFill>
                <a:schemeClr val="tx1"/>
              </a:solidFill>
            </a:rPr>
            <a:t>Puede ser difícil de insertar, requiere planeación, puede moverse, puede causar irritación o infecciones </a:t>
          </a:r>
          <a:r>
            <a:rPr lang="es-US" sz="1800" kern="1200" dirty="0" smtClean="0">
              <a:solidFill>
                <a:schemeClr val="tx1"/>
              </a:solidFill>
            </a:rPr>
            <a:t>en el </a:t>
          </a:r>
          <a:r>
            <a:rPr lang="es-US" sz="1800" kern="1200" dirty="0">
              <a:solidFill>
                <a:schemeClr val="tx1"/>
              </a:solidFill>
            </a:rPr>
            <a:t>tracto urinario.</a:t>
          </a:r>
        </a:p>
      </dsp:txBody>
      <dsp:txXfrm rot="10800000">
        <a:off x="1966625" y="4354681"/>
        <a:ext cx="7344987" cy="570785"/>
      </dsp:txXfrm>
    </dsp:sp>
    <dsp:sp modelId="{D18CED95-280D-425F-85BB-7547FCD52856}">
      <dsp:nvSpPr>
        <dsp:cNvPr id="0" name=""/>
        <dsp:cNvSpPr/>
      </dsp:nvSpPr>
      <dsp:spPr>
        <a:xfrm>
          <a:off x="1322542" y="4447890"/>
          <a:ext cx="570785" cy="57078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828780" y="5189059"/>
          <a:ext cx="7680982" cy="570785"/>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137160" rIns="256032" bIns="137160" numCol="1" spcCol="1270" anchor="ctr" anchorCtr="0">
          <a:noAutofit/>
        </a:bodyPr>
        <a:lstStyle/>
        <a:p>
          <a:pPr lvl="0" algn="l" defTabSz="2889250">
            <a:lnSpc>
              <a:spcPct val="90000"/>
            </a:lnSpc>
            <a:spcBef>
              <a:spcPct val="0"/>
            </a:spcBef>
            <a:spcAft>
              <a:spcPct val="35000"/>
            </a:spcAft>
          </a:pPr>
          <a:r>
            <a:rPr lang="es-US" kern="1200" dirty="0">
              <a:solidFill>
                <a:schemeClr val="tx1"/>
              </a:solidFill>
            </a:rPr>
            <a:t>No </a:t>
          </a:r>
          <a:r>
            <a:rPr lang="es-US" kern="1200" dirty="0" smtClean="0">
              <a:solidFill>
                <a:schemeClr val="tx1"/>
              </a:solidFill>
            </a:rPr>
            <a:t>afecta a </a:t>
          </a:r>
          <a:r>
            <a:rPr lang="es-US" kern="1200" dirty="0">
              <a:solidFill>
                <a:schemeClr val="tx1"/>
              </a:solidFill>
            </a:rPr>
            <a:t>las hormonas, puede ser insertado antes de que se necesite, se puede usar varias veces, disminuye el riesgo de </a:t>
          </a:r>
          <a:r>
            <a:rPr lang="es-US" kern="1200" dirty="0" smtClean="0">
              <a:solidFill>
                <a:schemeClr val="tx1"/>
              </a:solidFill>
            </a:rPr>
            <a:t>contraer una enfermedad </a:t>
          </a:r>
          <a:r>
            <a:rPr lang="es-US" kern="1200" dirty="0">
              <a:solidFill>
                <a:schemeClr val="tx1"/>
              </a:solidFill>
            </a:rPr>
            <a:t>pélvica inflamatoria y puede ser usado </a:t>
          </a:r>
          <a:r>
            <a:rPr lang="es-US" kern="1200" dirty="0" smtClean="0">
              <a:solidFill>
                <a:schemeClr val="tx1"/>
              </a:solidFill>
            </a:rPr>
            <a:t>durante la lactancia.</a:t>
          </a:r>
          <a:endParaRPr lang="es-US" sz="1700" kern="1200" dirty="0">
            <a:solidFill>
              <a:schemeClr val="tx1"/>
            </a:solidFill>
          </a:endParaRPr>
        </a:p>
      </dsp:txBody>
      <dsp:txXfrm rot="10800000">
        <a:off x="1971476" y="5189059"/>
        <a:ext cx="7538286" cy="570785"/>
      </dsp:txXfrm>
    </dsp:sp>
    <dsp:sp modelId="{0B075EEF-050D-4A5F-83D7-7A592D420732}">
      <dsp:nvSpPr>
        <dsp:cNvPr id="0" name=""/>
        <dsp:cNvSpPr/>
      </dsp:nvSpPr>
      <dsp:spPr>
        <a:xfrm>
          <a:off x="1322542" y="5189059"/>
          <a:ext cx="570785" cy="57078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700515" y="3711"/>
          <a:ext cx="7746697"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Una píldora que se toma a la misma hora todos los días y libera hormonas: estrógeno y progestina. Algunos tipos incluyen solo progestina.</a:t>
          </a:r>
        </a:p>
      </dsp:txBody>
      <dsp:txXfrm rot="10800000">
        <a:off x="1843071" y="3711"/>
        <a:ext cx="7604141" cy="570223"/>
      </dsp:txXfrm>
    </dsp:sp>
    <dsp:sp modelId="{CB2EE65F-0024-47BE-9AB1-851C13B87868}">
      <dsp:nvSpPr>
        <dsp:cNvPr id="0" name=""/>
        <dsp:cNvSpPr/>
      </dsp:nvSpPr>
      <dsp:spPr>
        <a:xfrm>
          <a:off x="1297296" y="3711"/>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700515" y="744150"/>
          <a:ext cx="7746697"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Las hormonas previenen la ovulación (cuando un óvulo es liberado por un ovario) y engrosan el moco cervical para ayudar a evitar que los espermatozoides fertilicen un óvulo.  </a:t>
          </a:r>
        </a:p>
      </dsp:txBody>
      <dsp:txXfrm rot="10800000">
        <a:off x="1843071" y="744150"/>
        <a:ext cx="7604141" cy="570223"/>
      </dsp:txXfrm>
    </dsp:sp>
    <dsp:sp modelId="{25AB33B1-1614-4F8C-9037-B9CB1A2949F4}">
      <dsp:nvSpPr>
        <dsp:cNvPr id="0" name=""/>
        <dsp:cNvSpPr/>
      </dsp:nvSpPr>
      <dsp:spPr>
        <a:xfrm>
          <a:off x="1297296" y="744150"/>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700515" y="1484589"/>
          <a:ext cx="7746697"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Tomada a la misma hora todos los días para proporcionar un nivel consistente de hormonas. La fertilidad puede regresar varios días después de dejar de usarla. </a:t>
          </a:r>
        </a:p>
      </dsp:txBody>
      <dsp:txXfrm rot="10800000">
        <a:off x="1843071" y="1484589"/>
        <a:ext cx="7604141" cy="570223"/>
      </dsp:txXfrm>
    </dsp:sp>
    <dsp:sp modelId="{434FE990-0A16-49E8-8023-2975EFE528FC}">
      <dsp:nvSpPr>
        <dsp:cNvPr id="0" name=""/>
        <dsp:cNvSpPr/>
      </dsp:nvSpPr>
      <dsp:spPr>
        <a:xfrm>
          <a:off x="1297296" y="1484589"/>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700515" y="2225028"/>
          <a:ext cx="7746697"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Uso </a:t>
          </a:r>
          <a:r>
            <a:rPr lang="es-US" sz="1700" b="1" kern="1200" dirty="0">
              <a:solidFill>
                <a:schemeClr val="accent2"/>
              </a:solidFill>
            </a:rPr>
            <a:t>perfecto</a:t>
          </a:r>
          <a:r>
            <a:rPr lang="es-US" sz="1700" kern="1200" dirty="0">
              <a:solidFill>
                <a:schemeClr val="tx1"/>
              </a:solidFill>
            </a:rPr>
            <a:t>: 99%  Uso </a:t>
          </a:r>
          <a:r>
            <a:rPr lang="es-US" sz="1700" b="1" kern="1200" dirty="0">
              <a:solidFill>
                <a:srgbClr val="009999"/>
              </a:solidFill>
            </a:rPr>
            <a:t>típico</a:t>
          </a:r>
          <a:r>
            <a:rPr lang="es-US" sz="1700" kern="1200" dirty="0">
              <a:solidFill>
                <a:schemeClr val="tx1"/>
              </a:solidFill>
            </a:rPr>
            <a:t>: 91%</a:t>
          </a:r>
        </a:p>
      </dsp:txBody>
      <dsp:txXfrm rot="10800000">
        <a:off x="1843071" y="2225028"/>
        <a:ext cx="7604141" cy="570223"/>
      </dsp:txXfrm>
    </dsp:sp>
    <dsp:sp modelId="{74E1564D-B27A-4F63-ACC3-A9DD349C5611}">
      <dsp:nvSpPr>
        <dsp:cNvPr id="0" name=""/>
        <dsp:cNvSpPr/>
      </dsp:nvSpPr>
      <dsp:spPr>
        <a:xfrm>
          <a:off x="1297296" y="2225028"/>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700515" y="2965467"/>
          <a:ext cx="7746697"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No es efectiva contra la propagación de </a:t>
          </a:r>
          <a:r>
            <a:rPr lang="es-US" sz="1700" kern="1200" dirty="0" smtClean="0">
              <a:solidFill>
                <a:schemeClr val="tx1"/>
              </a:solidFill>
            </a:rPr>
            <a:t>las </a:t>
          </a:r>
          <a:r>
            <a:rPr lang="es-US" sz="1700" kern="1200" dirty="0">
              <a:solidFill>
                <a:schemeClr val="tx1"/>
              </a:solidFill>
            </a:rPr>
            <a:t>ITS/VIH. El uso consistente y correcto de condones aún es necesario para reducir el riesgo </a:t>
          </a:r>
          <a:r>
            <a:rPr lang="es-US" sz="1700" kern="1200" dirty="0" smtClean="0">
              <a:solidFill>
                <a:schemeClr val="tx1"/>
              </a:solidFill>
            </a:rPr>
            <a:t>de contraer </a:t>
          </a:r>
          <a:r>
            <a:rPr lang="es-US" sz="1700" kern="1200" dirty="0">
              <a:solidFill>
                <a:schemeClr val="tx1"/>
              </a:solidFill>
            </a:rPr>
            <a:t>ITS.</a:t>
          </a:r>
        </a:p>
      </dsp:txBody>
      <dsp:txXfrm rot="10800000">
        <a:off x="1843071" y="2965467"/>
        <a:ext cx="7604141" cy="570223"/>
      </dsp:txXfrm>
    </dsp:sp>
    <dsp:sp modelId="{22D97BAC-A44E-47A9-BCF0-97A55BE82B99}">
      <dsp:nvSpPr>
        <dsp:cNvPr id="0" name=""/>
        <dsp:cNvSpPr/>
      </dsp:nvSpPr>
      <dsp:spPr>
        <a:xfrm>
          <a:off x="1297296" y="296546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700515" y="3705907"/>
          <a:ext cx="7746697"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Se necesita una receta para obtener este método. </a:t>
          </a:r>
        </a:p>
      </dsp:txBody>
      <dsp:txXfrm rot="10800000">
        <a:off x="1843071" y="3705907"/>
        <a:ext cx="7604141" cy="570223"/>
      </dsp:txXfrm>
    </dsp:sp>
    <dsp:sp modelId="{FD04EB34-E904-4DCA-8511-C2EC1E5DFBF6}">
      <dsp:nvSpPr>
        <dsp:cNvPr id="0" name=""/>
        <dsp:cNvSpPr/>
      </dsp:nvSpPr>
      <dsp:spPr>
        <a:xfrm>
          <a:off x="1297296" y="370590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700515" y="4446346"/>
          <a:ext cx="7746697"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Es necesario tener disciplina para recordarla. Posibles efectos secundarios: sangrado ocasional, dolor en los pechos, </a:t>
          </a:r>
          <a:r>
            <a:rPr lang="es-US" sz="1700" kern="1200" dirty="0" smtClean="0">
              <a:solidFill>
                <a:schemeClr val="tx1"/>
              </a:solidFill>
            </a:rPr>
            <a:t>náuseas </a:t>
          </a:r>
          <a:r>
            <a:rPr lang="es-US" sz="1700" kern="1200" dirty="0">
              <a:solidFill>
                <a:schemeClr val="tx1"/>
              </a:solidFill>
            </a:rPr>
            <a:t>(probablemente desaparece después de 2-3 meses).</a:t>
          </a:r>
        </a:p>
      </dsp:txBody>
      <dsp:txXfrm rot="10800000">
        <a:off x="1843071" y="4446346"/>
        <a:ext cx="7604141" cy="570223"/>
      </dsp:txXfrm>
    </dsp:sp>
    <dsp:sp modelId="{D18CED95-280D-425F-85BB-7547FCD52856}">
      <dsp:nvSpPr>
        <dsp:cNvPr id="0" name=""/>
        <dsp:cNvSpPr/>
      </dsp:nvSpPr>
      <dsp:spPr>
        <a:xfrm>
          <a:off x="1297296" y="4446346"/>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700515" y="5186785"/>
          <a:ext cx="7746697"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Control del momento en que se presentan los períodos, fácil de usar, puede reducir el acné y los </a:t>
          </a:r>
          <a:r>
            <a:rPr lang="es-US" sz="1700" kern="1200" dirty="0" smtClean="0">
              <a:solidFill>
                <a:schemeClr val="tx1"/>
              </a:solidFill>
            </a:rPr>
            <a:t>cólicos </a:t>
          </a:r>
          <a:r>
            <a:rPr lang="es-US" sz="1700" kern="1200" dirty="0">
              <a:solidFill>
                <a:schemeClr val="tx1"/>
              </a:solidFill>
            </a:rPr>
            <a:t>menstruales.</a:t>
          </a:r>
        </a:p>
      </dsp:txBody>
      <dsp:txXfrm rot="10800000">
        <a:off x="1843071" y="5186785"/>
        <a:ext cx="7604141" cy="570223"/>
      </dsp:txXfrm>
    </dsp:sp>
    <dsp:sp modelId="{0B075EEF-050D-4A5F-83D7-7A592D420732}">
      <dsp:nvSpPr>
        <dsp:cNvPr id="0" name=""/>
        <dsp:cNvSpPr/>
      </dsp:nvSpPr>
      <dsp:spPr>
        <a:xfrm>
          <a:off x="1297296" y="5186785"/>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86444" y="3711"/>
          <a:ext cx="7307935"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Adhesivo pequeño y delgado que se parece a un apósito o curita y que contiene hormonas. </a:t>
          </a:r>
        </a:p>
      </dsp:txBody>
      <dsp:txXfrm rot="10800000">
        <a:off x="1829000" y="3711"/>
        <a:ext cx="7165379" cy="570223"/>
      </dsp:txXfrm>
    </dsp:sp>
    <dsp:sp modelId="{CB2EE65F-0024-47BE-9AB1-851C13B87868}">
      <dsp:nvSpPr>
        <dsp:cNvPr id="0" name=""/>
        <dsp:cNvSpPr/>
      </dsp:nvSpPr>
      <dsp:spPr>
        <a:xfrm>
          <a:off x="1297296" y="3711"/>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86476" y="744150"/>
          <a:ext cx="7682680"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El parche se usa en el vientre, brazo, </a:t>
          </a:r>
          <a:r>
            <a:rPr lang="es-US" sz="1700" kern="1200" dirty="0" smtClean="0">
              <a:solidFill>
                <a:schemeClr val="tx1"/>
              </a:solidFill>
            </a:rPr>
            <a:t>glúteos </a:t>
          </a:r>
          <a:r>
            <a:rPr lang="es-US" sz="1700" kern="1200" dirty="0">
              <a:solidFill>
                <a:schemeClr val="tx1"/>
              </a:solidFill>
            </a:rPr>
            <a:t>o </a:t>
          </a:r>
          <a:r>
            <a:rPr lang="es-US" sz="1700" kern="1200" dirty="0" smtClean="0">
              <a:solidFill>
                <a:schemeClr val="tx1"/>
              </a:solidFill>
            </a:rPr>
            <a:t>espalda. </a:t>
          </a:r>
          <a:r>
            <a:rPr lang="es-US" sz="1700" kern="1200" dirty="0">
              <a:solidFill>
                <a:schemeClr val="tx1"/>
              </a:solidFill>
            </a:rPr>
            <a:t>Tu piel absorbe las hormonas en tu cuerpo. Previene la ovulación y engrosa el moco cervical. </a:t>
          </a:r>
        </a:p>
      </dsp:txBody>
      <dsp:txXfrm rot="10800000">
        <a:off x="1829032" y="744150"/>
        <a:ext cx="7540124" cy="570223"/>
      </dsp:txXfrm>
    </dsp:sp>
    <dsp:sp modelId="{25AB33B1-1614-4F8C-9037-B9CB1A2949F4}">
      <dsp:nvSpPr>
        <dsp:cNvPr id="0" name=""/>
        <dsp:cNvSpPr/>
      </dsp:nvSpPr>
      <dsp:spPr>
        <a:xfrm>
          <a:off x="1297296" y="744150"/>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86476" y="1537198"/>
          <a:ext cx="7495338"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Se cambia a la misma hora cada semana por 3 semanas y se remueve a la cuarta semana para tener el período. También puede ser usado de forma continua poniendo un parche nuevo cada 3 semanas (si es aconsejado por el médico). </a:t>
          </a:r>
        </a:p>
      </dsp:txBody>
      <dsp:txXfrm rot="10800000">
        <a:off x="1829032" y="1537198"/>
        <a:ext cx="7352782" cy="570223"/>
      </dsp:txXfrm>
    </dsp:sp>
    <dsp:sp modelId="{434FE990-0A16-49E8-8023-2975EFE528FC}">
      <dsp:nvSpPr>
        <dsp:cNvPr id="0" name=""/>
        <dsp:cNvSpPr/>
      </dsp:nvSpPr>
      <dsp:spPr>
        <a:xfrm>
          <a:off x="1297296" y="1484589"/>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82746" y="2225028"/>
          <a:ext cx="6282396"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Uso </a:t>
          </a:r>
          <a:r>
            <a:rPr lang="es-US" sz="1700" b="1" kern="1200" dirty="0">
              <a:solidFill>
                <a:schemeClr val="accent2"/>
              </a:solidFill>
            </a:rPr>
            <a:t>perfecto</a:t>
          </a:r>
          <a:r>
            <a:rPr lang="es-US" sz="1700" kern="1200" dirty="0">
              <a:solidFill>
                <a:schemeClr val="tx1"/>
              </a:solidFill>
            </a:rPr>
            <a:t>: 99%  Uso </a:t>
          </a:r>
          <a:r>
            <a:rPr lang="es-US" sz="1700" b="1" kern="1200" dirty="0">
              <a:solidFill>
                <a:srgbClr val="009999"/>
              </a:solidFill>
            </a:rPr>
            <a:t>típico</a:t>
          </a:r>
          <a:r>
            <a:rPr lang="es-US" sz="1700" kern="1200" dirty="0">
              <a:solidFill>
                <a:schemeClr val="tx1"/>
              </a:solidFill>
            </a:rPr>
            <a:t>: 91%</a:t>
          </a:r>
        </a:p>
      </dsp:txBody>
      <dsp:txXfrm rot="10800000">
        <a:off x="1825302" y="2225028"/>
        <a:ext cx="6139840" cy="570223"/>
      </dsp:txXfrm>
    </dsp:sp>
    <dsp:sp modelId="{74E1564D-B27A-4F63-ACC3-A9DD349C5611}">
      <dsp:nvSpPr>
        <dsp:cNvPr id="0" name=""/>
        <dsp:cNvSpPr/>
      </dsp:nvSpPr>
      <dsp:spPr>
        <a:xfrm>
          <a:off x="1439852" y="2225028"/>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86444" y="2965467"/>
          <a:ext cx="7589009"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No es efectivo contra la propagación de </a:t>
          </a:r>
          <a:r>
            <a:rPr lang="es-US" sz="1700" kern="1200" dirty="0" smtClean="0">
              <a:solidFill>
                <a:schemeClr val="tx1"/>
              </a:solidFill>
            </a:rPr>
            <a:t>las </a:t>
          </a:r>
          <a:r>
            <a:rPr lang="es-US" sz="1700" kern="1200" dirty="0">
              <a:solidFill>
                <a:schemeClr val="tx1"/>
              </a:solidFill>
            </a:rPr>
            <a:t>ITS/VIH. El uso consistente y correcto de condones aún es necesario para reducir el riesgo </a:t>
          </a:r>
          <a:r>
            <a:rPr lang="es-US" sz="1700" kern="1200" dirty="0" smtClean="0">
              <a:solidFill>
                <a:schemeClr val="tx1"/>
              </a:solidFill>
            </a:rPr>
            <a:t>de contraer </a:t>
          </a:r>
          <a:r>
            <a:rPr lang="es-US" sz="1700" kern="1200" dirty="0">
              <a:solidFill>
                <a:schemeClr val="tx1"/>
              </a:solidFill>
            </a:rPr>
            <a:t>ITS.</a:t>
          </a:r>
        </a:p>
      </dsp:txBody>
      <dsp:txXfrm rot="10800000">
        <a:off x="1829000" y="2965467"/>
        <a:ext cx="7446453" cy="570223"/>
      </dsp:txXfrm>
    </dsp:sp>
    <dsp:sp modelId="{22D97BAC-A44E-47A9-BCF0-97A55BE82B99}">
      <dsp:nvSpPr>
        <dsp:cNvPr id="0" name=""/>
        <dsp:cNvSpPr/>
      </dsp:nvSpPr>
      <dsp:spPr>
        <a:xfrm>
          <a:off x="1297296" y="296546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86381" y="3705907"/>
          <a:ext cx="6933127"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Se necesitan una visita </a:t>
          </a:r>
          <a:r>
            <a:rPr lang="es-US" sz="1700" kern="1200" dirty="0" smtClean="0">
              <a:solidFill>
                <a:schemeClr val="tx1"/>
              </a:solidFill>
            </a:rPr>
            <a:t>médica </a:t>
          </a:r>
          <a:r>
            <a:rPr lang="es-US" sz="1700" kern="1200" dirty="0">
              <a:solidFill>
                <a:schemeClr val="tx1"/>
              </a:solidFill>
            </a:rPr>
            <a:t>y una receta para obtener este método. </a:t>
          </a:r>
        </a:p>
      </dsp:txBody>
      <dsp:txXfrm rot="10800000">
        <a:off x="1828937" y="3705907"/>
        <a:ext cx="6790571" cy="570223"/>
      </dsp:txXfrm>
    </dsp:sp>
    <dsp:sp modelId="{FD04EB34-E904-4DCA-8511-C2EC1E5DFBF6}">
      <dsp:nvSpPr>
        <dsp:cNvPr id="0" name=""/>
        <dsp:cNvSpPr/>
      </dsp:nvSpPr>
      <dsp:spPr>
        <a:xfrm>
          <a:off x="1297296" y="370590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23" y="4446346"/>
          <a:ext cx="7680983"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Podría no funcionar para quienes pesan más de 198 libras, es posible que hayan sangrados entre períodos, que los pechos estén adoloridos, que haya </a:t>
          </a:r>
          <a:r>
            <a:rPr lang="es-US" sz="1700" kern="1200" dirty="0" smtClean="0">
              <a:solidFill>
                <a:schemeClr val="tx1"/>
              </a:solidFill>
            </a:rPr>
            <a:t>náuseas </a:t>
          </a:r>
          <a:r>
            <a:rPr lang="es-US" sz="1700" kern="1200" dirty="0">
              <a:solidFill>
                <a:schemeClr val="tx1"/>
              </a:solidFill>
            </a:rPr>
            <a:t>(por los primeros 2-3 meses) y posible irritación </a:t>
          </a:r>
          <a:r>
            <a:rPr lang="es-US" sz="1700" kern="1200" dirty="0" smtClean="0">
              <a:solidFill>
                <a:schemeClr val="tx1"/>
              </a:solidFill>
            </a:rPr>
            <a:t>en </a:t>
          </a:r>
          <a:r>
            <a:rPr lang="es-US" sz="1700" kern="1200" dirty="0">
              <a:solidFill>
                <a:schemeClr val="tx1"/>
              </a:solidFill>
            </a:rPr>
            <a:t>la piel.</a:t>
          </a:r>
        </a:p>
      </dsp:txBody>
      <dsp:txXfrm rot="10800000">
        <a:off x="1788479" y="4446346"/>
        <a:ext cx="7538427" cy="570223"/>
      </dsp:txXfrm>
    </dsp:sp>
    <dsp:sp modelId="{D18CED95-280D-425F-85BB-7547FCD52856}">
      <dsp:nvSpPr>
        <dsp:cNvPr id="0" name=""/>
        <dsp:cNvSpPr/>
      </dsp:nvSpPr>
      <dsp:spPr>
        <a:xfrm>
          <a:off x="1297296" y="4446346"/>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86476" y="5186785"/>
          <a:ext cx="7401605"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Es fácil de usar, requiere poco esfuerzo, los períodos son más regulares, puede eliminar el acné y reducir los </a:t>
          </a:r>
          <a:r>
            <a:rPr lang="es-US" sz="1700" kern="1200" dirty="0" smtClean="0">
              <a:solidFill>
                <a:schemeClr val="tx1"/>
              </a:solidFill>
            </a:rPr>
            <a:t>cólicos </a:t>
          </a:r>
          <a:r>
            <a:rPr lang="es-US" sz="1700" kern="1200" dirty="0">
              <a:solidFill>
                <a:schemeClr val="tx1"/>
              </a:solidFill>
            </a:rPr>
            <a:t>menstruales.</a:t>
          </a:r>
        </a:p>
      </dsp:txBody>
      <dsp:txXfrm rot="10800000">
        <a:off x="1829032" y="5186785"/>
        <a:ext cx="7259049" cy="570223"/>
      </dsp:txXfrm>
    </dsp:sp>
    <dsp:sp modelId="{0B075EEF-050D-4A5F-83D7-7A592D420732}">
      <dsp:nvSpPr>
        <dsp:cNvPr id="0" name=""/>
        <dsp:cNvSpPr/>
      </dsp:nvSpPr>
      <dsp:spPr>
        <a:xfrm>
          <a:off x="1297296" y="5186785"/>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891" y="3711"/>
          <a:ext cx="6969251"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Anillo pequeño y flexible que es insertado en la vagina y que contiene hormonas. </a:t>
          </a:r>
        </a:p>
      </dsp:txBody>
      <dsp:txXfrm rot="10800000">
        <a:off x="1788447" y="3711"/>
        <a:ext cx="6826695" cy="570223"/>
      </dsp:txXfrm>
    </dsp:sp>
    <dsp:sp modelId="{CB2EE65F-0024-47BE-9AB1-851C13B87868}">
      <dsp:nvSpPr>
        <dsp:cNvPr id="0" name=""/>
        <dsp:cNvSpPr/>
      </dsp:nvSpPr>
      <dsp:spPr>
        <a:xfrm>
          <a:off x="1297296" y="3711"/>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891" y="744150"/>
          <a:ext cx="7433897"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Las hormonas </a:t>
          </a:r>
          <a:r>
            <a:rPr lang="es-US" sz="1700" kern="1200" dirty="0" smtClean="0">
              <a:solidFill>
                <a:schemeClr val="tx1"/>
              </a:solidFill>
            </a:rPr>
            <a:t>son absorbidas </a:t>
          </a:r>
          <a:r>
            <a:rPr lang="es-US" sz="1700" kern="1200" dirty="0">
              <a:solidFill>
                <a:schemeClr val="tx1"/>
              </a:solidFill>
            </a:rPr>
            <a:t>directamente a través del cérvix para prevenir la ovulación y engrosar el moco cervical. </a:t>
          </a:r>
        </a:p>
      </dsp:txBody>
      <dsp:txXfrm rot="10800000">
        <a:off x="1788447" y="744150"/>
        <a:ext cx="7291341" cy="570223"/>
      </dsp:txXfrm>
    </dsp:sp>
    <dsp:sp modelId="{25AB33B1-1614-4F8C-9037-B9CB1A2949F4}">
      <dsp:nvSpPr>
        <dsp:cNvPr id="0" name=""/>
        <dsp:cNvSpPr/>
      </dsp:nvSpPr>
      <dsp:spPr>
        <a:xfrm>
          <a:off x="1297296" y="744150"/>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45891" y="1484589"/>
          <a:ext cx="7619730"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Es insertado y usado por 3 semanas y luego es removido en la cuarta semana para tener el período. También puede ser usado continuamente por hasta 5 semanas antes de que se deba insertar un nuevo anillo. </a:t>
          </a:r>
        </a:p>
      </dsp:txBody>
      <dsp:txXfrm rot="10800000">
        <a:off x="1788447" y="1484589"/>
        <a:ext cx="7477174" cy="570223"/>
      </dsp:txXfrm>
    </dsp:sp>
    <dsp:sp modelId="{434FE990-0A16-49E8-8023-2975EFE528FC}">
      <dsp:nvSpPr>
        <dsp:cNvPr id="0" name=""/>
        <dsp:cNvSpPr/>
      </dsp:nvSpPr>
      <dsp:spPr>
        <a:xfrm>
          <a:off x="1297296" y="1484589"/>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45931" y="2225028"/>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Uso </a:t>
          </a:r>
          <a:r>
            <a:rPr lang="es-US" sz="1700" b="1" kern="1200" dirty="0">
              <a:solidFill>
                <a:schemeClr val="accent2"/>
              </a:solidFill>
            </a:rPr>
            <a:t>perfecto</a:t>
          </a:r>
          <a:r>
            <a:rPr lang="es-US" sz="1700" kern="1200" dirty="0">
              <a:solidFill>
                <a:schemeClr val="tx1"/>
              </a:solidFill>
            </a:rPr>
            <a:t>: 99%  Uso </a:t>
          </a:r>
          <a:r>
            <a:rPr lang="es-US" sz="1700" b="1" kern="1200" dirty="0">
              <a:solidFill>
                <a:srgbClr val="009999"/>
              </a:solidFill>
            </a:rPr>
            <a:t>típico</a:t>
          </a:r>
          <a:r>
            <a:rPr lang="es-US" sz="1700" kern="1200" dirty="0">
              <a:solidFill>
                <a:schemeClr val="tx1"/>
              </a:solidFill>
            </a:rPr>
            <a:t>: 91% </a:t>
          </a:r>
        </a:p>
      </dsp:txBody>
      <dsp:txXfrm rot="10800000">
        <a:off x="1788487" y="2225028"/>
        <a:ext cx="6139840" cy="570223"/>
      </dsp:txXfrm>
    </dsp:sp>
    <dsp:sp modelId="{74E1564D-B27A-4F63-ACC3-A9DD349C5611}">
      <dsp:nvSpPr>
        <dsp:cNvPr id="0" name=""/>
        <dsp:cNvSpPr/>
      </dsp:nvSpPr>
      <dsp:spPr>
        <a:xfrm>
          <a:off x="1439852" y="2225028"/>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923" y="2965467"/>
          <a:ext cx="7712647"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No es efectiva contra la propagación de </a:t>
          </a:r>
          <a:r>
            <a:rPr lang="es-US" sz="1700" kern="1200" dirty="0" smtClean="0">
              <a:solidFill>
                <a:schemeClr val="tx1"/>
              </a:solidFill>
            </a:rPr>
            <a:t>las </a:t>
          </a:r>
          <a:r>
            <a:rPr lang="es-US" sz="1700" kern="1200" dirty="0">
              <a:solidFill>
                <a:schemeClr val="tx1"/>
              </a:solidFill>
            </a:rPr>
            <a:t>ITS/VIH. El uso consistente y correcto de condones aún es necesario para reducir el riesgo </a:t>
          </a:r>
          <a:r>
            <a:rPr lang="es-US" sz="1700" kern="1200" dirty="0" smtClean="0">
              <a:solidFill>
                <a:schemeClr val="tx1"/>
              </a:solidFill>
            </a:rPr>
            <a:t>de contraer </a:t>
          </a:r>
          <a:r>
            <a:rPr lang="es-US" sz="1700" kern="1200" dirty="0">
              <a:solidFill>
                <a:schemeClr val="tx1"/>
              </a:solidFill>
            </a:rPr>
            <a:t>ITS.</a:t>
          </a:r>
        </a:p>
      </dsp:txBody>
      <dsp:txXfrm rot="10800000">
        <a:off x="1788479" y="2965467"/>
        <a:ext cx="7570091" cy="570223"/>
      </dsp:txXfrm>
    </dsp:sp>
    <dsp:sp modelId="{22D97BAC-A44E-47A9-BCF0-97A55BE82B99}">
      <dsp:nvSpPr>
        <dsp:cNvPr id="0" name=""/>
        <dsp:cNvSpPr/>
      </dsp:nvSpPr>
      <dsp:spPr>
        <a:xfrm>
          <a:off x="1297296" y="296546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5891" y="3705907"/>
          <a:ext cx="7763597"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Se necesitan una visita </a:t>
          </a:r>
          <a:r>
            <a:rPr lang="es-US" sz="1700" kern="1200" dirty="0" smtClean="0">
              <a:solidFill>
                <a:schemeClr val="tx1"/>
              </a:solidFill>
            </a:rPr>
            <a:t>médica </a:t>
          </a:r>
          <a:r>
            <a:rPr lang="es-US" sz="1700" kern="1200" dirty="0">
              <a:solidFill>
                <a:schemeClr val="tx1"/>
              </a:solidFill>
            </a:rPr>
            <a:t>y una receta para obtener este método. </a:t>
          </a:r>
        </a:p>
      </dsp:txBody>
      <dsp:txXfrm rot="10800000">
        <a:off x="1788447" y="3705907"/>
        <a:ext cx="7621041" cy="570223"/>
      </dsp:txXfrm>
    </dsp:sp>
    <dsp:sp modelId="{FD04EB34-E904-4DCA-8511-C2EC1E5DFBF6}">
      <dsp:nvSpPr>
        <dsp:cNvPr id="0" name=""/>
        <dsp:cNvSpPr/>
      </dsp:nvSpPr>
      <dsp:spPr>
        <a:xfrm>
          <a:off x="1297296" y="370590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1649" y="4446346"/>
          <a:ext cx="7805563"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Debe ser almacenado en el refrigerador, puede haber sangrado, dolor en los pechos o </a:t>
          </a:r>
          <a:r>
            <a:rPr lang="es-US" sz="1700" kern="1200" dirty="0" smtClean="0">
              <a:solidFill>
                <a:schemeClr val="tx1"/>
              </a:solidFill>
            </a:rPr>
            <a:t>náuseas </a:t>
          </a:r>
          <a:r>
            <a:rPr lang="es-US" sz="1700" kern="1200" dirty="0">
              <a:solidFill>
                <a:schemeClr val="tx1"/>
              </a:solidFill>
            </a:rPr>
            <a:t>(primeros 2-3 meses); posible aumento en la descarga vaginal, irritación o infección a largo plazo.</a:t>
          </a:r>
        </a:p>
      </dsp:txBody>
      <dsp:txXfrm rot="10800000">
        <a:off x="1784205" y="4446346"/>
        <a:ext cx="7663007" cy="570223"/>
      </dsp:txXfrm>
    </dsp:sp>
    <dsp:sp modelId="{D18CED95-280D-425F-85BB-7547FCD52856}">
      <dsp:nvSpPr>
        <dsp:cNvPr id="0" name=""/>
        <dsp:cNvSpPr/>
      </dsp:nvSpPr>
      <dsp:spPr>
        <a:xfrm>
          <a:off x="1297296" y="4446346"/>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891" y="5186785"/>
          <a:ext cx="7433897"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Fácil de usar, requiere relativamente poco esfuerzo, puede eliminar el acné, puede reducir los </a:t>
          </a:r>
          <a:r>
            <a:rPr lang="es-US" sz="1700" kern="1200" dirty="0" smtClean="0">
              <a:solidFill>
                <a:schemeClr val="tx1"/>
              </a:solidFill>
            </a:rPr>
            <a:t>cólicos menstruales y contiene una dosis </a:t>
          </a:r>
          <a:r>
            <a:rPr lang="es-US" sz="1700" kern="1200" dirty="0">
              <a:solidFill>
                <a:schemeClr val="tx1"/>
              </a:solidFill>
            </a:rPr>
            <a:t>más baja de hormonas que otros métodos hormonales.</a:t>
          </a:r>
        </a:p>
      </dsp:txBody>
      <dsp:txXfrm rot="10800000">
        <a:off x="1788447" y="5186785"/>
        <a:ext cx="7291341" cy="570223"/>
      </dsp:txXfrm>
    </dsp:sp>
    <dsp:sp modelId="{0B075EEF-050D-4A5F-83D7-7A592D420732}">
      <dsp:nvSpPr>
        <dsp:cNvPr id="0" name=""/>
        <dsp:cNvSpPr/>
      </dsp:nvSpPr>
      <dsp:spPr>
        <a:xfrm>
          <a:off x="1297296" y="5186785"/>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923" y="1043"/>
          <a:ext cx="6949460" cy="560178"/>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02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Pedazo de plástico o de plástico/cobre pequeño en forma de T que es insertado en el útero por un médico.</a:t>
          </a:r>
        </a:p>
      </dsp:txBody>
      <dsp:txXfrm rot="10800000">
        <a:off x="1785967" y="1043"/>
        <a:ext cx="6809416" cy="560178"/>
      </dsp:txXfrm>
    </dsp:sp>
    <dsp:sp modelId="{CB2EE65F-0024-47BE-9AB1-851C13B87868}">
      <dsp:nvSpPr>
        <dsp:cNvPr id="0" name=""/>
        <dsp:cNvSpPr/>
      </dsp:nvSpPr>
      <dsp:spPr>
        <a:xfrm>
          <a:off x="1302318" y="1043"/>
          <a:ext cx="560178" cy="5601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594030" y="728439"/>
          <a:ext cx="7680982" cy="560178"/>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023" tIns="53340" rIns="99568" bIns="53340" numCol="1" spcCol="1270" anchor="ctr" anchorCtr="0">
          <a:noAutofit/>
        </a:bodyPr>
        <a:lstStyle/>
        <a:p>
          <a:pPr lvl="0" algn="l" defTabSz="622300">
            <a:lnSpc>
              <a:spcPct val="90000"/>
            </a:lnSpc>
            <a:spcBef>
              <a:spcPct val="0"/>
            </a:spcBef>
            <a:spcAft>
              <a:spcPct val="35000"/>
            </a:spcAft>
          </a:pPr>
          <a:r>
            <a:rPr lang="es-US" sz="1400" kern="1200" dirty="0">
              <a:solidFill>
                <a:schemeClr val="tx1"/>
              </a:solidFill>
            </a:rPr>
            <a:t>2 tipos de DIU en los Estados Unidos. </a:t>
          </a:r>
          <a:r>
            <a:rPr lang="es-US" sz="1400" b="1" u="none" kern="1200" dirty="0">
              <a:solidFill>
                <a:srgbClr val="00BCB8"/>
              </a:solidFill>
            </a:rPr>
            <a:t>Hormonal</a:t>
          </a:r>
          <a:r>
            <a:rPr lang="es-US" sz="1400" kern="1200" dirty="0">
              <a:solidFill>
                <a:schemeClr val="tx1"/>
              </a:solidFill>
            </a:rPr>
            <a:t>: hecho de plástico que libera progestina, previene la ovulación y engrosa el moco cervical. </a:t>
          </a:r>
          <a:r>
            <a:rPr lang="es-US" sz="1400" b="1" u="none" kern="1200" dirty="0">
              <a:solidFill>
                <a:srgbClr val="00BCB8"/>
              </a:solidFill>
            </a:rPr>
            <a:t>No hormonal</a:t>
          </a:r>
          <a:r>
            <a:rPr lang="es-US" sz="1400" kern="1200" dirty="0">
              <a:solidFill>
                <a:schemeClr val="tx1"/>
              </a:solidFill>
            </a:rPr>
            <a:t>: contiene una pequeña cantidad de cobre seguro y natural. Afecta la habilidad del espermatozoide para moverse </a:t>
          </a:r>
          <a:r>
            <a:rPr lang="es-US" sz="1400" kern="1200" dirty="0" smtClean="0">
              <a:solidFill>
                <a:schemeClr val="tx1"/>
              </a:solidFill>
            </a:rPr>
            <a:t>hacia el </a:t>
          </a:r>
          <a:r>
            <a:rPr lang="es-US" sz="1400" kern="1200" dirty="0">
              <a:solidFill>
                <a:schemeClr val="tx1"/>
              </a:solidFill>
            </a:rPr>
            <a:t>útero y evitar que fertilice a un óvulo. </a:t>
          </a:r>
        </a:p>
      </dsp:txBody>
      <dsp:txXfrm rot="10800000">
        <a:off x="1734074" y="728439"/>
        <a:ext cx="7540938" cy="560178"/>
      </dsp:txXfrm>
    </dsp:sp>
    <dsp:sp modelId="{25AB33B1-1614-4F8C-9037-B9CB1A2949F4}">
      <dsp:nvSpPr>
        <dsp:cNvPr id="0" name=""/>
        <dsp:cNvSpPr/>
      </dsp:nvSpPr>
      <dsp:spPr>
        <a:xfrm>
          <a:off x="1302318" y="728439"/>
          <a:ext cx="560178" cy="5601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68508" y="1594228"/>
          <a:ext cx="7498102" cy="560178"/>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02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Cuando son insertados, los DIU pueden ser efectivos </a:t>
          </a:r>
          <a:r>
            <a:rPr lang="es-US" sz="1700" kern="1200" dirty="0" smtClean="0">
              <a:solidFill>
                <a:schemeClr val="tx1"/>
              </a:solidFill>
            </a:rPr>
            <a:t>de </a:t>
          </a:r>
          <a:r>
            <a:rPr lang="es-US" sz="1700" kern="1200" dirty="0">
              <a:solidFill>
                <a:schemeClr val="tx1"/>
              </a:solidFill>
            </a:rPr>
            <a:t>3-7 años (dependiendo de la marca). Los DIU no hormonales pueden ser efectivos por hasta 12 años. </a:t>
          </a:r>
        </a:p>
      </dsp:txBody>
      <dsp:txXfrm rot="10800000">
        <a:off x="1808552" y="1594228"/>
        <a:ext cx="7358058" cy="560178"/>
      </dsp:txXfrm>
    </dsp:sp>
    <dsp:sp modelId="{434FE990-0A16-49E8-8023-2975EFE528FC}">
      <dsp:nvSpPr>
        <dsp:cNvPr id="0" name=""/>
        <dsp:cNvSpPr/>
      </dsp:nvSpPr>
      <dsp:spPr>
        <a:xfrm>
          <a:off x="1302318" y="1455836"/>
          <a:ext cx="560178" cy="5601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38708" y="2323512"/>
          <a:ext cx="6282395" cy="560178"/>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02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Uso </a:t>
          </a:r>
          <a:r>
            <a:rPr lang="es-US" sz="1700" b="1" kern="1200" dirty="0">
              <a:solidFill>
                <a:schemeClr val="accent2"/>
              </a:solidFill>
            </a:rPr>
            <a:t>perfecto</a:t>
          </a:r>
          <a:r>
            <a:rPr lang="es-US" sz="1700" kern="1200" dirty="0">
              <a:solidFill>
                <a:schemeClr val="tx1"/>
              </a:solidFill>
            </a:rPr>
            <a:t>: mayor al 99% Uso </a:t>
          </a:r>
          <a:r>
            <a:rPr lang="es-US" sz="1700" b="1" kern="1200" dirty="0">
              <a:solidFill>
                <a:srgbClr val="009999"/>
              </a:solidFill>
            </a:rPr>
            <a:t>típico</a:t>
          </a:r>
          <a:r>
            <a:rPr lang="es-US" sz="1700" kern="1200" dirty="0">
              <a:solidFill>
                <a:schemeClr val="tx1"/>
              </a:solidFill>
            </a:rPr>
            <a:t>: mayor al 99%</a:t>
          </a:r>
        </a:p>
      </dsp:txBody>
      <dsp:txXfrm rot="10800000">
        <a:off x="1778752" y="2323512"/>
        <a:ext cx="6142351" cy="560178"/>
      </dsp:txXfrm>
    </dsp:sp>
    <dsp:sp modelId="{74E1564D-B27A-4F63-ACC3-A9DD349C5611}">
      <dsp:nvSpPr>
        <dsp:cNvPr id="0" name=""/>
        <dsp:cNvSpPr/>
      </dsp:nvSpPr>
      <dsp:spPr>
        <a:xfrm>
          <a:off x="1442363" y="2183232"/>
          <a:ext cx="560178" cy="5601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76424" y="2872127"/>
          <a:ext cx="7406630" cy="560178"/>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02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No es </a:t>
          </a:r>
          <a:r>
            <a:rPr lang="es-US" sz="1700" kern="1200" dirty="0" smtClean="0">
              <a:solidFill>
                <a:schemeClr val="tx1"/>
              </a:solidFill>
            </a:rPr>
            <a:t>efectivo </a:t>
          </a:r>
          <a:r>
            <a:rPr lang="es-US" sz="1700" kern="1200" dirty="0">
              <a:solidFill>
                <a:schemeClr val="tx1"/>
              </a:solidFill>
            </a:rPr>
            <a:t>contra la propagación de </a:t>
          </a:r>
          <a:r>
            <a:rPr lang="es-US" sz="1700" kern="1200" dirty="0" smtClean="0">
              <a:solidFill>
                <a:schemeClr val="tx1"/>
              </a:solidFill>
            </a:rPr>
            <a:t>las </a:t>
          </a:r>
          <a:r>
            <a:rPr lang="es-US" sz="1700" kern="1200" dirty="0">
              <a:solidFill>
                <a:schemeClr val="tx1"/>
              </a:solidFill>
            </a:rPr>
            <a:t>ITS/VIH. El uso consistente y correcto de condones aún es necesario para reducir el riesgo de </a:t>
          </a:r>
          <a:r>
            <a:rPr lang="es-US" sz="1700" kern="1200" dirty="0" smtClean="0">
              <a:solidFill>
                <a:schemeClr val="tx1"/>
              </a:solidFill>
            </a:rPr>
            <a:t>contraer ITS</a:t>
          </a:r>
          <a:r>
            <a:rPr lang="es-US" sz="1700" kern="1200" dirty="0">
              <a:solidFill>
                <a:schemeClr val="tx1"/>
              </a:solidFill>
            </a:rPr>
            <a:t>.</a:t>
          </a:r>
        </a:p>
      </dsp:txBody>
      <dsp:txXfrm rot="10800000">
        <a:off x="1816468" y="2872127"/>
        <a:ext cx="7266586" cy="560178"/>
      </dsp:txXfrm>
    </dsp:sp>
    <dsp:sp modelId="{22D97BAC-A44E-47A9-BCF0-97A55BE82B99}">
      <dsp:nvSpPr>
        <dsp:cNvPr id="0" name=""/>
        <dsp:cNvSpPr/>
      </dsp:nvSpPr>
      <dsp:spPr>
        <a:xfrm>
          <a:off x="1302318" y="2910628"/>
          <a:ext cx="560178" cy="5601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2414" y="3634125"/>
          <a:ext cx="6282395" cy="560178"/>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02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Es necesario visitar a un proveedor de asistencia médica para que sea insertado y removido. </a:t>
          </a:r>
        </a:p>
      </dsp:txBody>
      <dsp:txXfrm rot="10800000">
        <a:off x="1782458" y="3634125"/>
        <a:ext cx="6142351" cy="560178"/>
      </dsp:txXfrm>
    </dsp:sp>
    <dsp:sp modelId="{FD04EB34-E904-4DCA-8511-C2EC1E5DFBF6}">
      <dsp:nvSpPr>
        <dsp:cNvPr id="0" name=""/>
        <dsp:cNvSpPr/>
      </dsp:nvSpPr>
      <dsp:spPr>
        <a:xfrm>
          <a:off x="1442363" y="3638024"/>
          <a:ext cx="560178" cy="5601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9912" y="4319928"/>
          <a:ext cx="7772391" cy="560178"/>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023" tIns="60960" rIns="113792" bIns="60960" numCol="1" spcCol="1270" anchor="ctr" anchorCtr="0">
          <a:noAutofit/>
        </a:bodyPr>
        <a:lstStyle/>
        <a:p>
          <a:pPr lvl="0" algn="l" defTabSz="711200">
            <a:lnSpc>
              <a:spcPct val="90000"/>
            </a:lnSpc>
            <a:spcBef>
              <a:spcPct val="0"/>
            </a:spcBef>
            <a:spcAft>
              <a:spcPct val="35000"/>
            </a:spcAft>
          </a:pPr>
          <a:r>
            <a:rPr lang="es-US" sz="1600" kern="1200" dirty="0">
              <a:solidFill>
                <a:schemeClr val="tx1"/>
              </a:solidFill>
            </a:rPr>
            <a:t>Dolor con la inserción, posible sangrado entre períodos, </a:t>
          </a:r>
          <a:r>
            <a:rPr lang="es-US" sz="1600" kern="1200" dirty="0" smtClean="0">
              <a:solidFill>
                <a:schemeClr val="tx1"/>
              </a:solidFill>
            </a:rPr>
            <a:t>cólicos </a:t>
          </a:r>
          <a:r>
            <a:rPr lang="es-US" sz="1600" kern="1200" dirty="0">
              <a:solidFill>
                <a:schemeClr val="tx1"/>
              </a:solidFill>
            </a:rPr>
            <a:t>y dolor de espalda. Quienes usan dispositivos no hormonales pueden tener un mayor flujo en su período. Pueden ser caros si no se cuenta con seguro.</a:t>
          </a:r>
        </a:p>
      </dsp:txBody>
      <dsp:txXfrm rot="10800000">
        <a:off x="1789956" y="4319928"/>
        <a:ext cx="7632347" cy="560178"/>
      </dsp:txXfrm>
    </dsp:sp>
    <dsp:sp modelId="{D18CED95-280D-425F-85BB-7547FCD52856}">
      <dsp:nvSpPr>
        <dsp:cNvPr id="0" name=""/>
        <dsp:cNvSpPr/>
      </dsp:nvSpPr>
      <dsp:spPr>
        <a:xfrm>
          <a:off x="1302318" y="4365420"/>
          <a:ext cx="560178" cy="5601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00218" y="5005725"/>
          <a:ext cx="7772391" cy="978665"/>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023" tIns="53340" rIns="99568" bIns="53340" numCol="1" spcCol="1270" anchor="ctr" anchorCtr="0">
          <a:noAutofit/>
        </a:bodyPr>
        <a:lstStyle/>
        <a:p>
          <a:pPr lvl="0" algn="l" defTabSz="622300">
            <a:lnSpc>
              <a:spcPct val="90000"/>
            </a:lnSpc>
            <a:spcBef>
              <a:spcPct val="0"/>
            </a:spcBef>
            <a:spcAft>
              <a:spcPct val="35000"/>
            </a:spcAft>
          </a:pPr>
          <a:r>
            <a:rPr lang="es-US" sz="1400" kern="1200" dirty="0">
              <a:solidFill>
                <a:schemeClr val="tx1"/>
              </a:solidFill>
            </a:rPr>
            <a:t>Protección a largo plazo con poco esfuerzo, fácil de esconder, los DIU</a:t>
          </a:r>
          <a:r>
            <a:rPr lang="es-US" sz="1400" kern="1200" dirty="0"/>
            <a:t> </a:t>
          </a:r>
          <a:r>
            <a:rPr lang="es-US" sz="1400" b="1" kern="1200" dirty="0">
              <a:solidFill>
                <a:srgbClr val="7030A0"/>
              </a:solidFill>
            </a:rPr>
            <a:t>hormonales</a:t>
          </a:r>
          <a:r>
            <a:rPr lang="es-US" sz="1400" kern="1200" dirty="0"/>
            <a:t> </a:t>
          </a:r>
          <a:r>
            <a:rPr lang="es-US" sz="1400" kern="1200" dirty="0">
              <a:solidFill>
                <a:schemeClr val="tx1"/>
              </a:solidFill>
            </a:rPr>
            <a:t>pueden hacer que los períodos sean más ligeros, los DIU </a:t>
          </a:r>
          <a:r>
            <a:rPr lang="es-US" sz="1400" b="1" kern="1200" dirty="0">
              <a:solidFill>
                <a:srgbClr val="7030A0"/>
              </a:solidFill>
            </a:rPr>
            <a:t>no hormonales</a:t>
          </a:r>
          <a:r>
            <a:rPr lang="es-US" sz="1400" kern="1200" dirty="0">
              <a:solidFill>
                <a:schemeClr val="tx1"/>
              </a:solidFill>
            </a:rPr>
            <a:t> no afectan </a:t>
          </a:r>
          <a:r>
            <a:rPr lang="es-US" sz="1400" kern="1200" dirty="0" smtClean="0">
              <a:solidFill>
                <a:schemeClr val="tx1"/>
              </a:solidFill>
            </a:rPr>
            <a:t>a las </a:t>
          </a:r>
          <a:r>
            <a:rPr lang="es-US" sz="1400" kern="1200" dirty="0">
              <a:solidFill>
                <a:schemeClr val="tx1"/>
              </a:solidFill>
            </a:rPr>
            <a:t>hormonas, pueden ser usados </a:t>
          </a:r>
          <a:r>
            <a:rPr lang="es-US" sz="1400" kern="1200" dirty="0" smtClean="0">
              <a:solidFill>
                <a:schemeClr val="tx1"/>
              </a:solidFill>
            </a:rPr>
            <a:t>durante la lactancia y </a:t>
          </a:r>
          <a:r>
            <a:rPr lang="es-US" sz="1400" kern="1200" dirty="0">
              <a:solidFill>
                <a:schemeClr val="tx1"/>
              </a:solidFill>
            </a:rPr>
            <a:t>como anticonceptivos de emergencia.</a:t>
          </a:r>
        </a:p>
      </dsp:txBody>
      <dsp:txXfrm rot="10800000">
        <a:off x="1844884" y="5005725"/>
        <a:ext cx="7527725" cy="978665"/>
      </dsp:txXfrm>
    </dsp:sp>
    <dsp:sp modelId="{0B075EEF-050D-4A5F-83D7-7A592D420732}">
      <dsp:nvSpPr>
        <dsp:cNvPr id="0" name=""/>
        <dsp:cNvSpPr/>
      </dsp:nvSpPr>
      <dsp:spPr>
        <a:xfrm>
          <a:off x="1302318" y="5302060"/>
          <a:ext cx="560178" cy="5601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pPr/>
              <a:t>4/15/2020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pPr/>
              <a:t>‹Nº›</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pPr/>
              <a:t>4/15/2020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pPr/>
              <a:t>‹Nº›</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hs.gov/opa/pregnancy-prevention/birth-control-methods/emergency-contraception/index.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bedsider.org/features/850-how-well-does-emergency-contraception-work"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c2.us.com/patient/"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plannedparenthood.org/learn/birth-control/internal-condom/how-do-i-buy-internal-condoms" TargetMode="External"/><Relationship Id="rId4" Type="http://schemas.openxmlformats.org/officeDocument/2006/relationships/hyperlink" Target="https://www.plannedparenthood.org/health-cente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edsider.org/features/70-paragard-vs-mirena-which-iud-is-best-for-yo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dirty="0">
                <a:solidFill>
                  <a:schemeClr val="tx1"/>
                </a:solidFill>
                <a:latin typeface="+mn-lt"/>
                <a:ea typeface="+mn-ea"/>
                <a:cs typeface="+mn-cs"/>
              </a:rPr>
              <a:t>*Los condones internos están disponibles de forma gratuita en </a:t>
            </a:r>
            <a:r>
              <a:rPr lang="es-US" sz="1200" dirty="0" err="1">
                <a:solidFill>
                  <a:schemeClr val="tx1"/>
                </a:solidFill>
                <a:latin typeface="+mn-lt"/>
                <a:ea typeface="+mn-ea"/>
                <a:cs typeface="+mn-cs"/>
              </a:rPr>
              <a:t>Planned</a:t>
            </a:r>
            <a:r>
              <a:rPr lang="es-US" sz="1200" dirty="0">
                <a:solidFill>
                  <a:schemeClr val="tx1"/>
                </a:solidFill>
                <a:latin typeface="+mn-lt"/>
                <a:ea typeface="+mn-ea"/>
                <a:cs typeface="+mn-cs"/>
              </a:rPr>
              <a:t> </a:t>
            </a:r>
            <a:r>
              <a:rPr lang="es-US" sz="1200" dirty="0" err="1">
                <a:solidFill>
                  <a:schemeClr val="tx1"/>
                </a:solidFill>
                <a:latin typeface="+mn-lt"/>
                <a:ea typeface="+mn-ea"/>
                <a:cs typeface="+mn-cs"/>
              </a:rPr>
              <a:t>Parenthood</a:t>
            </a:r>
            <a:r>
              <a:rPr lang="es-US" sz="1200" dirty="0">
                <a:solidFill>
                  <a:schemeClr val="tx1"/>
                </a:solidFill>
                <a:latin typeface="+mn-lt"/>
                <a:ea typeface="+mn-ea"/>
                <a:cs typeface="+mn-cs"/>
              </a:rPr>
              <a:t> y en algunas clínicas médicas, pero solo con receta en las farmacias. Algunos seguros los cubren ya que son considerados un método anticonceptivo como la píldora, el DIU, etc.</a:t>
            </a:r>
          </a:p>
          <a:p>
            <a:r>
              <a:rPr lang="es-US" sz="1200" dirty="0">
                <a:solidFill>
                  <a:schemeClr val="tx1"/>
                </a:solidFill>
                <a:latin typeface="+mn-lt"/>
                <a:ea typeface="+mn-ea"/>
                <a:cs typeface="+mn-cs"/>
              </a:rPr>
              <a:t>*Los condones a menudo están disponibles de forma gratuita. Siempre son gratuitos en </a:t>
            </a:r>
            <a:r>
              <a:rPr lang="es-US" sz="1200" dirty="0" err="1">
                <a:solidFill>
                  <a:schemeClr val="tx1"/>
                </a:solidFill>
                <a:latin typeface="+mn-lt"/>
                <a:ea typeface="+mn-ea"/>
                <a:cs typeface="+mn-cs"/>
              </a:rPr>
              <a:t>Planned</a:t>
            </a:r>
            <a:r>
              <a:rPr lang="es-US" sz="1200" dirty="0">
                <a:solidFill>
                  <a:schemeClr val="tx1"/>
                </a:solidFill>
                <a:latin typeface="+mn-lt"/>
                <a:ea typeface="+mn-ea"/>
                <a:cs typeface="+mn-cs"/>
              </a:rPr>
              <a:t> </a:t>
            </a:r>
            <a:r>
              <a:rPr lang="es-US" sz="1200" dirty="0" err="1">
                <a:solidFill>
                  <a:schemeClr val="tx1"/>
                </a:solidFill>
                <a:latin typeface="+mn-lt"/>
                <a:ea typeface="+mn-ea"/>
                <a:cs typeface="+mn-cs"/>
              </a:rPr>
              <a:t>Parenthood</a:t>
            </a:r>
            <a:r>
              <a:rPr lang="es-US" sz="1200" dirty="0">
                <a:solidFill>
                  <a:schemeClr val="tx1"/>
                </a:solidFill>
                <a:latin typeface="+mn-lt"/>
                <a:ea typeface="+mn-ea"/>
                <a:cs typeface="+mn-cs"/>
              </a:rPr>
              <a:t> y en los departamentos de salud.  Los estudiantes a menudo mencionan clínicas, peluquerías, centros para adolescentes, etc.</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8</a:t>
            </a:fld>
            <a:endParaRPr lang="en-US"/>
          </a:p>
        </p:txBody>
      </p:sp>
    </p:spTree>
    <p:extLst>
      <p:ext uri="{BB962C8B-B14F-4D97-AF65-F5344CB8AC3E}">
        <p14:creationId xmlns:p14="http://schemas.microsoft.com/office/powerpoint/2010/main" val="2351618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t>Los anticonceptivos de emergencia NO son una píldora para abortar.</a:t>
            </a:r>
            <a:r>
              <a:rPr lang="es-US" baseline="0" dirty="0"/>
              <a:t> NO terminan un embarazo si alguien ya está embarazada. </a:t>
            </a:r>
          </a:p>
          <a:p>
            <a:r>
              <a:rPr lang="es-US" dirty="0"/>
              <a:t>*Las tasas de efectividad dependen de qué tan rápido se tome la píldora, en qué parte del ciclo menstrual se esté, del peso y de otros factores.</a:t>
            </a:r>
            <a:r>
              <a:rPr lang="es-US" baseline="0" dirty="0"/>
              <a:t> </a:t>
            </a:r>
          </a:p>
          <a:p>
            <a:r>
              <a:rPr lang="es-US" dirty="0"/>
              <a:t>*Si estás tomando anticonceptivos de emergencia después de tener sexo sin protección, también se recomienda hacerse pruebas de ITS/VIH.</a:t>
            </a:r>
            <a:r>
              <a:rPr lang="es-US" baseline="0" dirty="0"/>
              <a:t> </a:t>
            </a:r>
          </a:p>
          <a:p>
            <a:r>
              <a:rPr lang="es-US" baseline="0" dirty="0"/>
              <a:t>*Ver más información sobre los DIU (efectos secundarios, beneficios, etc.) en la diapositiva 19</a:t>
            </a:r>
          </a:p>
          <a:p>
            <a:r>
              <a:rPr lang="es-US" baseline="0" dirty="0"/>
              <a:t>Hay algunas otras marcas/tipos de anticonceptivos de emergencia que no son mencionados. Ella y el Plan B son los más comunes. Ver más información en los enlaces de abajo.</a:t>
            </a:r>
          </a:p>
          <a:p>
            <a:r>
              <a:rPr lang="es-US" dirty="0">
                <a:hlinkClick r:id="rId3"/>
              </a:rPr>
              <a:t>https://www.hhs.gov/opa/pregnancy-prevention/birth-control-methods/emergency-contraception/index.html</a:t>
            </a:r>
          </a:p>
          <a:p>
            <a:r>
              <a:rPr lang="es-US" dirty="0">
                <a:hlinkClick r:id="rId4"/>
              </a:rPr>
              <a:t>https://www.bedsider.org/features/850-how-well-does-emergency-contraception-work</a:t>
            </a:r>
          </a:p>
        </p:txBody>
      </p:sp>
      <p:sp>
        <p:nvSpPr>
          <p:cNvPr id="4" name="Slide Number Placeholder 3"/>
          <p:cNvSpPr>
            <a:spLocks noGrp="1"/>
          </p:cNvSpPr>
          <p:nvPr>
            <p:ph type="sldNum" sz="quarter" idx="10"/>
          </p:nvPr>
        </p:nvSpPr>
        <p:spPr/>
        <p:txBody>
          <a:bodyPr/>
          <a:lstStyle/>
          <a:p>
            <a:fld id="{01F2A70B-78F2-4DCF-B53B-C990D2FAFB8A}" type="slidenum">
              <a:rPr lang="en-US" smtClean="0"/>
              <a:pPr/>
              <a:t>22</a:t>
            </a:fld>
            <a:endParaRPr lang="en-US"/>
          </a:p>
        </p:txBody>
      </p:sp>
    </p:spTree>
    <p:extLst>
      <p:ext uri="{BB962C8B-B14F-4D97-AF65-F5344CB8AC3E}">
        <p14:creationId xmlns:p14="http://schemas.microsoft.com/office/powerpoint/2010/main" val="1561629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24</a:t>
            </a:fld>
            <a:endParaRPr lang="en-US"/>
          </a:p>
        </p:txBody>
      </p:sp>
    </p:spTree>
    <p:extLst>
      <p:ext uri="{BB962C8B-B14F-4D97-AF65-F5344CB8AC3E}">
        <p14:creationId xmlns:p14="http://schemas.microsoft.com/office/powerpoint/2010/main" val="1661698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27</a:t>
            </a:fld>
            <a:endParaRPr lang="en-US"/>
          </a:p>
        </p:txBody>
      </p:sp>
    </p:spTree>
    <p:extLst>
      <p:ext uri="{BB962C8B-B14F-4D97-AF65-F5344CB8AC3E}">
        <p14:creationId xmlns:p14="http://schemas.microsoft.com/office/powerpoint/2010/main" val="311619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US"/>
              <a:t>Los condones externos pueden ser usados para sexo vaginal, anal u oral.</a:t>
            </a:r>
            <a:r>
              <a:rPr lang="es-US" baseline="0"/>
              <a:t> Hay muchas variedades de colores, texturas, tamaños, marcas y sabores. Los condones con sabores solo deben ser usados para sexo oral. Solo el lubricante a base de agua o silicón es seguro para ser usado con condones. </a:t>
            </a:r>
          </a:p>
        </p:txBody>
      </p:sp>
      <p:sp>
        <p:nvSpPr>
          <p:cNvPr id="4" name="Slide Number Placeholder 3"/>
          <p:cNvSpPr>
            <a:spLocks noGrp="1"/>
          </p:cNvSpPr>
          <p:nvPr>
            <p:ph type="sldNum" sz="quarter" idx="10"/>
          </p:nvPr>
        </p:nvSpPr>
        <p:spPr/>
        <p:txBody>
          <a:bodyPr/>
          <a:lstStyle/>
          <a:p>
            <a:fld id="{01F2A70B-78F2-4DCF-B53B-C990D2FAFB8A}" type="slidenum">
              <a:rPr lang="en-US" smtClean="0"/>
              <a:pPr/>
              <a:t>10</a:t>
            </a:fld>
            <a:endParaRPr lang="en-US"/>
          </a:p>
        </p:txBody>
      </p:sp>
    </p:spTree>
    <p:extLst>
      <p:ext uri="{BB962C8B-B14F-4D97-AF65-F5344CB8AC3E}">
        <p14:creationId xmlns:p14="http://schemas.microsoft.com/office/powerpoint/2010/main" val="3769860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1200" b="0" i="0" dirty="0">
                <a:solidFill>
                  <a:schemeClr val="tx1"/>
                </a:solidFill>
                <a:latin typeface="+mn-lt"/>
                <a:ea typeface="+mn-ea"/>
                <a:cs typeface="+mn-cs"/>
              </a:rPr>
              <a:t>No se debe usar con el condón externo.</a:t>
            </a:r>
            <a:r>
              <a:rPr lang="es-US" sz="1200" b="0" i="0" baseline="0" dirty="0">
                <a:solidFill>
                  <a:schemeClr val="tx1"/>
                </a:solidFill>
                <a:latin typeface="+mn-lt"/>
                <a:ea typeface="+mn-ea"/>
                <a:cs typeface="+mn-cs"/>
              </a:rPr>
              <a:t> Puede ser usado para sexo vaginal o anal. Remover el anillo si </a:t>
            </a:r>
            <a:r>
              <a:rPr lang="es-US" sz="1200" b="0" i="0" baseline="0" dirty="0" smtClean="0">
                <a:solidFill>
                  <a:schemeClr val="tx1"/>
                </a:solidFill>
                <a:latin typeface="+mn-lt"/>
                <a:ea typeface="+mn-ea"/>
                <a:cs typeface="+mn-cs"/>
              </a:rPr>
              <a:t>se inserta </a:t>
            </a:r>
            <a:r>
              <a:rPr lang="es-US" sz="1200" b="0" i="0" baseline="0" dirty="0">
                <a:solidFill>
                  <a:schemeClr val="tx1"/>
                </a:solidFill>
                <a:latin typeface="+mn-lt"/>
                <a:ea typeface="+mn-ea"/>
                <a:cs typeface="+mn-cs"/>
              </a:rPr>
              <a:t>en el ano.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1200" b="0" i="0" dirty="0">
                <a:solidFill>
                  <a:schemeClr val="tx1"/>
                </a:solidFill>
                <a:latin typeface="+mn-lt"/>
                <a:ea typeface="+mn-ea"/>
                <a:cs typeface="+mn-cs"/>
              </a:rPr>
              <a:t>*Los condones internos algunas veces son más difíciles de encontrar que los condones tradicionales. La única marca de condones internos que está aprobada por la FDA y que está disponible en los Estados Unidos es el FC2 </a:t>
            </a:r>
            <a:r>
              <a:rPr lang="es-US" sz="1200" b="0" i="0" dirty="0" err="1">
                <a:solidFill>
                  <a:schemeClr val="tx1"/>
                </a:solidFill>
                <a:latin typeface="+mn-lt"/>
                <a:ea typeface="+mn-ea"/>
                <a:cs typeface="+mn-cs"/>
              </a:rPr>
              <a:t>Female</a:t>
            </a:r>
            <a:r>
              <a:rPr lang="es-US" sz="1200" b="0" i="0" dirty="0">
                <a:solidFill>
                  <a:schemeClr val="tx1"/>
                </a:solidFill>
                <a:latin typeface="+mn-lt"/>
                <a:ea typeface="+mn-ea"/>
                <a:cs typeface="+mn-cs"/>
              </a:rPr>
              <a:t> </a:t>
            </a:r>
            <a:r>
              <a:rPr lang="es-US" sz="1200" b="0" i="0" dirty="0" err="1">
                <a:solidFill>
                  <a:schemeClr val="tx1"/>
                </a:solidFill>
                <a:latin typeface="+mn-lt"/>
                <a:ea typeface="+mn-ea"/>
                <a:cs typeface="+mn-cs"/>
              </a:rPr>
              <a:t>Condom</a:t>
            </a:r>
            <a:r>
              <a:rPr lang="es-US" sz="1200" b="0" i="0" dirty="0">
                <a:solidFill>
                  <a:schemeClr val="tx1"/>
                </a:solidFill>
                <a:latin typeface="+mn-lt"/>
                <a:ea typeface="+mn-ea"/>
                <a:cs typeface="+mn-cs"/>
              </a:rPr>
              <a:t>®. Está disponible en línea en el </a:t>
            </a:r>
            <a:r>
              <a:rPr lang="es-US" sz="1200" b="0" i="0" u="sng" dirty="0">
                <a:solidFill>
                  <a:schemeClr val="tx1"/>
                </a:solidFill>
                <a:latin typeface="+mn-lt"/>
                <a:ea typeface="+mn-ea"/>
                <a:cs typeface="+mn-cs"/>
                <a:hlinkClick r:id="rId3"/>
              </a:rPr>
              <a:t>sitio web</a:t>
            </a:r>
            <a:r>
              <a:rPr lang="es-US" sz="1200" b="0" i="0" dirty="0">
                <a:solidFill>
                  <a:schemeClr val="tx1"/>
                </a:solidFill>
                <a:latin typeface="+mn-lt"/>
                <a:ea typeface="+mn-ea"/>
                <a:cs typeface="+mn-cs"/>
              </a:rPr>
              <a:t> FC2 </a:t>
            </a:r>
            <a:r>
              <a:rPr lang="es-US" sz="1200" b="0" i="0" dirty="0" err="1">
                <a:solidFill>
                  <a:schemeClr val="tx1"/>
                </a:solidFill>
                <a:latin typeface="+mn-lt"/>
                <a:ea typeface="+mn-ea"/>
                <a:cs typeface="+mn-cs"/>
              </a:rPr>
              <a:t>Female</a:t>
            </a:r>
            <a:r>
              <a:rPr lang="es-US" sz="1200" b="0" i="0" dirty="0">
                <a:solidFill>
                  <a:schemeClr val="tx1"/>
                </a:solidFill>
                <a:latin typeface="+mn-lt"/>
                <a:ea typeface="+mn-ea"/>
                <a:cs typeface="+mn-cs"/>
              </a:rPr>
              <a:t> </a:t>
            </a:r>
            <a:r>
              <a:rPr lang="es-US" sz="1200" b="0" i="0" dirty="0" err="1">
                <a:solidFill>
                  <a:schemeClr val="tx1"/>
                </a:solidFill>
                <a:latin typeface="+mn-lt"/>
                <a:ea typeface="+mn-ea"/>
                <a:cs typeface="+mn-cs"/>
              </a:rPr>
              <a:t>Condom</a:t>
            </a:r>
            <a:r>
              <a:rPr lang="es-US" sz="1200" b="0" i="0" dirty="0">
                <a:solidFill>
                  <a:schemeClr val="tx1"/>
                </a:solidFill>
                <a:latin typeface="+mn-lt"/>
                <a:ea typeface="+mn-ea"/>
                <a:cs typeface="+mn-cs"/>
              </a:rPr>
              <a:t>®, en muchos </a:t>
            </a:r>
            <a:r>
              <a:rPr lang="es-US" sz="1200" b="0" i="0" u="sng" dirty="0">
                <a:solidFill>
                  <a:schemeClr val="tx1"/>
                </a:solidFill>
                <a:latin typeface="+mn-lt"/>
                <a:ea typeface="+mn-ea"/>
                <a:cs typeface="+mn-cs"/>
                <a:hlinkClick r:id="rId4"/>
              </a:rPr>
              <a:t>centros de salud de </a:t>
            </a:r>
            <a:r>
              <a:rPr lang="es-US" sz="1200" b="0" i="0" u="sng" dirty="0" err="1">
                <a:solidFill>
                  <a:schemeClr val="tx1"/>
                </a:solidFill>
                <a:latin typeface="+mn-lt"/>
                <a:ea typeface="+mn-ea"/>
                <a:cs typeface="+mn-cs"/>
                <a:hlinkClick r:id="rId4"/>
              </a:rPr>
              <a:t>Planned</a:t>
            </a:r>
            <a:r>
              <a:rPr lang="es-US" sz="1200" b="0" i="0" u="sng" dirty="0">
                <a:solidFill>
                  <a:schemeClr val="tx1"/>
                </a:solidFill>
                <a:latin typeface="+mn-lt"/>
                <a:ea typeface="+mn-ea"/>
                <a:cs typeface="+mn-cs"/>
                <a:hlinkClick r:id="rId4"/>
              </a:rPr>
              <a:t> </a:t>
            </a:r>
            <a:r>
              <a:rPr lang="es-US" sz="1200" b="0" i="0" u="sng" dirty="0" err="1">
                <a:solidFill>
                  <a:schemeClr val="tx1"/>
                </a:solidFill>
                <a:latin typeface="+mn-lt"/>
                <a:ea typeface="+mn-ea"/>
                <a:cs typeface="+mn-cs"/>
                <a:hlinkClick r:id="rId4"/>
              </a:rPr>
              <a:t>Parenthood</a:t>
            </a:r>
            <a:r>
              <a:rPr lang="es-US" sz="1200" b="0" i="0" dirty="0">
                <a:solidFill>
                  <a:schemeClr val="tx1"/>
                </a:solidFill>
                <a:latin typeface="+mn-lt"/>
                <a:ea typeface="+mn-ea"/>
                <a:cs typeface="+mn-cs"/>
              </a:rPr>
              <a:t>, en clínica </a:t>
            </a:r>
            <a:r>
              <a:rPr lang="es-US" sz="1200" b="0" i="0" dirty="0" err="1">
                <a:solidFill>
                  <a:schemeClr val="tx1"/>
                </a:solidFill>
                <a:latin typeface="+mn-lt"/>
                <a:ea typeface="+mn-ea"/>
                <a:cs typeface="+mn-cs"/>
              </a:rPr>
              <a:t>sde</a:t>
            </a:r>
            <a:r>
              <a:rPr lang="es-US" sz="1200" b="0" i="0" dirty="0">
                <a:solidFill>
                  <a:schemeClr val="tx1"/>
                </a:solidFill>
                <a:latin typeface="+mn-lt"/>
                <a:ea typeface="+mn-ea"/>
                <a:cs typeface="+mn-cs"/>
              </a:rPr>
              <a:t> salud y de planeación familiar (gratuitos) y en farmacias con receta. </a:t>
            </a:r>
            <a:r>
              <a:rPr lang="es-US" dirty="0">
                <a:hlinkClick r:id="rId5"/>
              </a:rPr>
              <a:t>https://www.plannedparenthood.org/learn/birth-control/internal-condom/how-do-i-buy-internal-condoms</a:t>
            </a:r>
          </a:p>
        </p:txBody>
      </p:sp>
      <p:sp>
        <p:nvSpPr>
          <p:cNvPr id="4" name="Slide Number Placeholder 3"/>
          <p:cNvSpPr>
            <a:spLocks noGrp="1"/>
          </p:cNvSpPr>
          <p:nvPr>
            <p:ph type="sldNum" sz="quarter" idx="10"/>
          </p:nvPr>
        </p:nvSpPr>
        <p:spPr/>
        <p:txBody>
          <a:bodyPr/>
          <a:lstStyle/>
          <a:p>
            <a:fld id="{01F2A70B-78F2-4DCF-B53B-C990D2FAFB8A}" type="slidenum">
              <a:rPr lang="en-US" smtClean="0"/>
              <a:pPr/>
              <a:t>11</a:t>
            </a:fld>
            <a:endParaRPr lang="en-US"/>
          </a:p>
        </p:txBody>
      </p:sp>
    </p:spTree>
    <p:extLst>
      <p:ext uri="{BB962C8B-B14F-4D97-AF65-F5344CB8AC3E}">
        <p14:creationId xmlns:p14="http://schemas.microsoft.com/office/powerpoint/2010/main" val="181505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t>*Eleva el riesgo </a:t>
            </a:r>
            <a:r>
              <a:rPr lang="es-US" dirty="0" smtClean="0"/>
              <a:t>de contraer </a:t>
            </a:r>
            <a:r>
              <a:rPr lang="es-US" dirty="0"/>
              <a:t>VIH debido a la posible inflamación de la vagina causada por químicos como el nonoxinol-9, el cual es usado frecuentemente en productos espermicidas.</a:t>
            </a:r>
            <a:r>
              <a:rPr lang="es-US" baseline="0" dirty="0"/>
              <a:t> </a:t>
            </a:r>
          </a:p>
        </p:txBody>
      </p:sp>
      <p:sp>
        <p:nvSpPr>
          <p:cNvPr id="4" name="Slide Number Placeholder 3"/>
          <p:cNvSpPr>
            <a:spLocks noGrp="1"/>
          </p:cNvSpPr>
          <p:nvPr>
            <p:ph type="sldNum" sz="quarter" idx="10"/>
          </p:nvPr>
        </p:nvSpPr>
        <p:spPr/>
        <p:txBody>
          <a:bodyPr/>
          <a:lstStyle/>
          <a:p>
            <a:fld id="{01F2A70B-78F2-4DCF-B53B-C990D2FAFB8A}" type="slidenum">
              <a:rPr lang="en-US" smtClean="0"/>
              <a:pPr/>
              <a:t>12</a:t>
            </a:fld>
            <a:endParaRPr lang="en-US"/>
          </a:p>
        </p:txBody>
      </p:sp>
    </p:spTree>
    <p:extLst>
      <p:ext uri="{BB962C8B-B14F-4D97-AF65-F5344CB8AC3E}">
        <p14:creationId xmlns:p14="http://schemas.microsoft.com/office/powerpoint/2010/main" val="7652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t>La cuarta semana de píldoras no contiene hormonas para permitir la menstruación.</a:t>
            </a:r>
            <a:r>
              <a:rPr lang="es-US" baseline="0"/>
              <a:t> Las píldoras también pueden ser tomadas de forma continua si lo aconseja un profesional médico. </a:t>
            </a:r>
          </a:p>
        </p:txBody>
      </p:sp>
      <p:sp>
        <p:nvSpPr>
          <p:cNvPr id="4" name="Slide Number Placeholder 3"/>
          <p:cNvSpPr>
            <a:spLocks noGrp="1"/>
          </p:cNvSpPr>
          <p:nvPr>
            <p:ph type="sldNum" sz="quarter" idx="10"/>
          </p:nvPr>
        </p:nvSpPr>
        <p:spPr/>
        <p:txBody>
          <a:bodyPr/>
          <a:lstStyle/>
          <a:p>
            <a:fld id="{01F2A70B-78F2-4DCF-B53B-C990D2FAFB8A}" type="slidenum">
              <a:rPr lang="en-US" smtClean="0"/>
              <a:pPr/>
              <a:t>16</a:t>
            </a:fld>
            <a:endParaRPr lang="en-US"/>
          </a:p>
        </p:txBody>
      </p:sp>
    </p:spTree>
    <p:extLst>
      <p:ext uri="{BB962C8B-B14F-4D97-AF65-F5344CB8AC3E}">
        <p14:creationId xmlns:p14="http://schemas.microsoft.com/office/powerpoint/2010/main" val="2221224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17</a:t>
            </a:fld>
            <a:endParaRPr lang="en-US"/>
          </a:p>
        </p:txBody>
      </p:sp>
    </p:spTree>
    <p:extLst>
      <p:ext uri="{BB962C8B-B14F-4D97-AF65-F5344CB8AC3E}">
        <p14:creationId xmlns:p14="http://schemas.microsoft.com/office/powerpoint/2010/main" val="32114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US" u="none" baseline="0"/>
              <a:t> </a:t>
            </a:r>
          </a:p>
        </p:txBody>
      </p:sp>
      <p:sp>
        <p:nvSpPr>
          <p:cNvPr id="4" name="Slide Number Placeholder 3"/>
          <p:cNvSpPr>
            <a:spLocks noGrp="1"/>
          </p:cNvSpPr>
          <p:nvPr>
            <p:ph type="sldNum" sz="quarter" idx="10"/>
          </p:nvPr>
        </p:nvSpPr>
        <p:spPr/>
        <p:txBody>
          <a:bodyPr/>
          <a:lstStyle/>
          <a:p>
            <a:fld id="{01F2A70B-78F2-4DCF-B53B-C990D2FAFB8A}" type="slidenum">
              <a:rPr lang="en-US" smtClean="0"/>
              <a:pPr/>
              <a:t>18</a:t>
            </a:fld>
            <a:endParaRPr lang="en-US"/>
          </a:p>
        </p:txBody>
      </p:sp>
    </p:spTree>
    <p:extLst>
      <p:ext uri="{BB962C8B-B14F-4D97-AF65-F5344CB8AC3E}">
        <p14:creationId xmlns:p14="http://schemas.microsoft.com/office/powerpoint/2010/main" val="1097749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US" dirty="0"/>
              <a:t>El cérvix debe estar dilatado para ser insertado.</a:t>
            </a:r>
            <a:r>
              <a:rPr lang="es-US" baseline="0" dirty="0"/>
              <a:t> Algunos médicos dudan en sugerir este método para quienes no han dado a luz/cuyo cérvix no se ha dilatado. Hay marcas de </a:t>
            </a:r>
            <a:r>
              <a:rPr lang="es-US" baseline="0" dirty="0" err="1" smtClean="0"/>
              <a:t>DIUs</a:t>
            </a:r>
            <a:r>
              <a:rPr lang="es-US" baseline="0" dirty="0" smtClean="0"/>
              <a:t> </a:t>
            </a:r>
            <a:r>
              <a:rPr lang="es-US" baseline="0" dirty="0"/>
              <a:t>hormonales que están diseñados para ser más pequeños y fáciles de insertar en las adolescentes/quienes no han dado a luz.</a:t>
            </a:r>
          </a:p>
          <a:p>
            <a:pPr marL="0" indent="0">
              <a:buFont typeface="Arial" panose="020B0604020202020204" pitchFamily="34" charset="0"/>
              <a:buNone/>
            </a:pPr>
            <a:r>
              <a:rPr lang="es-US" dirty="0"/>
              <a:t>Tipos/marcas de DIU:</a:t>
            </a:r>
            <a:r>
              <a:rPr lang="es-US" baseline="0" dirty="0"/>
              <a:t> </a:t>
            </a:r>
            <a:r>
              <a:rPr lang="es-US" dirty="0">
                <a:hlinkClick r:id="rId3"/>
              </a:rPr>
              <a:t>https://www.bedsider.org/features/70-paragard-vs-mirena-which-iud-is-best-for-you</a:t>
            </a:r>
          </a:p>
        </p:txBody>
      </p:sp>
      <p:sp>
        <p:nvSpPr>
          <p:cNvPr id="4" name="Slide Number Placeholder 3"/>
          <p:cNvSpPr>
            <a:spLocks noGrp="1"/>
          </p:cNvSpPr>
          <p:nvPr>
            <p:ph type="sldNum" sz="quarter" idx="10"/>
          </p:nvPr>
        </p:nvSpPr>
        <p:spPr/>
        <p:txBody>
          <a:bodyPr/>
          <a:lstStyle/>
          <a:p>
            <a:fld id="{01F2A70B-78F2-4DCF-B53B-C990D2FAFB8A}" type="slidenum">
              <a:rPr lang="en-US" smtClean="0"/>
              <a:pPr/>
              <a:t>19</a:t>
            </a:fld>
            <a:endParaRPr lang="en-US"/>
          </a:p>
        </p:txBody>
      </p:sp>
    </p:spTree>
    <p:extLst>
      <p:ext uri="{BB962C8B-B14F-4D97-AF65-F5344CB8AC3E}">
        <p14:creationId xmlns:p14="http://schemas.microsoft.com/office/powerpoint/2010/main" val="2672513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21</a:t>
            </a:fld>
            <a:endParaRPr lang="en-US"/>
          </a:p>
        </p:txBody>
      </p:sp>
    </p:spTree>
    <p:extLst>
      <p:ext uri="{BB962C8B-B14F-4D97-AF65-F5344CB8AC3E}">
        <p14:creationId xmlns:p14="http://schemas.microsoft.com/office/powerpoint/2010/main" val="86134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26277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76756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latin typeface="Arial"/>
              </a:rPr>
              <a:t>”</a:t>
            </a:r>
            <a:endParaRPr lang="en-US" sz="1799" dirty="0">
              <a:solidFill>
                <a:schemeClr val="accent1">
                  <a:lumMod val="60000"/>
                  <a:lumOff val="40000"/>
                </a:schemeClr>
              </a:solidFill>
              <a:latin typeface="Arial"/>
            </a:endParaRPr>
          </a:p>
        </p:txBody>
      </p:sp>
    </p:spTree>
    <p:extLst>
      <p:ext uri="{BB962C8B-B14F-4D97-AF65-F5344CB8AC3E}">
        <p14:creationId xmlns:p14="http://schemas.microsoft.com/office/powerpoint/2010/main" val="3715392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4117685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3801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548504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extLst>
      <p:ext uri="{BB962C8B-B14F-4D97-AF65-F5344CB8AC3E}">
        <p14:creationId xmlns:p14="http://schemas.microsoft.com/office/powerpoint/2010/main" val="333115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85908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425427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08300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extLst>
      <p:ext uri="{BB962C8B-B14F-4D97-AF65-F5344CB8AC3E}">
        <p14:creationId xmlns:p14="http://schemas.microsoft.com/office/powerpoint/2010/main" val="1540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2217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41075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92564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extLst>
      <p:ext uri="{BB962C8B-B14F-4D97-AF65-F5344CB8AC3E}">
        <p14:creationId xmlns:p14="http://schemas.microsoft.com/office/powerpoint/2010/main" val="270874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27217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4/15/2020</a:t>
            </a:fld>
            <a:endParaRPr lang="en-US" dirty="0"/>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084104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0.png"/><Relationship Id="rId4" Type="http://schemas.openxmlformats.org/officeDocument/2006/relationships/diagramLayout" Target="../diagrams/layout3.xm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5.xml"/><Relationship Id="rId7" Type="http://schemas.openxmlformats.org/officeDocument/2006/relationships/image" Target="../media/image12.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10.png"/><Relationship Id="rId4" Type="http://schemas.openxmlformats.org/officeDocument/2006/relationships/diagramLayout" Target="../diagrams/layout9.xml"/><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0.xml"/><Relationship Id="rId7" Type="http://schemas.openxmlformats.org/officeDocument/2006/relationships/image" Target="../media/image17.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2.xml"/><Relationship Id="rId11" Type="http://schemas.openxmlformats.org/officeDocument/2006/relationships/image" Target="../media/image21.jpg"/><Relationship Id="rId5" Type="http://schemas.openxmlformats.org/officeDocument/2006/relationships/diagramQuickStyle" Target="../diagrams/quickStyle12.xml"/><Relationship Id="rId10" Type="http://schemas.openxmlformats.org/officeDocument/2006/relationships/image" Target="../media/image20.jpeg"/><Relationship Id="rId4" Type="http://schemas.openxmlformats.org/officeDocument/2006/relationships/diagramLayout" Target="../diagrams/layout12.xml"/><Relationship Id="rId9"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4012" y="2057400"/>
            <a:ext cx="5562600" cy="1646302"/>
          </a:xfrm>
        </p:spPr>
        <p:txBody>
          <a:bodyPr/>
          <a:lstStyle/>
          <a:p>
            <a:pPr algn="ctr"/>
            <a:r>
              <a:rPr lang="es-US" dirty="0"/>
              <a:t>Anticonceptivos</a:t>
            </a:r>
          </a:p>
        </p:txBody>
      </p:sp>
      <p:sp>
        <p:nvSpPr>
          <p:cNvPr id="3" name="Subtitle 2"/>
          <p:cNvSpPr>
            <a:spLocks noGrp="1"/>
          </p:cNvSpPr>
          <p:nvPr>
            <p:ph type="subTitle" idx="1"/>
          </p:nvPr>
        </p:nvSpPr>
        <p:spPr>
          <a:xfrm>
            <a:off x="1506674" y="5943600"/>
            <a:ext cx="9130035" cy="715899"/>
          </a:xfrm>
        </p:spPr>
        <p:txBody>
          <a:bodyPr>
            <a:normAutofit fontScale="77500" lnSpcReduction="20000"/>
          </a:bodyPr>
          <a:lstStyle/>
          <a:p>
            <a:pPr algn="ctr"/>
            <a:r>
              <a:rPr lang="es-US" dirty="0"/>
              <a:t>Esta publicación fue realizada gracias a la Subvención Número TP1AH000081-01-01 del Departamento de Salud y Servicios Humanos, Oficina de Asuntos de la Población. </a:t>
            </a:r>
            <a:r>
              <a:rPr lang="es-US" dirty="0" smtClean="0"/>
              <a:t>Su contenido es </a:t>
            </a:r>
            <a:r>
              <a:rPr lang="es-US" dirty="0"/>
              <a:t>responsabilidad única de los autores y no necesariamente </a:t>
            </a:r>
            <a:r>
              <a:rPr lang="es-US" dirty="0" smtClean="0"/>
              <a:t>representa </a:t>
            </a:r>
            <a:r>
              <a:rPr lang="es-US" dirty="0"/>
              <a:t>los puntos de vista oficiales del Departamento de Salud y Servicios Humanos.</a:t>
            </a:r>
          </a:p>
        </p:txBody>
      </p:sp>
      <p:sp>
        <p:nvSpPr>
          <p:cNvPr id="5" name="SessionQuestionData" descr="&lt;?xml version=&quot;1.0&quot;?&gt;&lt;AllQuestions /&gt;" hidden="1"/>
          <p:cNvSpPr txBox="1"/>
          <p:nvPr/>
        </p:nvSpPr>
        <p:spPr>
          <a:xfrm>
            <a:off x="0" y="0"/>
            <a:ext cx="0" cy="0"/>
          </a:xfrm>
          <a:prstGeom prst="rect">
            <a:avLst/>
          </a:prstGeom>
          <a:noFill/>
        </p:spPr>
        <p:txBody>
          <a:bodyPr vert="horz" wrap="square" rtlCol="0">
            <a:spAutoFit/>
          </a:bodyPr>
          <a:lstStyle/>
          <a:p>
            <a:pPr>
              <a:lnSpc>
                <a:spcPct val="90000"/>
              </a:lnSpc>
            </a:pPr>
            <a:endParaRPr lang="en-US" sz="2400"/>
          </a:p>
        </p:txBody>
      </p:sp>
      <p:sp>
        <p:nvSpPr>
          <p:cNvPr id="6" name="SessionAnswerData" descr="&lt;?xml version=&quot;1.0&quot;?&gt;&lt;AllAnswers /&gt;" hidden="1"/>
          <p:cNvSpPr txBox="1"/>
          <p:nvPr/>
        </p:nvSpPr>
        <p:spPr>
          <a:xfrm>
            <a:off x="1270000" y="0"/>
            <a:ext cx="0" cy="0"/>
          </a:xfrm>
          <a:prstGeom prst="rect">
            <a:avLst/>
          </a:prstGeom>
          <a:noFill/>
        </p:spPr>
        <p:txBody>
          <a:bodyPr vert="horz" wrap="square" rtlCol="0">
            <a:spAutoFit/>
          </a:bodyPr>
          <a:lstStyle/>
          <a:p>
            <a:pPr>
              <a:lnSpc>
                <a:spcPct val="90000"/>
              </a:lnSpc>
            </a:pPr>
            <a:endParaRPr lang="en-US" sz="2400"/>
          </a:p>
        </p:txBody>
      </p:sp>
      <p:sp>
        <p:nvSpPr>
          <p:cNvPr id="7" name="SessionResponseData" hidden="1"/>
          <p:cNvSpPr txBox="1"/>
          <p:nvPr/>
        </p:nvSpPr>
        <p:spPr>
          <a:xfrm>
            <a:off x="0" y="0"/>
            <a:ext cx="0" cy="0"/>
          </a:xfrm>
          <a:prstGeom prst="rect">
            <a:avLst/>
          </a:prstGeom>
          <a:noFill/>
        </p:spPr>
        <p:txBody>
          <a:bodyPr vert="horz" wrap="square" rtlCol="0">
            <a:spAutoFit/>
          </a:bodyPr>
          <a:lstStyle/>
          <a:p>
            <a:pPr>
              <a:lnSpc>
                <a:spcPct val="90000"/>
              </a:lnSpc>
            </a:pPr>
            <a:endParaRPr lang="en-US" sz="2400"/>
          </a:p>
        </p:txBody>
      </p:sp>
      <p:sp>
        <p:nvSpPr>
          <p:cNvPr id="8" name="SessionPresentationSettingsData" descr="&lt;?xml version=&quot;1.0&quot;?&gt;&lt;Settings&gt;&lt;answerBulletFormat&gt;Numeric&lt;/answerBulletFormat&gt;&lt;pointsToClock&gt;&lt;/pointsToClock&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Yes&lt;/countdownAutoInsert&gt;&lt;countdownSeconds&gt;15&lt;/countdownSeconds&gt;&lt;countdownSound&gt;TicToc.wav&lt;/countdownSound&gt;&lt;countdownStyle&gt;Stopwatch&lt;/countdownStyle&gt;&lt;gridAutoInsert&gt;No&lt;/gridAutoInsert&gt;&lt;gridFillStyle&gt;Answered&lt;/gridFillStyle&gt;&lt;gridFillColor&gt;255,255,0&lt;/gridFillColor&gt;&lt;ChartModel&gt;3D&lt;/ChartModel&gt;&lt;SimulatedVoteCount&gt;50&lt;/SimulatedVoteCount&gt;&lt;gridColor&gt;176,216,255&lt;/gridColor&gt;&lt;gridAlternateColor&gt;62,158,255&lt;/gridAlternateColor&gt;&lt;gridIncorrectColor&gt;&lt;/gridIncorrectColor&gt;&lt;gridOpacity&gt;100%&lt;/gridOpacity&gt;&lt;gridTextStyle&gt;Keypad #&lt;/gridTextStyle&gt;&lt;inputSource&gt;Response Devices&lt;/inputSource&gt;&lt;userpreferredinputSource&gt;&lt;/userpreferredinputSource&gt;&lt;multipleResponseDivisor&gt;# of Responses&lt;/multipleResponseDivisor&gt;&lt;participantsLeaderBoard&gt;5&lt;/participantsLeaderBoard&gt;&lt;percentageDecimalPlaces&gt;0&lt;/percentageDecimalPlaces&gt;&lt;responseCounterAutoInsert&gt;Yes&lt;/responseCounterAutoInsert&gt;&lt;responseCounterStyle&gt;Circle&lt;/responseCounterStyle&gt;&lt;responseCounterTextColor&gt;0,0,0&lt;/responseCounterTextColor&gt;&lt;responseCounterFillColor&gt;79,129,189&lt;/responseCounterFillColor&gt;&lt;responseCounterBorderColor&gt;56,93,138&lt;/responseCounterBorderColor&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EZ-VOTE Pro Objects&lt;/showControlBar&gt;&lt;defaultCorrectPointValue&gt;100&lt;/defaultCorrectPointValue&gt;&lt;defaultIncorrectPointValue&gt;0&lt;/defaultIncorrectPointValue&gt;&lt;chartColor1&gt;185,222,228&lt;/chartColor1&gt;&lt;chartColor2&gt;51,50,152&lt;/chartColor2&gt;&lt;chartColor3&gt;1,153,154&lt;/chartColor3&gt;&lt;chartColor4&gt;153,202,0&lt;/chartColor4&gt;&lt;chartColor5&gt;128,128,128&lt;/chartColor5&gt;&lt;chartColor6&gt;185,222,228&lt;/chartColor6&gt;&lt;chartColor7&gt;51,50,152&lt;/chartColor7&gt;&lt;chartColor8&gt;1,153,154&lt;/chartColor8&gt;&lt;chartColor9&gt;153,202,0&lt;/chartColor9&gt;&lt;chartColor10&gt;128,128,128&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No&lt;/isGridColorKnownColor&gt;&lt;gridColorName&gt;255,255,0&lt;/gridColorName&gt;&lt;AutoRec&gt;&lt;/AutoRec&gt;&lt;AutoRecTimeIntrvl&gt;&lt;/AutoRecTimeIntrvl&gt;&lt;chartVotesView&gt;Percentage&lt;/chartVotesView&gt;&lt;chartLabelsColor&gt;0,0,0&lt;/chartLabelsColor&gt;&lt;isChartLabelColorKnownColor&gt;&lt;/isChartLabelColorKnownColor&gt;&lt;chartLabelColorName&gt;&lt;/chartLabelColorName&gt;&lt;chartXAxisLabelType&gt;Full Text&lt;/chartXAxisLabelType&gt;&lt;controlBarPosition&gt;Top Left&lt;/controlBarPosition&gt;&lt;/Settings&gt;" hidden="1"/>
          <p:cNvSpPr txBox="1"/>
          <p:nvPr/>
        </p:nvSpPr>
        <p:spPr>
          <a:xfrm>
            <a:off x="0" y="0"/>
            <a:ext cx="0" cy="0"/>
          </a:xfrm>
          <a:prstGeom prst="rect">
            <a:avLst/>
          </a:prstGeom>
          <a:noFill/>
        </p:spPr>
        <p:txBody>
          <a:bodyPr vert="horz" wrap="square" rtlCol="0">
            <a:spAutoFit/>
          </a:bodyPr>
          <a:lstStyle/>
          <a:p>
            <a:pPr>
              <a:lnSpc>
                <a:spcPct val="90000"/>
              </a:lnSpc>
            </a:pPr>
            <a:endParaRPr lang="en-US" sz="2400"/>
          </a:p>
        </p:txBody>
      </p:sp>
      <p:pic>
        <p:nvPicPr>
          <p:cNvPr id="11" name="Picture 10"/>
          <p:cNvPicPr>
            <a:picLocks noChangeAspect="1"/>
          </p:cNvPicPr>
          <p:nvPr/>
        </p:nvPicPr>
        <p:blipFill>
          <a:blip r:embed="rId2"/>
          <a:stretch>
            <a:fillRect/>
          </a:stretch>
        </p:blipFill>
        <p:spPr>
          <a:xfrm>
            <a:off x="1065212" y="209897"/>
            <a:ext cx="3625121" cy="1655636"/>
          </a:xfrm>
          <a:prstGeom prst="rect">
            <a:avLst/>
          </a:prstGeom>
        </p:spPr>
      </p:pic>
      <p:sp>
        <p:nvSpPr>
          <p:cNvPr id="10" name="Rectangle 9">
            <a:extLst>
              <a:ext uri="{FF2B5EF4-FFF2-40B4-BE49-F238E27FC236}">
                <a16:creationId xmlns:a16="http://schemas.microsoft.com/office/drawing/2014/main" id="{794052E1-150F-49A1-845E-3F16F60DFE83}"/>
              </a:ext>
            </a:extLst>
          </p:cNvPr>
          <p:cNvSpPr/>
          <p:nvPr/>
        </p:nvSpPr>
        <p:spPr>
          <a:xfrm>
            <a:off x="1861032" y="3855717"/>
            <a:ext cx="8499443" cy="1200329"/>
          </a:xfrm>
          <a:prstGeom prst="rect">
            <a:avLst/>
          </a:prstGeom>
          <a:noFill/>
        </p:spPr>
        <p:txBody>
          <a:bodyPr wrap="none" lIns="91440" tIns="45720" rIns="91440" bIns="45720">
            <a:spAutoFit/>
          </a:bodyPr>
          <a:lstStyle/>
          <a:p>
            <a:pPr algn="ctr"/>
            <a:r>
              <a:rPr lang="es-US" sz="3600"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Herramientas para la educación sobre </a:t>
            </a:r>
          </a:p>
          <a:p>
            <a:pPr algn="ctr"/>
            <a:r>
              <a:rPr lang="es-US" sz="3600"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salud sexual en adolescentes 2.0</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369437994"/>
              </p:ext>
            </p:extLst>
          </p:nvPr>
        </p:nvGraphicFramePr>
        <p:xfrm>
          <a:off x="2741612" y="559581"/>
          <a:ext cx="8412480"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7828"/>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dirty="0">
                <a:latin typeface="Forte" panose="03060902040502070203" pitchFamily="66" charset="0"/>
              </a:rPr>
              <a:t>¿Qué?</a:t>
            </a:r>
          </a:p>
        </p:txBody>
      </p:sp>
      <p:sp>
        <p:nvSpPr>
          <p:cNvPr id="8" name="Oval Callout 7"/>
          <p:cNvSpPr/>
          <p:nvPr/>
        </p:nvSpPr>
        <p:spPr>
          <a:xfrm>
            <a:off x="3670836" y="130788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70836" y="2031942"/>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70836" y="276947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1905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70836" y="425089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3" name="Oval Callout 12"/>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319652" y="1290656"/>
            <a:ext cx="2971800" cy="1754326"/>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5400" b="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Condón externo</a:t>
            </a:r>
          </a:p>
        </p:txBody>
      </p:sp>
      <p:pic>
        <p:nvPicPr>
          <p:cNvPr id="3" name="Picture 2"/>
          <p:cNvPicPr>
            <a:picLocks noChangeAspect="1"/>
          </p:cNvPicPr>
          <p:nvPr/>
        </p:nvPicPr>
        <p:blipFill>
          <a:blip r:embed="rId8" cstate="print">
            <a:duotone>
              <a:prstClr val="black"/>
              <a:srgbClr val="9BFF9B">
                <a:tint val="45000"/>
                <a:satMod val="400000"/>
              </a:srgbClr>
            </a:duotone>
            <a:extLst>
              <a:ext uri="{28A0092B-C50C-407E-A947-70E740481C1C}">
                <a14:useLocalDpi xmlns:a14="http://schemas.microsoft.com/office/drawing/2010/main" val="0"/>
              </a:ext>
            </a:extLst>
          </a:blip>
          <a:stretch>
            <a:fillRect/>
          </a:stretch>
        </p:blipFill>
        <p:spPr>
          <a:xfrm>
            <a:off x="3144693" y="3555158"/>
            <a:ext cx="573036" cy="542653"/>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04686" y="3569297"/>
            <a:ext cx="1601628" cy="1524000"/>
          </a:xfrm>
          <a:prstGeom prst="rect">
            <a:avLst/>
          </a:prstGeom>
        </p:spPr>
      </p:pic>
      <p:sp>
        <p:nvSpPr>
          <p:cNvPr id="4" name="Double Brace 3"/>
          <p:cNvSpPr/>
          <p:nvPr/>
        </p:nvSpPr>
        <p:spPr>
          <a:xfrm>
            <a:off x="10079672" y="1422353"/>
            <a:ext cx="1935480" cy="3520628"/>
          </a:xfrm>
          <a:prstGeom prst="bracePair">
            <a:avLst/>
          </a:prstGeom>
          <a:ln w="25400">
            <a:miter lim="800000"/>
            <a:tailEnd type="none"/>
          </a:ln>
        </p:spPr>
        <p:style>
          <a:lnRef idx="1">
            <a:schemeClr val="accent1"/>
          </a:lnRef>
          <a:fillRef idx="0">
            <a:schemeClr val="accent1"/>
          </a:fillRef>
          <a:effectRef idx="0">
            <a:schemeClr val="accent1"/>
          </a:effectRef>
          <a:fontRef idx="minor">
            <a:schemeClr val="tx1"/>
          </a:fontRef>
        </p:style>
        <p:txBody>
          <a:bodyPr lIns="45720" rIns="45720" rtlCol="0" anchor="ctr">
            <a:noAutofit/>
          </a:bodyPr>
          <a:lstStyle/>
          <a:p>
            <a:pPr algn="ctr"/>
            <a:endParaRPr lang="en-US"/>
          </a:p>
        </p:txBody>
      </p:sp>
      <p:sp>
        <p:nvSpPr>
          <p:cNvPr id="18" name="TextBox 17"/>
          <p:cNvSpPr txBox="1"/>
          <p:nvPr/>
        </p:nvSpPr>
        <p:spPr>
          <a:xfrm>
            <a:off x="10285412" y="1696106"/>
            <a:ext cx="1524000" cy="2973122"/>
          </a:xfrm>
          <a:prstGeom prst="rect">
            <a:avLst/>
          </a:prstGeom>
          <a:noFill/>
        </p:spPr>
        <p:txBody>
          <a:bodyPr wrap="square" rtlCol="0">
            <a:spAutoFit/>
          </a:bodyPr>
          <a:lstStyle/>
          <a:p>
            <a:pPr>
              <a:lnSpc>
                <a:spcPct val="90000"/>
              </a:lnSpc>
            </a:pPr>
            <a:r>
              <a:rPr lang="es-US" sz="1400" dirty="0"/>
              <a:t>Si alguien es alérgico al látex, el poliuretano o al </a:t>
            </a:r>
            <a:r>
              <a:rPr lang="es-US" sz="1400" dirty="0" err="1"/>
              <a:t>poliisopreno</a:t>
            </a:r>
            <a:r>
              <a:rPr lang="es-US" sz="1400" dirty="0"/>
              <a:t> son alternativas. Si bien los condones de piel de oveja pueden reducir el riesgo de embarazo, no son recomendados para proteger </a:t>
            </a:r>
            <a:r>
              <a:rPr lang="es-US" sz="1400" dirty="0" smtClean="0"/>
              <a:t>contra las </a:t>
            </a:r>
            <a:r>
              <a:rPr lang="es-US" sz="1400" dirty="0"/>
              <a:t>ITS.  </a:t>
            </a:r>
          </a:p>
        </p:txBody>
      </p:sp>
    </p:spTree>
    <p:extLst>
      <p:ext uri="{BB962C8B-B14F-4D97-AF65-F5344CB8AC3E}">
        <p14:creationId xmlns:p14="http://schemas.microsoft.com/office/powerpoint/2010/main" val="2437029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wipe(down)">
                                      <p:cBhvr>
                                        <p:cTn id="110" dur="580">
                                          <p:stCondLst>
                                            <p:cond delay="0"/>
                                          </p:stCondLst>
                                        </p:cTn>
                                        <p:tgtEl>
                                          <p:spTgt spid="13"/>
                                        </p:tgtEl>
                                      </p:cBhvr>
                                    </p:animEffect>
                                    <p:anim calcmode="lin" valueType="num">
                                      <p:cBhvr>
                                        <p:cTn id="11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6" dur="26">
                                          <p:stCondLst>
                                            <p:cond delay="650"/>
                                          </p:stCondLst>
                                        </p:cTn>
                                        <p:tgtEl>
                                          <p:spTgt spid="13"/>
                                        </p:tgtEl>
                                      </p:cBhvr>
                                      <p:to x="100000" y="60000"/>
                                    </p:animScale>
                                    <p:animScale>
                                      <p:cBhvr>
                                        <p:cTn id="117" dur="166" decel="50000">
                                          <p:stCondLst>
                                            <p:cond delay="676"/>
                                          </p:stCondLst>
                                        </p:cTn>
                                        <p:tgtEl>
                                          <p:spTgt spid="13"/>
                                        </p:tgtEl>
                                      </p:cBhvr>
                                      <p:to x="100000" y="100000"/>
                                    </p:animScale>
                                    <p:animScale>
                                      <p:cBhvr>
                                        <p:cTn id="118" dur="26">
                                          <p:stCondLst>
                                            <p:cond delay="1312"/>
                                          </p:stCondLst>
                                        </p:cTn>
                                        <p:tgtEl>
                                          <p:spTgt spid="13"/>
                                        </p:tgtEl>
                                      </p:cBhvr>
                                      <p:to x="100000" y="80000"/>
                                    </p:animScale>
                                    <p:animScale>
                                      <p:cBhvr>
                                        <p:cTn id="119" dur="166" decel="50000">
                                          <p:stCondLst>
                                            <p:cond delay="1338"/>
                                          </p:stCondLst>
                                        </p:cTn>
                                        <p:tgtEl>
                                          <p:spTgt spid="13"/>
                                        </p:tgtEl>
                                      </p:cBhvr>
                                      <p:to x="100000" y="100000"/>
                                    </p:animScale>
                                    <p:animScale>
                                      <p:cBhvr>
                                        <p:cTn id="120" dur="26">
                                          <p:stCondLst>
                                            <p:cond delay="1642"/>
                                          </p:stCondLst>
                                        </p:cTn>
                                        <p:tgtEl>
                                          <p:spTgt spid="13"/>
                                        </p:tgtEl>
                                      </p:cBhvr>
                                      <p:to x="100000" y="90000"/>
                                    </p:animScale>
                                    <p:animScale>
                                      <p:cBhvr>
                                        <p:cTn id="121" dur="166" decel="50000">
                                          <p:stCondLst>
                                            <p:cond delay="1668"/>
                                          </p:stCondLst>
                                        </p:cTn>
                                        <p:tgtEl>
                                          <p:spTgt spid="13"/>
                                        </p:tgtEl>
                                      </p:cBhvr>
                                      <p:to x="100000" y="100000"/>
                                    </p:animScale>
                                    <p:animScale>
                                      <p:cBhvr>
                                        <p:cTn id="122" dur="26">
                                          <p:stCondLst>
                                            <p:cond delay="1808"/>
                                          </p:stCondLst>
                                        </p:cTn>
                                        <p:tgtEl>
                                          <p:spTgt spid="13"/>
                                        </p:tgtEl>
                                      </p:cBhvr>
                                      <p:to x="100000" y="95000"/>
                                    </p:animScale>
                                    <p:animScale>
                                      <p:cBhvr>
                                        <p:cTn id="123" dur="166" decel="50000">
                                          <p:stCondLst>
                                            <p:cond delay="1834"/>
                                          </p:stCondLst>
                                        </p:cTn>
                                        <p:tgtEl>
                                          <p:spTgt spid="13"/>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500" fill="hold"/>
                                        <p:tgtEl>
                                          <p:spTgt spid="6"/>
                                        </p:tgtEl>
                                        <p:attrNameLst>
                                          <p:attrName>ppt_x</p:attrName>
                                        </p:attrNameLst>
                                      </p:cBhvr>
                                      <p:tavLst>
                                        <p:tav tm="0">
                                          <p:val>
                                            <p:strVal val="1+#ppt_w/2"/>
                                          </p:val>
                                        </p:tav>
                                        <p:tav tm="100000">
                                          <p:val>
                                            <p:strVal val="#ppt_x"/>
                                          </p:val>
                                        </p:tav>
                                      </p:tavLst>
                                    </p:anim>
                                    <p:anim calcmode="lin" valueType="num">
                                      <p:cBhvr additive="base">
                                        <p:cTn id="143" dur="25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3000"/>
                            </p:stCondLst>
                            <p:childTnLst>
                              <p:par>
                                <p:cTn id="145" presetID="2" presetClass="entr" presetSubtype="4"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 calcmode="lin" valueType="num">
                                      <p:cBhvr additive="base">
                                        <p:cTn id="147" dur="500" fill="hold"/>
                                        <p:tgtEl>
                                          <p:spTgt spid="18"/>
                                        </p:tgtEl>
                                        <p:attrNameLst>
                                          <p:attrName>ppt_x</p:attrName>
                                        </p:attrNameLst>
                                      </p:cBhvr>
                                      <p:tavLst>
                                        <p:tav tm="0">
                                          <p:val>
                                            <p:strVal val="#ppt_x"/>
                                          </p:val>
                                        </p:tav>
                                        <p:tav tm="100000">
                                          <p:val>
                                            <p:strVal val="#ppt_x"/>
                                          </p:val>
                                        </p:tav>
                                      </p:tavLst>
                                    </p:anim>
                                    <p:anim calcmode="lin" valueType="num">
                                      <p:cBhvr additive="base">
                                        <p:cTn id="148" dur="500" fill="hold"/>
                                        <p:tgtEl>
                                          <p:spTgt spid="18"/>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
                                        </p:tgtEl>
                                        <p:attrNameLst>
                                          <p:attrName>style.visibility</p:attrName>
                                        </p:attrNameLst>
                                      </p:cBhvr>
                                      <p:to>
                                        <p:strVal val="visible"/>
                                      </p:to>
                                    </p:set>
                                    <p:anim calcmode="lin" valueType="num">
                                      <p:cBhvr additive="base">
                                        <p:cTn id="151" dur="500" fill="hold"/>
                                        <p:tgtEl>
                                          <p:spTgt spid="4"/>
                                        </p:tgtEl>
                                        <p:attrNameLst>
                                          <p:attrName>ppt_x</p:attrName>
                                        </p:attrNameLst>
                                      </p:cBhvr>
                                      <p:tavLst>
                                        <p:tav tm="0">
                                          <p:val>
                                            <p:strVal val="#ppt_x"/>
                                          </p:val>
                                        </p:tav>
                                        <p:tav tm="100000">
                                          <p:val>
                                            <p:strVal val="#ppt_x"/>
                                          </p:val>
                                        </p:tav>
                                      </p:tavLst>
                                    </p:anim>
                                    <p:anim calcmode="lin" valueType="num">
                                      <p:cBhvr additive="base">
                                        <p:cTn id="152" dur="500" fill="hold"/>
                                        <p:tgtEl>
                                          <p:spTgt spid="4"/>
                                        </p:tgtEl>
                                        <p:attrNameLst>
                                          <p:attrName>ppt_y</p:attrName>
                                        </p:attrNameLst>
                                      </p:cBhvr>
                                      <p:tavLst>
                                        <p:tav tm="0">
                                          <p:val>
                                            <p:strVal val="1+#ppt_h/2"/>
                                          </p:val>
                                        </p:tav>
                                        <p:tav tm="100000">
                                          <p:val>
                                            <p:strVal val="#ppt_y"/>
                                          </p:val>
                                        </p:tav>
                                      </p:tavLst>
                                    </p:anim>
                                  </p:childTnLst>
                                </p:cTn>
                              </p:par>
                              <p:par>
                                <p:cTn id="153" presetID="53" presetClass="entr" presetSubtype="16" fill="hold" nodeType="withEffect">
                                  <p:stCondLst>
                                    <p:cond delay="0"/>
                                  </p:stCondLst>
                                  <p:childTnLst>
                                    <p:set>
                                      <p:cBhvr>
                                        <p:cTn id="154" dur="1" fill="hold">
                                          <p:stCondLst>
                                            <p:cond delay="0"/>
                                          </p:stCondLst>
                                        </p:cTn>
                                        <p:tgtEl>
                                          <p:spTgt spid="3"/>
                                        </p:tgtEl>
                                        <p:attrNameLst>
                                          <p:attrName>style.visibility</p:attrName>
                                        </p:attrNameLst>
                                      </p:cBhvr>
                                      <p:to>
                                        <p:strVal val="visible"/>
                                      </p:to>
                                    </p:set>
                                    <p:anim calcmode="lin" valueType="num">
                                      <p:cBhvr>
                                        <p:cTn id="155" dur="500" fill="hold"/>
                                        <p:tgtEl>
                                          <p:spTgt spid="3"/>
                                        </p:tgtEl>
                                        <p:attrNameLst>
                                          <p:attrName>ppt_w</p:attrName>
                                        </p:attrNameLst>
                                      </p:cBhvr>
                                      <p:tavLst>
                                        <p:tav tm="0">
                                          <p:val>
                                            <p:fltVal val="0"/>
                                          </p:val>
                                        </p:tav>
                                        <p:tav tm="100000">
                                          <p:val>
                                            <p:strVal val="#ppt_w"/>
                                          </p:val>
                                        </p:tav>
                                      </p:tavLst>
                                    </p:anim>
                                    <p:anim calcmode="lin" valueType="num">
                                      <p:cBhvr>
                                        <p:cTn id="156" dur="500" fill="hold"/>
                                        <p:tgtEl>
                                          <p:spTgt spid="3"/>
                                        </p:tgtEl>
                                        <p:attrNameLst>
                                          <p:attrName>ppt_h</p:attrName>
                                        </p:attrNameLst>
                                      </p:cBhvr>
                                      <p:tavLst>
                                        <p:tav tm="0">
                                          <p:val>
                                            <p:fltVal val="0"/>
                                          </p:val>
                                        </p:tav>
                                        <p:tav tm="100000">
                                          <p:val>
                                            <p:strVal val="#ppt_h"/>
                                          </p:val>
                                        </p:tav>
                                      </p:tavLst>
                                    </p:anim>
                                    <p:animEffect transition="in" filter="fade">
                                      <p:cBhvr>
                                        <p:cTn id="1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3" grpId="0" animBg="1"/>
      <p:bldP spid="14" grpId="0" animBg="1"/>
      <p:bldP spid="15" grpId="0"/>
      <p:bldP spid="4"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052293026"/>
              </p:ext>
            </p:extLst>
          </p:nvPr>
        </p:nvGraphicFramePr>
        <p:xfrm>
          <a:off x="2741612" y="559581"/>
          <a:ext cx="9144000"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763940" y="5459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dirty="0">
                <a:latin typeface="Forte" panose="03060902040502070203" pitchFamily="66" charset="0"/>
              </a:rPr>
              <a:t>¿Qué?</a:t>
            </a:r>
          </a:p>
        </p:txBody>
      </p:sp>
      <p:sp>
        <p:nvSpPr>
          <p:cNvPr id="8" name="Oval Callout 7"/>
          <p:cNvSpPr/>
          <p:nvPr/>
        </p:nvSpPr>
        <p:spPr>
          <a:xfrm>
            <a:off x="3763940" y="129288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763940" y="2045538"/>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763940" y="278463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778764" y="351599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778764" y="427852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4" name="Oval Callout 13"/>
          <p:cNvSpPr/>
          <p:nvPr/>
        </p:nvSpPr>
        <p:spPr>
          <a:xfrm>
            <a:off x="3778764" y="575469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7" name="Oval Callout 16"/>
          <p:cNvSpPr/>
          <p:nvPr/>
        </p:nvSpPr>
        <p:spPr>
          <a:xfrm>
            <a:off x="3778764"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931" y="2753652"/>
            <a:ext cx="2612881" cy="2552585"/>
          </a:xfrm>
          <a:prstGeom prst="rect">
            <a:avLst/>
          </a:prstGeom>
        </p:spPr>
      </p:pic>
      <p:pic>
        <p:nvPicPr>
          <p:cNvPr id="19" name="Picture 18"/>
          <p:cNvPicPr>
            <a:picLocks noChangeAspect="1"/>
          </p:cNvPicPr>
          <p:nvPr/>
        </p:nvPicPr>
        <p:blipFill>
          <a:blip r:embed="rId9" cstate="print">
            <a:duotone>
              <a:prstClr val="black"/>
              <a:srgbClr val="9BFF9B">
                <a:tint val="45000"/>
                <a:satMod val="400000"/>
              </a:srgbClr>
            </a:duotone>
            <a:extLst>
              <a:ext uri="{28A0092B-C50C-407E-A947-70E740481C1C}">
                <a14:useLocalDpi xmlns:a14="http://schemas.microsoft.com/office/drawing/2010/main" val="0"/>
              </a:ext>
            </a:extLst>
          </a:blip>
          <a:stretch>
            <a:fillRect/>
          </a:stretch>
        </p:blipFill>
        <p:spPr>
          <a:xfrm>
            <a:off x="3245168" y="3555589"/>
            <a:ext cx="573036" cy="542653"/>
          </a:xfrm>
          <a:prstGeom prst="rect">
            <a:avLst/>
          </a:prstGeom>
        </p:spPr>
      </p:pic>
      <p:sp>
        <p:nvSpPr>
          <p:cNvPr id="15" name="Rectangle 14"/>
          <p:cNvSpPr/>
          <p:nvPr/>
        </p:nvSpPr>
        <p:spPr>
          <a:xfrm>
            <a:off x="397694" y="866115"/>
            <a:ext cx="2971800" cy="1569660"/>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4800" b="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Condón interno</a:t>
            </a:r>
          </a:p>
        </p:txBody>
      </p:sp>
    </p:spTree>
    <p:extLst>
      <p:ext uri="{BB962C8B-B14F-4D97-AF65-F5344CB8AC3E}">
        <p14:creationId xmlns:p14="http://schemas.microsoft.com/office/powerpoint/2010/main" val="3003200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wipe(down)">
                                      <p:cBhvr>
                                        <p:cTn id="110" dur="580">
                                          <p:stCondLst>
                                            <p:cond delay="0"/>
                                          </p:stCondLst>
                                        </p:cTn>
                                        <p:tgtEl>
                                          <p:spTgt spid="17"/>
                                        </p:tgtEl>
                                      </p:cBhvr>
                                    </p:animEffect>
                                    <p:anim calcmode="lin" valueType="num">
                                      <p:cBhvr>
                                        <p:cTn id="11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6" dur="26">
                                          <p:stCondLst>
                                            <p:cond delay="650"/>
                                          </p:stCondLst>
                                        </p:cTn>
                                        <p:tgtEl>
                                          <p:spTgt spid="17"/>
                                        </p:tgtEl>
                                      </p:cBhvr>
                                      <p:to x="100000" y="60000"/>
                                    </p:animScale>
                                    <p:animScale>
                                      <p:cBhvr>
                                        <p:cTn id="117" dur="166" decel="50000">
                                          <p:stCondLst>
                                            <p:cond delay="676"/>
                                          </p:stCondLst>
                                        </p:cTn>
                                        <p:tgtEl>
                                          <p:spTgt spid="17"/>
                                        </p:tgtEl>
                                      </p:cBhvr>
                                      <p:to x="100000" y="100000"/>
                                    </p:animScale>
                                    <p:animScale>
                                      <p:cBhvr>
                                        <p:cTn id="118" dur="26">
                                          <p:stCondLst>
                                            <p:cond delay="1312"/>
                                          </p:stCondLst>
                                        </p:cTn>
                                        <p:tgtEl>
                                          <p:spTgt spid="17"/>
                                        </p:tgtEl>
                                      </p:cBhvr>
                                      <p:to x="100000" y="80000"/>
                                    </p:animScale>
                                    <p:animScale>
                                      <p:cBhvr>
                                        <p:cTn id="119" dur="166" decel="50000">
                                          <p:stCondLst>
                                            <p:cond delay="1338"/>
                                          </p:stCondLst>
                                        </p:cTn>
                                        <p:tgtEl>
                                          <p:spTgt spid="17"/>
                                        </p:tgtEl>
                                      </p:cBhvr>
                                      <p:to x="100000" y="100000"/>
                                    </p:animScale>
                                    <p:animScale>
                                      <p:cBhvr>
                                        <p:cTn id="120" dur="26">
                                          <p:stCondLst>
                                            <p:cond delay="1642"/>
                                          </p:stCondLst>
                                        </p:cTn>
                                        <p:tgtEl>
                                          <p:spTgt spid="17"/>
                                        </p:tgtEl>
                                      </p:cBhvr>
                                      <p:to x="100000" y="90000"/>
                                    </p:animScale>
                                    <p:animScale>
                                      <p:cBhvr>
                                        <p:cTn id="121" dur="166" decel="50000">
                                          <p:stCondLst>
                                            <p:cond delay="1668"/>
                                          </p:stCondLst>
                                        </p:cTn>
                                        <p:tgtEl>
                                          <p:spTgt spid="17"/>
                                        </p:tgtEl>
                                      </p:cBhvr>
                                      <p:to x="100000" y="100000"/>
                                    </p:animScale>
                                    <p:animScale>
                                      <p:cBhvr>
                                        <p:cTn id="122" dur="26">
                                          <p:stCondLst>
                                            <p:cond delay="1808"/>
                                          </p:stCondLst>
                                        </p:cTn>
                                        <p:tgtEl>
                                          <p:spTgt spid="17"/>
                                        </p:tgtEl>
                                      </p:cBhvr>
                                      <p:to x="100000" y="95000"/>
                                    </p:animScale>
                                    <p:animScale>
                                      <p:cBhvr>
                                        <p:cTn id="123" dur="166" decel="50000">
                                          <p:stCondLst>
                                            <p:cond delay="1834"/>
                                          </p:stCondLst>
                                        </p:cTn>
                                        <p:tgtEl>
                                          <p:spTgt spid="17"/>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9"/>
                                        </p:tgtEl>
                                        <p:attrNameLst>
                                          <p:attrName>style.visibility</p:attrName>
                                        </p:attrNameLst>
                                      </p:cBhvr>
                                      <p:to>
                                        <p:strVal val="visible"/>
                                      </p:to>
                                    </p:set>
                                    <p:anim calcmode="lin" valueType="num">
                                      <p:cBhvr>
                                        <p:cTn id="147" dur="500" fill="hold"/>
                                        <p:tgtEl>
                                          <p:spTgt spid="19"/>
                                        </p:tgtEl>
                                        <p:attrNameLst>
                                          <p:attrName>ppt_w</p:attrName>
                                        </p:attrNameLst>
                                      </p:cBhvr>
                                      <p:tavLst>
                                        <p:tav tm="0">
                                          <p:val>
                                            <p:fltVal val="0"/>
                                          </p:val>
                                        </p:tav>
                                        <p:tav tm="100000">
                                          <p:val>
                                            <p:strVal val="#ppt_w"/>
                                          </p:val>
                                        </p:tav>
                                      </p:tavLst>
                                    </p:anim>
                                    <p:anim calcmode="lin" valueType="num">
                                      <p:cBhvr>
                                        <p:cTn id="148" dur="500" fill="hold"/>
                                        <p:tgtEl>
                                          <p:spTgt spid="19"/>
                                        </p:tgtEl>
                                        <p:attrNameLst>
                                          <p:attrName>ppt_h</p:attrName>
                                        </p:attrNameLst>
                                      </p:cBhvr>
                                      <p:tavLst>
                                        <p:tav tm="0">
                                          <p:val>
                                            <p:fltVal val="0"/>
                                          </p:val>
                                        </p:tav>
                                        <p:tav tm="100000">
                                          <p:val>
                                            <p:strVal val="#ppt_h"/>
                                          </p:val>
                                        </p:tav>
                                      </p:tavLst>
                                    </p:anim>
                                    <p:animEffect transition="in" filter="fade">
                                      <p:cBhvr>
                                        <p:cTn id="1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7"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890495070"/>
              </p:ext>
            </p:extLst>
          </p:nvPr>
        </p:nvGraphicFramePr>
        <p:xfrm>
          <a:off x="2741612" y="559581"/>
          <a:ext cx="8686800"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4" name="Oval Callout 13"/>
          <p:cNvSpPr/>
          <p:nvPr/>
        </p:nvSpPr>
        <p:spPr>
          <a:xfrm>
            <a:off x="3656012" y="5736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227011" y="1693572"/>
            <a:ext cx="3124200" cy="646331"/>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3600"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Espermicida</a:t>
            </a:r>
          </a:p>
        </p:txBody>
      </p:sp>
      <p:pic>
        <p:nvPicPr>
          <p:cNvPr id="17" name="Picture 16"/>
          <p:cNvPicPr>
            <a:picLocks noChangeAspect="1"/>
          </p:cNvPicPr>
          <p:nvPr/>
        </p:nvPicPr>
        <p:blipFill>
          <a:blip r:embed="rId8" cstate="print">
            <a:duotone>
              <a:schemeClr val="accent6">
                <a:shade val="45000"/>
                <a:satMod val="135000"/>
              </a:schemeClr>
              <a:prstClr val="white"/>
            </a:duotone>
            <a:extLst>
              <a:ext uri="{BEBA8EAE-BF5A-486C-A8C5-ECC9F3942E4B}">
                <a14:imgProps xmlns:a14="http://schemas.microsoft.com/office/drawing/2010/main">
                  <a14:imgLayer r:embed="rId9">
                    <a14:imgEffect>
                      <a14:backgroundRemoval t="6534" b="89773" l="0" r="97443">
                        <a14:foregroundMark x1="9659" y1="57386" x2="59091" y2="30966"/>
                        <a14:foregroundMark x1="35227" y1="43750" x2="40625" y2="57386"/>
                        <a14:foregroundMark x1="38352" y1="50000" x2="8523" y2="67614"/>
                        <a14:foregroundMark x1="18750" y1="68182" x2="25000" y2="62784"/>
                        <a14:foregroundMark x1="46307" y1="37784" x2="50568" y2="46307"/>
                        <a14:foregroundMark x1="63352" y1="30966" x2="69318" y2="39489"/>
                        <a14:foregroundMark x1="69318" y1="30966" x2="70455" y2="31818"/>
                      </a14:backgroundRemoval>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9935232">
            <a:off x="384783" y="2519718"/>
            <a:ext cx="3073653" cy="3073653"/>
          </a:xfrm>
          <a:prstGeom prst="rect">
            <a:avLst/>
          </a:prstGeom>
        </p:spPr>
      </p:pic>
      <p:sp>
        <p:nvSpPr>
          <p:cNvPr id="19" name="Double Brace 18"/>
          <p:cNvSpPr/>
          <p:nvPr/>
        </p:nvSpPr>
        <p:spPr>
          <a:xfrm>
            <a:off x="10209212" y="2031511"/>
            <a:ext cx="1676400" cy="2091322"/>
          </a:xfrm>
          <a:prstGeom prst="bracePair">
            <a:avLst/>
          </a:prstGeom>
          <a:ln w="25400">
            <a:miter lim="800000"/>
            <a:tailEnd type="none"/>
          </a:ln>
        </p:spPr>
        <p:style>
          <a:lnRef idx="1">
            <a:schemeClr val="accent1"/>
          </a:lnRef>
          <a:fillRef idx="0">
            <a:schemeClr val="accent1"/>
          </a:fillRef>
          <a:effectRef idx="0">
            <a:schemeClr val="accent1"/>
          </a:effectRef>
          <a:fontRef idx="minor">
            <a:schemeClr val="tx1"/>
          </a:fontRef>
        </p:style>
        <p:txBody>
          <a:bodyPr lIns="45720" rIns="45720" rtlCol="0" anchor="ctr">
            <a:noAutofit/>
          </a:bodyPr>
          <a:lstStyle/>
          <a:p>
            <a:pPr algn="ctr"/>
            <a:endParaRPr lang="en-US"/>
          </a:p>
        </p:txBody>
      </p:sp>
      <p:sp>
        <p:nvSpPr>
          <p:cNvPr id="20" name="Oval Callout 19"/>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sp>
        <p:nvSpPr>
          <p:cNvPr id="21" name="TextBox 20"/>
          <p:cNvSpPr txBox="1"/>
          <p:nvPr/>
        </p:nvSpPr>
        <p:spPr>
          <a:xfrm>
            <a:off x="10361612" y="2244209"/>
            <a:ext cx="1371600" cy="1449628"/>
          </a:xfrm>
          <a:prstGeom prst="rect">
            <a:avLst/>
          </a:prstGeom>
          <a:noFill/>
        </p:spPr>
        <p:txBody>
          <a:bodyPr wrap="square" rtlCol="0">
            <a:spAutoFit/>
          </a:bodyPr>
          <a:lstStyle/>
          <a:p>
            <a:pPr>
              <a:lnSpc>
                <a:spcPct val="90000"/>
              </a:lnSpc>
            </a:pPr>
            <a:r>
              <a:rPr lang="es-US" sz="1400" dirty="0"/>
              <a:t>El espermicida es más efectivo cuando es usado con otro método como el condón.</a:t>
            </a:r>
          </a:p>
        </p:txBody>
      </p:sp>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Tree>
    <p:extLst>
      <p:ext uri="{BB962C8B-B14F-4D97-AF65-F5344CB8AC3E}">
        <p14:creationId xmlns:p14="http://schemas.microsoft.com/office/powerpoint/2010/main" val="220612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wipe(down)">
                                      <p:cBhvr>
                                        <p:cTn id="110" dur="580">
                                          <p:stCondLst>
                                            <p:cond delay="0"/>
                                          </p:stCondLst>
                                        </p:cTn>
                                        <p:tgtEl>
                                          <p:spTgt spid="20"/>
                                        </p:tgtEl>
                                      </p:cBhvr>
                                    </p:animEffect>
                                    <p:anim calcmode="lin" valueType="num">
                                      <p:cBhvr>
                                        <p:cTn id="111"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16" dur="26">
                                          <p:stCondLst>
                                            <p:cond delay="650"/>
                                          </p:stCondLst>
                                        </p:cTn>
                                        <p:tgtEl>
                                          <p:spTgt spid="20"/>
                                        </p:tgtEl>
                                      </p:cBhvr>
                                      <p:to x="100000" y="60000"/>
                                    </p:animScale>
                                    <p:animScale>
                                      <p:cBhvr>
                                        <p:cTn id="117" dur="166" decel="50000">
                                          <p:stCondLst>
                                            <p:cond delay="676"/>
                                          </p:stCondLst>
                                        </p:cTn>
                                        <p:tgtEl>
                                          <p:spTgt spid="20"/>
                                        </p:tgtEl>
                                      </p:cBhvr>
                                      <p:to x="100000" y="100000"/>
                                    </p:animScale>
                                    <p:animScale>
                                      <p:cBhvr>
                                        <p:cTn id="118" dur="26">
                                          <p:stCondLst>
                                            <p:cond delay="1312"/>
                                          </p:stCondLst>
                                        </p:cTn>
                                        <p:tgtEl>
                                          <p:spTgt spid="20"/>
                                        </p:tgtEl>
                                      </p:cBhvr>
                                      <p:to x="100000" y="80000"/>
                                    </p:animScale>
                                    <p:animScale>
                                      <p:cBhvr>
                                        <p:cTn id="119" dur="166" decel="50000">
                                          <p:stCondLst>
                                            <p:cond delay="1338"/>
                                          </p:stCondLst>
                                        </p:cTn>
                                        <p:tgtEl>
                                          <p:spTgt spid="20"/>
                                        </p:tgtEl>
                                      </p:cBhvr>
                                      <p:to x="100000" y="100000"/>
                                    </p:animScale>
                                    <p:animScale>
                                      <p:cBhvr>
                                        <p:cTn id="120" dur="26">
                                          <p:stCondLst>
                                            <p:cond delay="1642"/>
                                          </p:stCondLst>
                                        </p:cTn>
                                        <p:tgtEl>
                                          <p:spTgt spid="20"/>
                                        </p:tgtEl>
                                      </p:cBhvr>
                                      <p:to x="100000" y="90000"/>
                                    </p:animScale>
                                    <p:animScale>
                                      <p:cBhvr>
                                        <p:cTn id="121" dur="166" decel="50000">
                                          <p:stCondLst>
                                            <p:cond delay="1668"/>
                                          </p:stCondLst>
                                        </p:cTn>
                                        <p:tgtEl>
                                          <p:spTgt spid="20"/>
                                        </p:tgtEl>
                                      </p:cBhvr>
                                      <p:to x="100000" y="100000"/>
                                    </p:animScale>
                                    <p:animScale>
                                      <p:cBhvr>
                                        <p:cTn id="122" dur="26">
                                          <p:stCondLst>
                                            <p:cond delay="1808"/>
                                          </p:stCondLst>
                                        </p:cTn>
                                        <p:tgtEl>
                                          <p:spTgt spid="20"/>
                                        </p:tgtEl>
                                      </p:cBhvr>
                                      <p:to x="100000" y="95000"/>
                                    </p:animScale>
                                    <p:animScale>
                                      <p:cBhvr>
                                        <p:cTn id="123" dur="166" decel="50000">
                                          <p:stCondLst>
                                            <p:cond delay="1834"/>
                                          </p:stCondLst>
                                        </p:cTn>
                                        <p:tgtEl>
                                          <p:spTgt spid="20"/>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22"/>
                                        </p:tgtEl>
                                        <p:attrNameLst>
                                          <p:attrName>style.visibility</p:attrName>
                                        </p:attrNameLst>
                                      </p:cBhvr>
                                      <p:to>
                                        <p:strVal val="visible"/>
                                      </p:to>
                                    </p:set>
                                    <p:anim calcmode="lin" valueType="num">
                                      <p:cBhvr>
                                        <p:cTn id="147" dur="500" fill="hold"/>
                                        <p:tgtEl>
                                          <p:spTgt spid="22"/>
                                        </p:tgtEl>
                                        <p:attrNameLst>
                                          <p:attrName>ppt_w</p:attrName>
                                        </p:attrNameLst>
                                      </p:cBhvr>
                                      <p:tavLst>
                                        <p:tav tm="0">
                                          <p:val>
                                            <p:fltVal val="0"/>
                                          </p:val>
                                        </p:tav>
                                        <p:tav tm="100000">
                                          <p:val>
                                            <p:strVal val="#ppt_w"/>
                                          </p:val>
                                        </p:tav>
                                      </p:tavLst>
                                    </p:anim>
                                    <p:anim calcmode="lin" valueType="num">
                                      <p:cBhvr>
                                        <p:cTn id="148" dur="500" fill="hold"/>
                                        <p:tgtEl>
                                          <p:spTgt spid="22"/>
                                        </p:tgtEl>
                                        <p:attrNameLst>
                                          <p:attrName>ppt_h</p:attrName>
                                        </p:attrNameLst>
                                      </p:cBhvr>
                                      <p:tavLst>
                                        <p:tav tm="0">
                                          <p:val>
                                            <p:fltVal val="0"/>
                                          </p:val>
                                        </p:tav>
                                        <p:tav tm="100000">
                                          <p:val>
                                            <p:strVal val="#ppt_h"/>
                                          </p:val>
                                        </p:tav>
                                      </p:tavLst>
                                    </p:anim>
                                    <p:animEffect transition="in" filter="fade">
                                      <p:cBhvr>
                                        <p:cTn id="149" dur="500"/>
                                        <p:tgtEl>
                                          <p:spTgt spid="22"/>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9"/>
                                        </p:tgtEl>
                                        <p:attrNameLst>
                                          <p:attrName>style.visibility</p:attrName>
                                        </p:attrNameLst>
                                      </p:cBhvr>
                                      <p:to>
                                        <p:strVal val="visible"/>
                                      </p:to>
                                    </p:set>
                                    <p:anim calcmode="lin" valueType="num">
                                      <p:cBhvr>
                                        <p:cTn id="152" dur="500" fill="hold"/>
                                        <p:tgtEl>
                                          <p:spTgt spid="19"/>
                                        </p:tgtEl>
                                        <p:attrNameLst>
                                          <p:attrName>ppt_w</p:attrName>
                                        </p:attrNameLst>
                                      </p:cBhvr>
                                      <p:tavLst>
                                        <p:tav tm="0">
                                          <p:val>
                                            <p:fltVal val="0"/>
                                          </p:val>
                                        </p:tav>
                                        <p:tav tm="100000">
                                          <p:val>
                                            <p:strVal val="#ppt_w"/>
                                          </p:val>
                                        </p:tav>
                                      </p:tavLst>
                                    </p:anim>
                                    <p:anim calcmode="lin" valueType="num">
                                      <p:cBhvr>
                                        <p:cTn id="153" dur="500" fill="hold"/>
                                        <p:tgtEl>
                                          <p:spTgt spid="19"/>
                                        </p:tgtEl>
                                        <p:attrNameLst>
                                          <p:attrName>ppt_h</p:attrName>
                                        </p:attrNameLst>
                                      </p:cBhvr>
                                      <p:tavLst>
                                        <p:tav tm="0">
                                          <p:val>
                                            <p:fltVal val="0"/>
                                          </p:val>
                                        </p:tav>
                                        <p:tav tm="100000">
                                          <p:val>
                                            <p:strVal val="#ppt_h"/>
                                          </p:val>
                                        </p:tav>
                                      </p:tavLst>
                                    </p:anim>
                                    <p:animEffect transition="in" filter="fade">
                                      <p:cBhvr>
                                        <p:cTn id="154" dur="500"/>
                                        <p:tgtEl>
                                          <p:spTgt spid="19"/>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Effect transition="in" filter="fade">
                                      <p:cBhvr>
                                        <p:cTn id="1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animBg="1"/>
      <p:bldP spid="10" grpId="0" animBg="1"/>
      <p:bldP spid="11" grpId="0" animBg="1"/>
      <p:bldP spid="12" grpId="0" animBg="1"/>
      <p:bldP spid="14" grpId="0" animBg="1"/>
      <p:bldP spid="15" grpId="0"/>
      <p:bldP spid="19" grpId="0" animBg="1"/>
      <p:bldP spid="20" grpId="0" animBg="1"/>
      <p:bldP spid="21" grpId="0"/>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080963876"/>
              </p:ext>
            </p:extLst>
          </p:nvPr>
        </p:nvGraphicFramePr>
        <p:xfrm>
          <a:off x="2651759" y="559581"/>
          <a:ext cx="9462453" cy="576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227012" y="1602546"/>
            <a:ext cx="2971800" cy="1754326"/>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5400" b="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La esponja</a:t>
            </a:r>
          </a:p>
        </p:txBody>
      </p:sp>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11675" t="4636" r="8344" b="5386"/>
          <a:stretch/>
        </p:blipFill>
        <p:spPr>
          <a:xfrm>
            <a:off x="836612" y="3657600"/>
            <a:ext cx="1828800" cy="2057400"/>
          </a:xfrm>
          <a:prstGeom prst="rect">
            <a:avLst/>
          </a:prstGeom>
          <a:noFill/>
        </p:spPr>
      </p:pic>
      <p:sp>
        <p:nvSpPr>
          <p:cNvPr id="16" name="Oval Callout 15"/>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Tree>
    <p:extLst>
      <p:ext uri="{BB962C8B-B14F-4D97-AF65-F5344CB8AC3E}">
        <p14:creationId xmlns:p14="http://schemas.microsoft.com/office/powerpoint/2010/main" val="538818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down)">
                                      <p:cBhvr>
                                        <p:cTn id="110" dur="580">
                                          <p:stCondLst>
                                            <p:cond delay="0"/>
                                          </p:stCondLst>
                                        </p:cTn>
                                        <p:tgtEl>
                                          <p:spTgt spid="16"/>
                                        </p:tgtEl>
                                      </p:cBhvr>
                                    </p:animEffect>
                                    <p:anim calcmode="lin" valueType="num">
                                      <p:cBhvr>
                                        <p:cTn id="1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6" dur="26">
                                          <p:stCondLst>
                                            <p:cond delay="650"/>
                                          </p:stCondLst>
                                        </p:cTn>
                                        <p:tgtEl>
                                          <p:spTgt spid="16"/>
                                        </p:tgtEl>
                                      </p:cBhvr>
                                      <p:to x="100000" y="60000"/>
                                    </p:animScale>
                                    <p:animScale>
                                      <p:cBhvr>
                                        <p:cTn id="117" dur="166" decel="50000">
                                          <p:stCondLst>
                                            <p:cond delay="676"/>
                                          </p:stCondLst>
                                        </p:cTn>
                                        <p:tgtEl>
                                          <p:spTgt spid="16"/>
                                        </p:tgtEl>
                                      </p:cBhvr>
                                      <p:to x="100000" y="100000"/>
                                    </p:animScale>
                                    <p:animScale>
                                      <p:cBhvr>
                                        <p:cTn id="118" dur="26">
                                          <p:stCondLst>
                                            <p:cond delay="1312"/>
                                          </p:stCondLst>
                                        </p:cTn>
                                        <p:tgtEl>
                                          <p:spTgt spid="16"/>
                                        </p:tgtEl>
                                      </p:cBhvr>
                                      <p:to x="100000" y="80000"/>
                                    </p:animScale>
                                    <p:animScale>
                                      <p:cBhvr>
                                        <p:cTn id="119" dur="166" decel="50000">
                                          <p:stCondLst>
                                            <p:cond delay="1338"/>
                                          </p:stCondLst>
                                        </p:cTn>
                                        <p:tgtEl>
                                          <p:spTgt spid="16"/>
                                        </p:tgtEl>
                                      </p:cBhvr>
                                      <p:to x="100000" y="100000"/>
                                    </p:animScale>
                                    <p:animScale>
                                      <p:cBhvr>
                                        <p:cTn id="120" dur="26">
                                          <p:stCondLst>
                                            <p:cond delay="1642"/>
                                          </p:stCondLst>
                                        </p:cTn>
                                        <p:tgtEl>
                                          <p:spTgt spid="16"/>
                                        </p:tgtEl>
                                      </p:cBhvr>
                                      <p:to x="100000" y="90000"/>
                                    </p:animScale>
                                    <p:animScale>
                                      <p:cBhvr>
                                        <p:cTn id="121" dur="166" decel="50000">
                                          <p:stCondLst>
                                            <p:cond delay="1668"/>
                                          </p:stCondLst>
                                        </p:cTn>
                                        <p:tgtEl>
                                          <p:spTgt spid="16"/>
                                        </p:tgtEl>
                                      </p:cBhvr>
                                      <p:to x="100000" y="100000"/>
                                    </p:animScale>
                                    <p:animScale>
                                      <p:cBhvr>
                                        <p:cTn id="122" dur="26">
                                          <p:stCondLst>
                                            <p:cond delay="1808"/>
                                          </p:stCondLst>
                                        </p:cTn>
                                        <p:tgtEl>
                                          <p:spTgt spid="16"/>
                                        </p:tgtEl>
                                      </p:cBhvr>
                                      <p:to x="100000" y="95000"/>
                                    </p:animScale>
                                    <p:animScale>
                                      <p:cBhvr>
                                        <p:cTn id="123" dur="166" decel="50000">
                                          <p:stCondLst>
                                            <p:cond delay="1834"/>
                                          </p:stCondLst>
                                        </p:cTn>
                                        <p:tgtEl>
                                          <p:spTgt spid="16"/>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7"/>
                                        </p:tgtEl>
                                        <p:attrNameLst>
                                          <p:attrName>style.visibility</p:attrName>
                                        </p:attrNameLst>
                                      </p:cBhvr>
                                      <p:to>
                                        <p:strVal val="visible"/>
                                      </p:to>
                                    </p:set>
                                    <p:anim calcmode="lin" valueType="num">
                                      <p:cBhvr>
                                        <p:cTn id="147" dur="500" fill="hold"/>
                                        <p:tgtEl>
                                          <p:spTgt spid="17"/>
                                        </p:tgtEl>
                                        <p:attrNameLst>
                                          <p:attrName>ppt_w</p:attrName>
                                        </p:attrNameLst>
                                      </p:cBhvr>
                                      <p:tavLst>
                                        <p:tav tm="0">
                                          <p:val>
                                            <p:fltVal val="0"/>
                                          </p:val>
                                        </p:tav>
                                        <p:tav tm="100000">
                                          <p:val>
                                            <p:strVal val="#ppt_w"/>
                                          </p:val>
                                        </p:tav>
                                      </p:tavLst>
                                    </p:anim>
                                    <p:anim calcmode="lin" valueType="num">
                                      <p:cBhvr>
                                        <p:cTn id="148" dur="500" fill="hold"/>
                                        <p:tgtEl>
                                          <p:spTgt spid="17"/>
                                        </p:tgtEl>
                                        <p:attrNameLst>
                                          <p:attrName>ppt_h</p:attrName>
                                        </p:attrNameLst>
                                      </p:cBhvr>
                                      <p:tavLst>
                                        <p:tav tm="0">
                                          <p:val>
                                            <p:fltVal val="0"/>
                                          </p:val>
                                        </p:tav>
                                        <p:tav tm="100000">
                                          <p:val>
                                            <p:strVal val="#ppt_h"/>
                                          </p:val>
                                        </p:tav>
                                      </p:tavLst>
                                    </p:anim>
                                    <p:animEffect transition="in" filter="fade">
                                      <p:cBhvr>
                                        <p:cTn id="1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4" grpId="0" animBg="1"/>
      <p:bldP spid="15" grpId="0"/>
      <p:bldP spid="16"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5295" y="1982372"/>
            <a:ext cx="3858234" cy="1754326"/>
          </a:xfrm>
          <a:prstGeom prst="rect">
            <a:avLst/>
          </a:prstGeom>
          <a:noFill/>
        </p:spPr>
        <p:txBody>
          <a:bodyPr wrap="square" lIns="91440" tIns="45720" rIns="91440" bIns="45720">
            <a:spAutoFit/>
          </a:bodyPr>
          <a:lstStyle/>
          <a:p>
            <a:pPr algn="ctr"/>
            <a:r>
              <a:rPr lang="es-US" sz="5400" b="1" cap="none">
                <a:ln w="9525">
                  <a:solidFill>
                    <a:schemeClr val="bg1"/>
                  </a:solid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Métodos con receta </a:t>
            </a:r>
          </a:p>
          <a:p>
            <a:pPr algn="ctr"/>
            <a:endParaRPr lang="es-US" sz="5400" b="1" cap="none">
              <a:ln w="9525">
                <a:solidFill>
                  <a:schemeClr val="bg1"/>
                </a:solid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8843183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03237551"/>
              </p:ext>
            </p:extLst>
          </p:nvPr>
        </p:nvGraphicFramePr>
        <p:xfrm>
          <a:off x="2589211" y="560935"/>
          <a:ext cx="9599613" cy="576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227012" y="2031510"/>
            <a:ext cx="3200400" cy="769441"/>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4400" b="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Diafragma</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712" y="3065973"/>
            <a:ext cx="2667000" cy="2000250"/>
          </a:xfrm>
          <a:prstGeom prst="rect">
            <a:avLst/>
          </a:prstGeom>
        </p:spPr>
      </p:pic>
      <p:sp>
        <p:nvSpPr>
          <p:cNvPr id="16" name="Oval Callout 15"/>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
        <p:nvSpPr>
          <p:cNvPr id="7" name="Oval Callout 6"/>
          <p:cNvSpPr/>
          <p:nvPr/>
        </p:nvSpPr>
        <p:spPr>
          <a:xfrm>
            <a:off x="3675888" y="54864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Tree>
    <p:extLst>
      <p:ext uri="{BB962C8B-B14F-4D97-AF65-F5344CB8AC3E}">
        <p14:creationId xmlns:p14="http://schemas.microsoft.com/office/powerpoint/2010/main" val="3267634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down)">
                                      <p:cBhvr>
                                        <p:cTn id="110" dur="580">
                                          <p:stCondLst>
                                            <p:cond delay="0"/>
                                          </p:stCondLst>
                                        </p:cTn>
                                        <p:tgtEl>
                                          <p:spTgt spid="16"/>
                                        </p:tgtEl>
                                      </p:cBhvr>
                                    </p:animEffect>
                                    <p:anim calcmode="lin" valueType="num">
                                      <p:cBhvr>
                                        <p:cTn id="1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6" dur="26">
                                          <p:stCondLst>
                                            <p:cond delay="650"/>
                                          </p:stCondLst>
                                        </p:cTn>
                                        <p:tgtEl>
                                          <p:spTgt spid="16"/>
                                        </p:tgtEl>
                                      </p:cBhvr>
                                      <p:to x="100000" y="60000"/>
                                    </p:animScale>
                                    <p:animScale>
                                      <p:cBhvr>
                                        <p:cTn id="117" dur="166" decel="50000">
                                          <p:stCondLst>
                                            <p:cond delay="676"/>
                                          </p:stCondLst>
                                        </p:cTn>
                                        <p:tgtEl>
                                          <p:spTgt spid="16"/>
                                        </p:tgtEl>
                                      </p:cBhvr>
                                      <p:to x="100000" y="100000"/>
                                    </p:animScale>
                                    <p:animScale>
                                      <p:cBhvr>
                                        <p:cTn id="118" dur="26">
                                          <p:stCondLst>
                                            <p:cond delay="1312"/>
                                          </p:stCondLst>
                                        </p:cTn>
                                        <p:tgtEl>
                                          <p:spTgt spid="16"/>
                                        </p:tgtEl>
                                      </p:cBhvr>
                                      <p:to x="100000" y="80000"/>
                                    </p:animScale>
                                    <p:animScale>
                                      <p:cBhvr>
                                        <p:cTn id="119" dur="166" decel="50000">
                                          <p:stCondLst>
                                            <p:cond delay="1338"/>
                                          </p:stCondLst>
                                        </p:cTn>
                                        <p:tgtEl>
                                          <p:spTgt spid="16"/>
                                        </p:tgtEl>
                                      </p:cBhvr>
                                      <p:to x="100000" y="100000"/>
                                    </p:animScale>
                                    <p:animScale>
                                      <p:cBhvr>
                                        <p:cTn id="120" dur="26">
                                          <p:stCondLst>
                                            <p:cond delay="1642"/>
                                          </p:stCondLst>
                                        </p:cTn>
                                        <p:tgtEl>
                                          <p:spTgt spid="16"/>
                                        </p:tgtEl>
                                      </p:cBhvr>
                                      <p:to x="100000" y="90000"/>
                                    </p:animScale>
                                    <p:animScale>
                                      <p:cBhvr>
                                        <p:cTn id="121" dur="166" decel="50000">
                                          <p:stCondLst>
                                            <p:cond delay="1668"/>
                                          </p:stCondLst>
                                        </p:cTn>
                                        <p:tgtEl>
                                          <p:spTgt spid="16"/>
                                        </p:tgtEl>
                                      </p:cBhvr>
                                      <p:to x="100000" y="100000"/>
                                    </p:animScale>
                                    <p:animScale>
                                      <p:cBhvr>
                                        <p:cTn id="122" dur="26">
                                          <p:stCondLst>
                                            <p:cond delay="1808"/>
                                          </p:stCondLst>
                                        </p:cTn>
                                        <p:tgtEl>
                                          <p:spTgt spid="16"/>
                                        </p:tgtEl>
                                      </p:cBhvr>
                                      <p:to x="100000" y="95000"/>
                                    </p:animScale>
                                    <p:animScale>
                                      <p:cBhvr>
                                        <p:cTn id="123" dur="166" decel="50000">
                                          <p:stCondLst>
                                            <p:cond delay="1834"/>
                                          </p:stCondLst>
                                        </p:cTn>
                                        <p:tgtEl>
                                          <p:spTgt spid="16"/>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7"/>
                                        </p:tgtEl>
                                        <p:attrNameLst>
                                          <p:attrName>style.visibility</p:attrName>
                                        </p:attrNameLst>
                                      </p:cBhvr>
                                      <p:to>
                                        <p:strVal val="visible"/>
                                      </p:to>
                                    </p:set>
                                    <p:anim calcmode="lin" valueType="num">
                                      <p:cBhvr>
                                        <p:cTn id="147" dur="500" fill="hold"/>
                                        <p:tgtEl>
                                          <p:spTgt spid="17"/>
                                        </p:tgtEl>
                                        <p:attrNameLst>
                                          <p:attrName>ppt_w</p:attrName>
                                        </p:attrNameLst>
                                      </p:cBhvr>
                                      <p:tavLst>
                                        <p:tav tm="0">
                                          <p:val>
                                            <p:fltVal val="0"/>
                                          </p:val>
                                        </p:tav>
                                        <p:tav tm="100000">
                                          <p:val>
                                            <p:strVal val="#ppt_w"/>
                                          </p:val>
                                        </p:tav>
                                      </p:tavLst>
                                    </p:anim>
                                    <p:anim calcmode="lin" valueType="num">
                                      <p:cBhvr>
                                        <p:cTn id="148" dur="500" fill="hold"/>
                                        <p:tgtEl>
                                          <p:spTgt spid="17"/>
                                        </p:tgtEl>
                                        <p:attrNameLst>
                                          <p:attrName>ppt_h</p:attrName>
                                        </p:attrNameLst>
                                      </p:cBhvr>
                                      <p:tavLst>
                                        <p:tav tm="0">
                                          <p:val>
                                            <p:fltVal val="0"/>
                                          </p:val>
                                        </p:tav>
                                        <p:tav tm="100000">
                                          <p:val>
                                            <p:strVal val="#ppt_h"/>
                                          </p:val>
                                        </p:tav>
                                      </p:tavLst>
                                    </p:anim>
                                    <p:animEffect transition="in" filter="fade">
                                      <p:cBhvr>
                                        <p:cTn id="1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4" grpId="0" animBg="1"/>
      <p:bldP spid="15" grpId="0"/>
      <p:bldP spid="16" grpId="0" animBg="1"/>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560522740"/>
              </p:ext>
            </p:extLst>
          </p:nvPr>
        </p:nvGraphicFramePr>
        <p:xfrm>
          <a:off x="2651760"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150812" y="1309633"/>
            <a:ext cx="3505200" cy="1569660"/>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3200"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Píldoras anticonceptivas </a:t>
            </a:r>
          </a:p>
          <a:p>
            <a:pPr algn="ctr"/>
            <a:endParaRPr lang="es-US" sz="3200"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412" y="3269894"/>
            <a:ext cx="2819400" cy="1759306"/>
          </a:xfrm>
          <a:prstGeom prst="rect">
            <a:avLst/>
          </a:prstGeom>
        </p:spPr>
      </p:pic>
      <p:sp>
        <p:nvSpPr>
          <p:cNvPr id="18" name="Oval Callout 17"/>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Tree>
    <p:extLst>
      <p:ext uri="{BB962C8B-B14F-4D97-AF65-F5344CB8AC3E}">
        <p14:creationId xmlns:p14="http://schemas.microsoft.com/office/powerpoint/2010/main" val="1077201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8"/>
                                        </p:tgtEl>
                                        <p:attrNameLst>
                                          <p:attrName>style.visibility</p:attrName>
                                        </p:attrNameLst>
                                      </p:cBhvr>
                                      <p:to>
                                        <p:strVal val="visible"/>
                                      </p:to>
                                    </p:set>
                                    <p:animEffect transition="in" filter="wipe(down)">
                                      <p:cBhvr>
                                        <p:cTn id="110" dur="580">
                                          <p:stCondLst>
                                            <p:cond delay="0"/>
                                          </p:stCondLst>
                                        </p:cTn>
                                        <p:tgtEl>
                                          <p:spTgt spid="18"/>
                                        </p:tgtEl>
                                      </p:cBhvr>
                                    </p:animEffect>
                                    <p:anim calcmode="lin" valueType="num">
                                      <p:cBhvr>
                                        <p:cTn id="11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6" dur="26">
                                          <p:stCondLst>
                                            <p:cond delay="650"/>
                                          </p:stCondLst>
                                        </p:cTn>
                                        <p:tgtEl>
                                          <p:spTgt spid="18"/>
                                        </p:tgtEl>
                                      </p:cBhvr>
                                      <p:to x="100000" y="60000"/>
                                    </p:animScale>
                                    <p:animScale>
                                      <p:cBhvr>
                                        <p:cTn id="117" dur="166" decel="50000">
                                          <p:stCondLst>
                                            <p:cond delay="676"/>
                                          </p:stCondLst>
                                        </p:cTn>
                                        <p:tgtEl>
                                          <p:spTgt spid="18"/>
                                        </p:tgtEl>
                                      </p:cBhvr>
                                      <p:to x="100000" y="100000"/>
                                    </p:animScale>
                                    <p:animScale>
                                      <p:cBhvr>
                                        <p:cTn id="118" dur="26">
                                          <p:stCondLst>
                                            <p:cond delay="1312"/>
                                          </p:stCondLst>
                                        </p:cTn>
                                        <p:tgtEl>
                                          <p:spTgt spid="18"/>
                                        </p:tgtEl>
                                      </p:cBhvr>
                                      <p:to x="100000" y="80000"/>
                                    </p:animScale>
                                    <p:animScale>
                                      <p:cBhvr>
                                        <p:cTn id="119" dur="166" decel="50000">
                                          <p:stCondLst>
                                            <p:cond delay="1338"/>
                                          </p:stCondLst>
                                        </p:cTn>
                                        <p:tgtEl>
                                          <p:spTgt spid="18"/>
                                        </p:tgtEl>
                                      </p:cBhvr>
                                      <p:to x="100000" y="100000"/>
                                    </p:animScale>
                                    <p:animScale>
                                      <p:cBhvr>
                                        <p:cTn id="120" dur="26">
                                          <p:stCondLst>
                                            <p:cond delay="1642"/>
                                          </p:stCondLst>
                                        </p:cTn>
                                        <p:tgtEl>
                                          <p:spTgt spid="18"/>
                                        </p:tgtEl>
                                      </p:cBhvr>
                                      <p:to x="100000" y="90000"/>
                                    </p:animScale>
                                    <p:animScale>
                                      <p:cBhvr>
                                        <p:cTn id="121" dur="166" decel="50000">
                                          <p:stCondLst>
                                            <p:cond delay="1668"/>
                                          </p:stCondLst>
                                        </p:cTn>
                                        <p:tgtEl>
                                          <p:spTgt spid="18"/>
                                        </p:tgtEl>
                                      </p:cBhvr>
                                      <p:to x="100000" y="100000"/>
                                    </p:animScale>
                                    <p:animScale>
                                      <p:cBhvr>
                                        <p:cTn id="122" dur="26">
                                          <p:stCondLst>
                                            <p:cond delay="1808"/>
                                          </p:stCondLst>
                                        </p:cTn>
                                        <p:tgtEl>
                                          <p:spTgt spid="18"/>
                                        </p:tgtEl>
                                      </p:cBhvr>
                                      <p:to x="100000" y="95000"/>
                                    </p:animScale>
                                    <p:animScale>
                                      <p:cBhvr>
                                        <p:cTn id="123" dur="166" decel="50000">
                                          <p:stCondLst>
                                            <p:cond delay="1834"/>
                                          </p:stCondLst>
                                        </p:cTn>
                                        <p:tgtEl>
                                          <p:spTgt spid="18"/>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9"/>
                                        </p:tgtEl>
                                        <p:attrNameLst>
                                          <p:attrName>style.visibility</p:attrName>
                                        </p:attrNameLst>
                                      </p:cBhvr>
                                      <p:to>
                                        <p:strVal val="visible"/>
                                      </p:to>
                                    </p:set>
                                    <p:anim calcmode="lin" valueType="num">
                                      <p:cBhvr>
                                        <p:cTn id="147" dur="500" fill="hold"/>
                                        <p:tgtEl>
                                          <p:spTgt spid="19"/>
                                        </p:tgtEl>
                                        <p:attrNameLst>
                                          <p:attrName>ppt_w</p:attrName>
                                        </p:attrNameLst>
                                      </p:cBhvr>
                                      <p:tavLst>
                                        <p:tav tm="0">
                                          <p:val>
                                            <p:fltVal val="0"/>
                                          </p:val>
                                        </p:tav>
                                        <p:tav tm="100000">
                                          <p:val>
                                            <p:strVal val="#ppt_w"/>
                                          </p:val>
                                        </p:tav>
                                      </p:tavLst>
                                    </p:anim>
                                    <p:anim calcmode="lin" valueType="num">
                                      <p:cBhvr>
                                        <p:cTn id="148" dur="500" fill="hold"/>
                                        <p:tgtEl>
                                          <p:spTgt spid="19"/>
                                        </p:tgtEl>
                                        <p:attrNameLst>
                                          <p:attrName>ppt_h</p:attrName>
                                        </p:attrNameLst>
                                      </p:cBhvr>
                                      <p:tavLst>
                                        <p:tav tm="0">
                                          <p:val>
                                            <p:fltVal val="0"/>
                                          </p:val>
                                        </p:tav>
                                        <p:tav tm="100000">
                                          <p:val>
                                            <p:strVal val="#ppt_h"/>
                                          </p:val>
                                        </p:tav>
                                      </p:tavLst>
                                    </p:anim>
                                    <p:animEffect transition="in" filter="fade">
                                      <p:cBhvr>
                                        <p:cTn id="1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256436935"/>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227012" y="1309633"/>
            <a:ext cx="2971800" cy="1754326"/>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5400" b="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El parche</a:t>
            </a:r>
          </a:p>
        </p:txBody>
      </p:sp>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1" t="22290" r="500" b="-1"/>
          <a:stretch/>
        </p:blipFill>
        <p:spPr>
          <a:xfrm>
            <a:off x="615789" y="3499464"/>
            <a:ext cx="2194245" cy="2133600"/>
          </a:xfrm>
          <a:prstGeom prst="rect">
            <a:avLst/>
          </a:prstGeom>
        </p:spPr>
      </p:pic>
      <p:sp>
        <p:nvSpPr>
          <p:cNvPr id="17" name="Oval Callout 16"/>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Tree>
    <p:extLst>
      <p:ext uri="{BB962C8B-B14F-4D97-AF65-F5344CB8AC3E}">
        <p14:creationId xmlns:p14="http://schemas.microsoft.com/office/powerpoint/2010/main" val="28398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wipe(down)">
                                      <p:cBhvr>
                                        <p:cTn id="110" dur="580">
                                          <p:stCondLst>
                                            <p:cond delay="0"/>
                                          </p:stCondLst>
                                        </p:cTn>
                                        <p:tgtEl>
                                          <p:spTgt spid="17"/>
                                        </p:tgtEl>
                                      </p:cBhvr>
                                    </p:animEffect>
                                    <p:anim calcmode="lin" valueType="num">
                                      <p:cBhvr>
                                        <p:cTn id="11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6" dur="26">
                                          <p:stCondLst>
                                            <p:cond delay="650"/>
                                          </p:stCondLst>
                                        </p:cTn>
                                        <p:tgtEl>
                                          <p:spTgt spid="17"/>
                                        </p:tgtEl>
                                      </p:cBhvr>
                                      <p:to x="100000" y="60000"/>
                                    </p:animScale>
                                    <p:animScale>
                                      <p:cBhvr>
                                        <p:cTn id="117" dur="166" decel="50000">
                                          <p:stCondLst>
                                            <p:cond delay="676"/>
                                          </p:stCondLst>
                                        </p:cTn>
                                        <p:tgtEl>
                                          <p:spTgt spid="17"/>
                                        </p:tgtEl>
                                      </p:cBhvr>
                                      <p:to x="100000" y="100000"/>
                                    </p:animScale>
                                    <p:animScale>
                                      <p:cBhvr>
                                        <p:cTn id="118" dur="26">
                                          <p:stCondLst>
                                            <p:cond delay="1312"/>
                                          </p:stCondLst>
                                        </p:cTn>
                                        <p:tgtEl>
                                          <p:spTgt spid="17"/>
                                        </p:tgtEl>
                                      </p:cBhvr>
                                      <p:to x="100000" y="80000"/>
                                    </p:animScale>
                                    <p:animScale>
                                      <p:cBhvr>
                                        <p:cTn id="119" dur="166" decel="50000">
                                          <p:stCondLst>
                                            <p:cond delay="1338"/>
                                          </p:stCondLst>
                                        </p:cTn>
                                        <p:tgtEl>
                                          <p:spTgt spid="17"/>
                                        </p:tgtEl>
                                      </p:cBhvr>
                                      <p:to x="100000" y="100000"/>
                                    </p:animScale>
                                    <p:animScale>
                                      <p:cBhvr>
                                        <p:cTn id="120" dur="26">
                                          <p:stCondLst>
                                            <p:cond delay="1642"/>
                                          </p:stCondLst>
                                        </p:cTn>
                                        <p:tgtEl>
                                          <p:spTgt spid="17"/>
                                        </p:tgtEl>
                                      </p:cBhvr>
                                      <p:to x="100000" y="90000"/>
                                    </p:animScale>
                                    <p:animScale>
                                      <p:cBhvr>
                                        <p:cTn id="121" dur="166" decel="50000">
                                          <p:stCondLst>
                                            <p:cond delay="1668"/>
                                          </p:stCondLst>
                                        </p:cTn>
                                        <p:tgtEl>
                                          <p:spTgt spid="17"/>
                                        </p:tgtEl>
                                      </p:cBhvr>
                                      <p:to x="100000" y="100000"/>
                                    </p:animScale>
                                    <p:animScale>
                                      <p:cBhvr>
                                        <p:cTn id="122" dur="26">
                                          <p:stCondLst>
                                            <p:cond delay="1808"/>
                                          </p:stCondLst>
                                        </p:cTn>
                                        <p:tgtEl>
                                          <p:spTgt spid="17"/>
                                        </p:tgtEl>
                                      </p:cBhvr>
                                      <p:to x="100000" y="95000"/>
                                    </p:animScale>
                                    <p:animScale>
                                      <p:cBhvr>
                                        <p:cTn id="123" dur="166" decel="50000">
                                          <p:stCondLst>
                                            <p:cond delay="1834"/>
                                          </p:stCondLst>
                                        </p:cTn>
                                        <p:tgtEl>
                                          <p:spTgt spid="17"/>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8"/>
                                        </p:tgtEl>
                                        <p:attrNameLst>
                                          <p:attrName>style.visibility</p:attrName>
                                        </p:attrNameLst>
                                      </p:cBhvr>
                                      <p:to>
                                        <p:strVal val="visible"/>
                                      </p:to>
                                    </p:set>
                                    <p:anim calcmode="lin" valueType="num">
                                      <p:cBhvr>
                                        <p:cTn id="147" dur="500" fill="hold"/>
                                        <p:tgtEl>
                                          <p:spTgt spid="18"/>
                                        </p:tgtEl>
                                        <p:attrNameLst>
                                          <p:attrName>ppt_w</p:attrName>
                                        </p:attrNameLst>
                                      </p:cBhvr>
                                      <p:tavLst>
                                        <p:tav tm="0">
                                          <p:val>
                                            <p:fltVal val="0"/>
                                          </p:val>
                                        </p:tav>
                                        <p:tav tm="100000">
                                          <p:val>
                                            <p:strVal val="#ppt_w"/>
                                          </p:val>
                                        </p:tav>
                                      </p:tavLst>
                                    </p:anim>
                                    <p:anim calcmode="lin" valueType="num">
                                      <p:cBhvr>
                                        <p:cTn id="148" dur="500" fill="hold"/>
                                        <p:tgtEl>
                                          <p:spTgt spid="18"/>
                                        </p:tgtEl>
                                        <p:attrNameLst>
                                          <p:attrName>ppt_h</p:attrName>
                                        </p:attrNameLst>
                                      </p:cBhvr>
                                      <p:tavLst>
                                        <p:tav tm="0">
                                          <p:val>
                                            <p:fltVal val="0"/>
                                          </p:val>
                                        </p:tav>
                                        <p:tav tm="100000">
                                          <p:val>
                                            <p:strVal val="#ppt_h"/>
                                          </p:val>
                                        </p:tav>
                                      </p:tavLst>
                                    </p:anim>
                                    <p:animEffect transition="in" filter="fade">
                                      <p:cBhvr>
                                        <p:cTn id="1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12078190"/>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227012" y="1311647"/>
            <a:ext cx="2971800" cy="1754326"/>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5400" b="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El anillo </a:t>
            </a:r>
          </a:p>
          <a:p>
            <a:pPr algn="ctr"/>
            <a:endParaRPr lang="es-US" sz="5400" b="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7012" y="3252227"/>
            <a:ext cx="3022972" cy="2024312"/>
          </a:xfrm>
          <a:prstGeom prst="rect">
            <a:avLst/>
          </a:prstGeom>
        </p:spPr>
      </p:pic>
      <p:sp>
        <p:nvSpPr>
          <p:cNvPr id="17" name="Oval Callout 16"/>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Tree>
    <p:extLst>
      <p:ext uri="{BB962C8B-B14F-4D97-AF65-F5344CB8AC3E}">
        <p14:creationId xmlns:p14="http://schemas.microsoft.com/office/powerpoint/2010/main" val="2375691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wipe(down)">
                                      <p:cBhvr>
                                        <p:cTn id="110" dur="580">
                                          <p:stCondLst>
                                            <p:cond delay="0"/>
                                          </p:stCondLst>
                                        </p:cTn>
                                        <p:tgtEl>
                                          <p:spTgt spid="17"/>
                                        </p:tgtEl>
                                      </p:cBhvr>
                                    </p:animEffect>
                                    <p:anim calcmode="lin" valueType="num">
                                      <p:cBhvr>
                                        <p:cTn id="11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6" dur="26">
                                          <p:stCondLst>
                                            <p:cond delay="650"/>
                                          </p:stCondLst>
                                        </p:cTn>
                                        <p:tgtEl>
                                          <p:spTgt spid="17"/>
                                        </p:tgtEl>
                                      </p:cBhvr>
                                      <p:to x="100000" y="60000"/>
                                    </p:animScale>
                                    <p:animScale>
                                      <p:cBhvr>
                                        <p:cTn id="117" dur="166" decel="50000">
                                          <p:stCondLst>
                                            <p:cond delay="676"/>
                                          </p:stCondLst>
                                        </p:cTn>
                                        <p:tgtEl>
                                          <p:spTgt spid="17"/>
                                        </p:tgtEl>
                                      </p:cBhvr>
                                      <p:to x="100000" y="100000"/>
                                    </p:animScale>
                                    <p:animScale>
                                      <p:cBhvr>
                                        <p:cTn id="118" dur="26">
                                          <p:stCondLst>
                                            <p:cond delay="1312"/>
                                          </p:stCondLst>
                                        </p:cTn>
                                        <p:tgtEl>
                                          <p:spTgt spid="17"/>
                                        </p:tgtEl>
                                      </p:cBhvr>
                                      <p:to x="100000" y="80000"/>
                                    </p:animScale>
                                    <p:animScale>
                                      <p:cBhvr>
                                        <p:cTn id="119" dur="166" decel="50000">
                                          <p:stCondLst>
                                            <p:cond delay="1338"/>
                                          </p:stCondLst>
                                        </p:cTn>
                                        <p:tgtEl>
                                          <p:spTgt spid="17"/>
                                        </p:tgtEl>
                                      </p:cBhvr>
                                      <p:to x="100000" y="100000"/>
                                    </p:animScale>
                                    <p:animScale>
                                      <p:cBhvr>
                                        <p:cTn id="120" dur="26">
                                          <p:stCondLst>
                                            <p:cond delay="1642"/>
                                          </p:stCondLst>
                                        </p:cTn>
                                        <p:tgtEl>
                                          <p:spTgt spid="17"/>
                                        </p:tgtEl>
                                      </p:cBhvr>
                                      <p:to x="100000" y="90000"/>
                                    </p:animScale>
                                    <p:animScale>
                                      <p:cBhvr>
                                        <p:cTn id="121" dur="166" decel="50000">
                                          <p:stCondLst>
                                            <p:cond delay="1668"/>
                                          </p:stCondLst>
                                        </p:cTn>
                                        <p:tgtEl>
                                          <p:spTgt spid="17"/>
                                        </p:tgtEl>
                                      </p:cBhvr>
                                      <p:to x="100000" y="100000"/>
                                    </p:animScale>
                                    <p:animScale>
                                      <p:cBhvr>
                                        <p:cTn id="122" dur="26">
                                          <p:stCondLst>
                                            <p:cond delay="1808"/>
                                          </p:stCondLst>
                                        </p:cTn>
                                        <p:tgtEl>
                                          <p:spTgt spid="17"/>
                                        </p:tgtEl>
                                      </p:cBhvr>
                                      <p:to x="100000" y="95000"/>
                                    </p:animScale>
                                    <p:animScale>
                                      <p:cBhvr>
                                        <p:cTn id="123" dur="166" decel="50000">
                                          <p:stCondLst>
                                            <p:cond delay="1834"/>
                                          </p:stCondLst>
                                        </p:cTn>
                                        <p:tgtEl>
                                          <p:spTgt spid="17"/>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8"/>
                                        </p:tgtEl>
                                        <p:attrNameLst>
                                          <p:attrName>style.visibility</p:attrName>
                                        </p:attrNameLst>
                                      </p:cBhvr>
                                      <p:to>
                                        <p:strVal val="visible"/>
                                      </p:to>
                                    </p:set>
                                    <p:anim calcmode="lin" valueType="num">
                                      <p:cBhvr>
                                        <p:cTn id="147" dur="500" fill="hold"/>
                                        <p:tgtEl>
                                          <p:spTgt spid="18"/>
                                        </p:tgtEl>
                                        <p:attrNameLst>
                                          <p:attrName>ppt_w</p:attrName>
                                        </p:attrNameLst>
                                      </p:cBhvr>
                                      <p:tavLst>
                                        <p:tav tm="0">
                                          <p:val>
                                            <p:fltVal val="0"/>
                                          </p:val>
                                        </p:tav>
                                        <p:tav tm="100000">
                                          <p:val>
                                            <p:strVal val="#ppt_w"/>
                                          </p:val>
                                        </p:tav>
                                      </p:tavLst>
                                    </p:anim>
                                    <p:anim calcmode="lin" valueType="num">
                                      <p:cBhvr>
                                        <p:cTn id="148" dur="500" fill="hold"/>
                                        <p:tgtEl>
                                          <p:spTgt spid="18"/>
                                        </p:tgtEl>
                                        <p:attrNameLst>
                                          <p:attrName>ppt_h</p:attrName>
                                        </p:attrNameLst>
                                      </p:cBhvr>
                                      <p:tavLst>
                                        <p:tav tm="0">
                                          <p:val>
                                            <p:fltVal val="0"/>
                                          </p:val>
                                        </p:tav>
                                        <p:tav tm="100000">
                                          <p:val>
                                            <p:strVal val="#ppt_h"/>
                                          </p:val>
                                        </p:tav>
                                      </p:tavLst>
                                    </p:anim>
                                    <p:animEffect transition="in" filter="fade">
                                      <p:cBhvr>
                                        <p:cTn id="1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940542931"/>
              </p:ext>
            </p:extLst>
          </p:nvPr>
        </p:nvGraphicFramePr>
        <p:xfrm>
          <a:off x="2741612" y="556874"/>
          <a:ext cx="9447212" cy="607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303212" y="922968"/>
            <a:ext cx="2971800" cy="1846659"/>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5400" b="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DIU</a:t>
            </a:r>
          </a:p>
          <a:p>
            <a:pPr algn="ctr"/>
            <a:r>
              <a:rPr lang="es-US" sz="3000" b="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(Dispositivo intrauterino)</a:t>
            </a:r>
          </a:p>
          <a:p>
            <a:pPr algn="ctr"/>
            <a:endParaRPr lang="es-US" sz="3000" b="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pic>
        <p:nvPicPr>
          <p:cNvPr id="16" name="Picture 15"/>
          <p:cNvPicPr>
            <a:picLocks noChangeAspect="1"/>
          </p:cNvPicPr>
          <p:nvPr/>
        </p:nvPicPr>
        <p:blipFill>
          <a:blip r:embed="rId8" cstate="print">
            <a:extLst>
              <a:ext uri="{BEBA8EAE-BF5A-486C-A8C5-ECC9F3942E4B}">
                <a14:imgProps xmlns:a14="http://schemas.microsoft.com/office/drawing/2010/main">
                  <a14:imgLayer r:embed="rId9">
                    <a14:imgEffect>
                      <a14:backgroundRemoval t="1100" b="94618" l="1771" r="95634"/>
                    </a14:imgEffect>
                  </a14:imgLayer>
                </a14:imgProps>
              </a:ext>
              <a:ext uri="{28A0092B-C50C-407E-A947-70E740481C1C}">
                <a14:useLocalDpi xmlns:a14="http://schemas.microsoft.com/office/drawing/2010/main" val="0"/>
              </a:ext>
            </a:extLst>
          </a:blip>
          <a:stretch>
            <a:fillRect/>
          </a:stretch>
        </p:blipFill>
        <p:spPr>
          <a:xfrm>
            <a:off x="-1588" y="3015230"/>
            <a:ext cx="3830319" cy="2726026"/>
          </a:xfrm>
          <a:prstGeom prst="rect">
            <a:avLst/>
          </a:prstGeom>
        </p:spPr>
      </p:pic>
      <p:sp>
        <p:nvSpPr>
          <p:cNvPr id="17" name="Oval Callout 16"/>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4515" y="3515135"/>
            <a:ext cx="678180" cy="678180"/>
          </a:xfrm>
          <a:prstGeom prst="rect">
            <a:avLst/>
          </a:prstGeom>
        </p:spPr>
      </p:pic>
    </p:spTree>
    <p:extLst>
      <p:ext uri="{BB962C8B-B14F-4D97-AF65-F5344CB8AC3E}">
        <p14:creationId xmlns:p14="http://schemas.microsoft.com/office/powerpoint/2010/main" val="2764199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wipe(down)">
                                      <p:cBhvr>
                                        <p:cTn id="110" dur="580">
                                          <p:stCondLst>
                                            <p:cond delay="0"/>
                                          </p:stCondLst>
                                        </p:cTn>
                                        <p:tgtEl>
                                          <p:spTgt spid="17"/>
                                        </p:tgtEl>
                                      </p:cBhvr>
                                    </p:animEffect>
                                    <p:anim calcmode="lin" valueType="num">
                                      <p:cBhvr>
                                        <p:cTn id="11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6" dur="26">
                                          <p:stCondLst>
                                            <p:cond delay="650"/>
                                          </p:stCondLst>
                                        </p:cTn>
                                        <p:tgtEl>
                                          <p:spTgt spid="17"/>
                                        </p:tgtEl>
                                      </p:cBhvr>
                                      <p:to x="100000" y="60000"/>
                                    </p:animScale>
                                    <p:animScale>
                                      <p:cBhvr>
                                        <p:cTn id="117" dur="166" decel="50000">
                                          <p:stCondLst>
                                            <p:cond delay="676"/>
                                          </p:stCondLst>
                                        </p:cTn>
                                        <p:tgtEl>
                                          <p:spTgt spid="17"/>
                                        </p:tgtEl>
                                      </p:cBhvr>
                                      <p:to x="100000" y="100000"/>
                                    </p:animScale>
                                    <p:animScale>
                                      <p:cBhvr>
                                        <p:cTn id="118" dur="26">
                                          <p:stCondLst>
                                            <p:cond delay="1312"/>
                                          </p:stCondLst>
                                        </p:cTn>
                                        <p:tgtEl>
                                          <p:spTgt spid="17"/>
                                        </p:tgtEl>
                                      </p:cBhvr>
                                      <p:to x="100000" y="80000"/>
                                    </p:animScale>
                                    <p:animScale>
                                      <p:cBhvr>
                                        <p:cTn id="119" dur="166" decel="50000">
                                          <p:stCondLst>
                                            <p:cond delay="1338"/>
                                          </p:stCondLst>
                                        </p:cTn>
                                        <p:tgtEl>
                                          <p:spTgt spid="17"/>
                                        </p:tgtEl>
                                      </p:cBhvr>
                                      <p:to x="100000" y="100000"/>
                                    </p:animScale>
                                    <p:animScale>
                                      <p:cBhvr>
                                        <p:cTn id="120" dur="26">
                                          <p:stCondLst>
                                            <p:cond delay="1642"/>
                                          </p:stCondLst>
                                        </p:cTn>
                                        <p:tgtEl>
                                          <p:spTgt spid="17"/>
                                        </p:tgtEl>
                                      </p:cBhvr>
                                      <p:to x="100000" y="90000"/>
                                    </p:animScale>
                                    <p:animScale>
                                      <p:cBhvr>
                                        <p:cTn id="121" dur="166" decel="50000">
                                          <p:stCondLst>
                                            <p:cond delay="1668"/>
                                          </p:stCondLst>
                                        </p:cTn>
                                        <p:tgtEl>
                                          <p:spTgt spid="17"/>
                                        </p:tgtEl>
                                      </p:cBhvr>
                                      <p:to x="100000" y="100000"/>
                                    </p:animScale>
                                    <p:animScale>
                                      <p:cBhvr>
                                        <p:cTn id="122" dur="26">
                                          <p:stCondLst>
                                            <p:cond delay="1808"/>
                                          </p:stCondLst>
                                        </p:cTn>
                                        <p:tgtEl>
                                          <p:spTgt spid="17"/>
                                        </p:tgtEl>
                                      </p:cBhvr>
                                      <p:to x="100000" y="95000"/>
                                    </p:animScale>
                                    <p:animScale>
                                      <p:cBhvr>
                                        <p:cTn id="123" dur="166" decel="50000">
                                          <p:stCondLst>
                                            <p:cond delay="1834"/>
                                          </p:stCondLst>
                                        </p:cTn>
                                        <p:tgtEl>
                                          <p:spTgt spid="17"/>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8"/>
                                        </p:tgtEl>
                                        <p:attrNameLst>
                                          <p:attrName>style.visibility</p:attrName>
                                        </p:attrNameLst>
                                      </p:cBhvr>
                                      <p:to>
                                        <p:strVal val="visible"/>
                                      </p:to>
                                    </p:set>
                                    <p:anim calcmode="lin" valueType="num">
                                      <p:cBhvr>
                                        <p:cTn id="147" dur="500" fill="hold"/>
                                        <p:tgtEl>
                                          <p:spTgt spid="18"/>
                                        </p:tgtEl>
                                        <p:attrNameLst>
                                          <p:attrName>ppt_w</p:attrName>
                                        </p:attrNameLst>
                                      </p:cBhvr>
                                      <p:tavLst>
                                        <p:tav tm="0">
                                          <p:val>
                                            <p:fltVal val="0"/>
                                          </p:val>
                                        </p:tav>
                                        <p:tav tm="100000">
                                          <p:val>
                                            <p:strVal val="#ppt_w"/>
                                          </p:val>
                                        </p:tav>
                                      </p:tavLst>
                                    </p:anim>
                                    <p:anim calcmode="lin" valueType="num">
                                      <p:cBhvr>
                                        <p:cTn id="148" dur="500" fill="hold"/>
                                        <p:tgtEl>
                                          <p:spTgt spid="18"/>
                                        </p:tgtEl>
                                        <p:attrNameLst>
                                          <p:attrName>ppt_h</p:attrName>
                                        </p:attrNameLst>
                                      </p:cBhvr>
                                      <p:tavLst>
                                        <p:tav tm="0">
                                          <p:val>
                                            <p:fltVal val="0"/>
                                          </p:val>
                                        </p:tav>
                                        <p:tav tm="100000">
                                          <p:val>
                                            <p:strVal val="#ppt_h"/>
                                          </p:val>
                                        </p:tav>
                                      </p:tavLst>
                                    </p:anim>
                                    <p:animEffect transition="in" filter="fade">
                                      <p:cBhvr>
                                        <p:cTn id="1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Entendiendo el embarazo adolescente</a:t>
            </a:r>
          </a:p>
        </p:txBody>
      </p:sp>
      <p:sp>
        <p:nvSpPr>
          <p:cNvPr id="3" name="Content Placeholder 2"/>
          <p:cNvSpPr>
            <a:spLocks noGrp="1"/>
          </p:cNvSpPr>
          <p:nvPr>
            <p:ph idx="1"/>
          </p:nvPr>
        </p:nvSpPr>
        <p:spPr>
          <a:xfrm>
            <a:off x="663078" y="1965377"/>
            <a:ext cx="8594429" cy="3880773"/>
          </a:xfrm>
        </p:spPr>
        <p:txBody>
          <a:bodyPr>
            <a:normAutofit fontScale="92500" lnSpcReduction="20000"/>
          </a:bodyPr>
          <a:lstStyle/>
          <a:p>
            <a:r>
              <a:rPr lang="es-US" sz="2000" dirty="0"/>
              <a:t>En el año 2014, un total de 249,078 bebés nacieron de madres de entre 15 a 19 años en los Estados Unidos (CDC, 2017). </a:t>
            </a:r>
          </a:p>
          <a:p>
            <a:r>
              <a:rPr lang="es-US" sz="2000" dirty="0"/>
              <a:t>Solo en Tennessee, 6,756 bebés nacieron de madres de entre 15 a 19 años en el año 2014 (Campaña Nacional, 2017). </a:t>
            </a:r>
          </a:p>
          <a:p>
            <a:r>
              <a:rPr lang="es-US" sz="2000" dirty="0"/>
              <a:t>En el año 2010, Tennessee gastó $230 millones de dólares de impuestos en gastos relacionados con el embarazo adolescente (Campaña Nacional, 2017).</a:t>
            </a:r>
          </a:p>
          <a:p>
            <a:r>
              <a:rPr lang="es-US" sz="2000" dirty="0"/>
              <a:t>El embarazo y el parto contribuyen de forma significativa a las tasas de deserción escolar en la secundaria entre las niñas; solo aproximadamente el 50% de las madres adolescentes reciben un diploma de secundaria antes de los 22 años (CDC, 2017).</a:t>
            </a:r>
          </a:p>
          <a:p>
            <a:r>
              <a:rPr lang="es-US" sz="2000" dirty="0"/>
              <a:t>Solo el 61% de los padres adolescentes que trabajan obtienen un diploma de secundaria (</a:t>
            </a:r>
            <a:r>
              <a:rPr lang="es-US" sz="2000" dirty="0" err="1"/>
              <a:t>Mollborn</a:t>
            </a:r>
            <a:r>
              <a:rPr lang="es-US" sz="2000" dirty="0"/>
              <a:t>, 2011). </a:t>
            </a:r>
          </a:p>
          <a:p>
            <a:endParaRPr lang="en-US" dirty="0"/>
          </a:p>
          <a:p>
            <a:endParaRPr lang="en-US" dirty="0"/>
          </a:p>
        </p:txBody>
      </p:sp>
    </p:spTree>
    <p:extLst>
      <p:ext uri="{BB962C8B-B14F-4D97-AF65-F5344CB8AC3E}">
        <p14:creationId xmlns:p14="http://schemas.microsoft.com/office/powerpoint/2010/main" val="109473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359470424"/>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379412" y="1384632"/>
            <a:ext cx="2971800" cy="2031325"/>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4800"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La inyección</a:t>
            </a:r>
          </a:p>
          <a:p>
            <a:pPr algn="ctr"/>
            <a:r>
              <a:rPr lang="es-US" sz="2800"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a:t>
            </a:r>
            <a:r>
              <a:rPr lang="es-US" sz="2800" b="1" dirty="0" err="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Depo-Provera</a:t>
            </a:r>
            <a:r>
              <a:rPr lang="es-US" sz="2800"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728218" y="3037855"/>
            <a:ext cx="2274190" cy="2622899"/>
          </a:xfrm>
          <a:prstGeom prst="rect">
            <a:avLst/>
          </a:prstGeom>
        </p:spPr>
      </p:pic>
      <p:sp>
        <p:nvSpPr>
          <p:cNvPr id="16" name="Oval Callout 15"/>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Tree>
    <p:extLst>
      <p:ext uri="{BB962C8B-B14F-4D97-AF65-F5344CB8AC3E}">
        <p14:creationId xmlns:p14="http://schemas.microsoft.com/office/powerpoint/2010/main" val="751004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down)">
                                      <p:cBhvr>
                                        <p:cTn id="110" dur="580">
                                          <p:stCondLst>
                                            <p:cond delay="0"/>
                                          </p:stCondLst>
                                        </p:cTn>
                                        <p:tgtEl>
                                          <p:spTgt spid="16"/>
                                        </p:tgtEl>
                                      </p:cBhvr>
                                    </p:animEffect>
                                    <p:anim calcmode="lin" valueType="num">
                                      <p:cBhvr>
                                        <p:cTn id="1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6" dur="26">
                                          <p:stCondLst>
                                            <p:cond delay="650"/>
                                          </p:stCondLst>
                                        </p:cTn>
                                        <p:tgtEl>
                                          <p:spTgt spid="16"/>
                                        </p:tgtEl>
                                      </p:cBhvr>
                                      <p:to x="100000" y="60000"/>
                                    </p:animScale>
                                    <p:animScale>
                                      <p:cBhvr>
                                        <p:cTn id="117" dur="166" decel="50000">
                                          <p:stCondLst>
                                            <p:cond delay="676"/>
                                          </p:stCondLst>
                                        </p:cTn>
                                        <p:tgtEl>
                                          <p:spTgt spid="16"/>
                                        </p:tgtEl>
                                      </p:cBhvr>
                                      <p:to x="100000" y="100000"/>
                                    </p:animScale>
                                    <p:animScale>
                                      <p:cBhvr>
                                        <p:cTn id="118" dur="26">
                                          <p:stCondLst>
                                            <p:cond delay="1312"/>
                                          </p:stCondLst>
                                        </p:cTn>
                                        <p:tgtEl>
                                          <p:spTgt spid="16"/>
                                        </p:tgtEl>
                                      </p:cBhvr>
                                      <p:to x="100000" y="80000"/>
                                    </p:animScale>
                                    <p:animScale>
                                      <p:cBhvr>
                                        <p:cTn id="119" dur="166" decel="50000">
                                          <p:stCondLst>
                                            <p:cond delay="1338"/>
                                          </p:stCondLst>
                                        </p:cTn>
                                        <p:tgtEl>
                                          <p:spTgt spid="16"/>
                                        </p:tgtEl>
                                      </p:cBhvr>
                                      <p:to x="100000" y="100000"/>
                                    </p:animScale>
                                    <p:animScale>
                                      <p:cBhvr>
                                        <p:cTn id="120" dur="26">
                                          <p:stCondLst>
                                            <p:cond delay="1642"/>
                                          </p:stCondLst>
                                        </p:cTn>
                                        <p:tgtEl>
                                          <p:spTgt spid="16"/>
                                        </p:tgtEl>
                                      </p:cBhvr>
                                      <p:to x="100000" y="90000"/>
                                    </p:animScale>
                                    <p:animScale>
                                      <p:cBhvr>
                                        <p:cTn id="121" dur="166" decel="50000">
                                          <p:stCondLst>
                                            <p:cond delay="1668"/>
                                          </p:stCondLst>
                                        </p:cTn>
                                        <p:tgtEl>
                                          <p:spTgt spid="16"/>
                                        </p:tgtEl>
                                      </p:cBhvr>
                                      <p:to x="100000" y="100000"/>
                                    </p:animScale>
                                    <p:animScale>
                                      <p:cBhvr>
                                        <p:cTn id="122" dur="26">
                                          <p:stCondLst>
                                            <p:cond delay="1808"/>
                                          </p:stCondLst>
                                        </p:cTn>
                                        <p:tgtEl>
                                          <p:spTgt spid="16"/>
                                        </p:tgtEl>
                                      </p:cBhvr>
                                      <p:to x="100000" y="95000"/>
                                    </p:animScale>
                                    <p:animScale>
                                      <p:cBhvr>
                                        <p:cTn id="123" dur="166" decel="50000">
                                          <p:stCondLst>
                                            <p:cond delay="1834"/>
                                          </p:stCondLst>
                                        </p:cTn>
                                        <p:tgtEl>
                                          <p:spTgt spid="16"/>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7"/>
                                        </p:tgtEl>
                                        <p:attrNameLst>
                                          <p:attrName>style.visibility</p:attrName>
                                        </p:attrNameLst>
                                      </p:cBhvr>
                                      <p:to>
                                        <p:strVal val="visible"/>
                                      </p:to>
                                    </p:set>
                                    <p:anim calcmode="lin" valueType="num">
                                      <p:cBhvr>
                                        <p:cTn id="147" dur="500" fill="hold"/>
                                        <p:tgtEl>
                                          <p:spTgt spid="17"/>
                                        </p:tgtEl>
                                        <p:attrNameLst>
                                          <p:attrName>ppt_w</p:attrName>
                                        </p:attrNameLst>
                                      </p:cBhvr>
                                      <p:tavLst>
                                        <p:tav tm="0">
                                          <p:val>
                                            <p:fltVal val="0"/>
                                          </p:val>
                                        </p:tav>
                                        <p:tav tm="100000">
                                          <p:val>
                                            <p:strVal val="#ppt_w"/>
                                          </p:val>
                                        </p:tav>
                                      </p:tavLst>
                                    </p:anim>
                                    <p:anim calcmode="lin" valueType="num">
                                      <p:cBhvr>
                                        <p:cTn id="148" dur="500" fill="hold"/>
                                        <p:tgtEl>
                                          <p:spTgt spid="17"/>
                                        </p:tgtEl>
                                        <p:attrNameLst>
                                          <p:attrName>ppt_h</p:attrName>
                                        </p:attrNameLst>
                                      </p:cBhvr>
                                      <p:tavLst>
                                        <p:tav tm="0">
                                          <p:val>
                                            <p:fltVal val="0"/>
                                          </p:val>
                                        </p:tav>
                                        <p:tav tm="100000">
                                          <p:val>
                                            <p:strVal val="#ppt_h"/>
                                          </p:val>
                                        </p:tav>
                                      </p:tavLst>
                                    </p:anim>
                                    <p:animEffect transition="in" filter="fade">
                                      <p:cBhvr>
                                        <p:cTn id="1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590110093"/>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379412" y="794330"/>
            <a:ext cx="2971800" cy="2031325"/>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4800"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El </a:t>
            </a:r>
          </a:p>
          <a:p>
            <a:pPr algn="ctr"/>
            <a:r>
              <a:rPr lang="es-US" sz="4800"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implante</a:t>
            </a:r>
          </a:p>
          <a:p>
            <a:pPr algn="ctr"/>
            <a:r>
              <a:rPr lang="es-US" sz="2800" b="1" cap="none" dirty="0">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a:t>
            </a:r>
            <a:r>
              <a:rPr lang="es-US" sz="2800" b="1" cap="none" dirty="0" err="1">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Nexplanon</a:t>
            </a:r>
            <a:r>
              <a:rPr lang="es-US" sz="2800" b="1" cap="none" dirty="0">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3712" y="3502004"/>
            <a:ext cx="2743200" cy="1962150"/>
          </a:xfrm>
          <a:prstGeom prst="rect">
            <a:avLst/>
          </a:prstGeom>
        </p:spPr>
      </p:pic>
      <p:sp>
        <p:nvSpPr>
          <p:cNvPr id="16" name="Oval Callout 15"/>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0135" y="3451303"/>
            <a:ext cx="678180" cy="678180"/>
          </a:xfrm>
          <a:prstGeom prst="rect">
            <a:avLst/>
          </a:prstGeom>
        </p:spPr>
      </p:pic>
    </p:spTree>
    <p:extLst>
      <p:ext uri="{BB962C8B-B14F-4D97-AF65-F5344CB8AC3E}">
        <p14:creationId xmlns:p14="http://schemas.microsoft.com/office/powerpoint/2010/main" val="1365615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80">
                                          <p:stCondLst>
                                            <p:cond delay="0"/>
                                          </p:stCondLst>
                                        </p:cTn>
                                        <p:tgtEl>
                                          <p:spTgt spid="10"/>
                                        </p:tgtEl>
                                      </p:cBhvr>
                                    </p:animEffect>
                                    <p:anim calcmode="lin" valueType="num">
                                      <p:cBhvr>
                                        <p:cTn id="4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2" dur="26">
                                          <p:stCondLst>
                                            <p:cond delay="650"/>
                                          </p:stCondLst>
                                        </p:cTn>
                                        <p:tgtEl>
                                          <p:spTgt spid="10"/>
                                        </p:tgtEl>
                                      </p:cBhvr>
                                      <p:to x="100000" y="60000"/>
                                    </p:animScale>
                                    <p:animScale>
                                      <p:cBhvr>
                                        <p:cTn id="53" dur="166" decel="50000">
                                          <p:stCondLst>
                                            <p:cond delay="676"/>
                                          </p:stCondLst>
                                        </p:cTn>
                                        <p:tgtEl>
                                          <p:spTgt spid="10"/>
                                        </p:tgtEl>
                                      </p:cBhvr>
                                      <p:to x="100000" y="100000"/>
                                    </p:animScale>
                                    <p:animScale>
                                      <p:cBhvr>
                                        <p:cTn id="54" dur="26">
                                          <p:stCondLst>
                                            <p:cond delay="1312"/>
                                          </p:stCondLst>
                                        </p:cTn>
                                        <p:tgtEl>
                                          <p:spTgt spid="10"/>
                                        </p:tgtEl>
                                      </p:cBhvr>
                                      <p:to x="100000" y="80000"/>
                                    </p:animScale>
                                    <p:animScale>
                                      <p:cBhvr>
                                        <p:cTn id="55" dur="166" decel="50000">
                                          <p:stCondLst>
                                            <p:cond delay="1338"/>
                                          </p:stCondLst>
                                        </p:cTn>
                                        <p:tgtEl>
                                          <p:spTgt spid="10"/>
                                        </p:tgtEl>
                                      </p:cBhvr>
                                      <p:to x="100000" y="100000"/>
                                    </p:animScale>
                                    <p:animScale>
                                      <p:cBhvr>
                                        <p:cTn id="56" dur="26">
                                          <p:stCondLst>
                                            <p:cond delay="1642"/>
                                          </p:stCondLst>
                                        </p:cTn>
                                        <p:tgtEl>
                                          <p:spTgt spid="10"/>
                                        </p:tgtEl>
                                      </p:cBhvr>
                                      <p:to x="100000" y="90000"/>
                                    </p:animScale>
                                    <p:animScale>
                                      <p:cBhvr>
                                        <p:cTn id="57" dur="166" decel="50000">
                                          <p:stCondLst>
                                            <p:cond delay="1668"/>
                                          </p:stCondLst>
                                        </p:cTn>
                                        <p:tgtEl>
                                          <p:spTgt spid="10"/>
                                        </p:tgtEl>
                                      </p:cBhvr>
                                      <p:to x="100000" y="100000"/>
                                    </p:animScale>
                                    <p:animScale>
                                      <p:cBhvr>
                                        <p:cTn id="58" dur="26">
                                          <p:stCondLst>
                                            <p:cond delay="1808"/>
                                          </p:stCondLst>
                                        </p:cTn>
                                        <p:tgtEl>
                                          <p:spTgt spid="10"/>
                                        </p:tgtEl>
                                      </p:cBhvr>
                                      <p:to x="100000" y="95000"/>
                                    </p:animScale>
                                    <p:animScale>
                                      <p:cBhvr>
                                        <p:cTn id="59" dur="166" decel="50000">
                                          <p:stCondLst>
                                            <p:cond delay="1834"/>
                                          </p:stCondLst>
                                        </p:cTn>
                                        <p:tgtEl>
                                          <p:spTgt spid="10"/>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80">
                                          <p:stCondLst>
                                            <p:cond delay="0"/>
                                          </p:stCondLst>
                                        </p:cTn>
                                        <p:tgtEl>
                                          <p:spTgt spid="9"/>
                                        </p:tgtEl>
                                      </p:cBhvr>
                                    </p:animEffect>
                                    <p:anim calcmode="lin" valueType="num">
                                      <p:cBhvr>
                                        <p:cTn id="6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8" dur="26">
                                          <p:stCondLst>
                                            <p:cond delay="650"/>
                                          </p:stCondLst>
                                        </p:cTn>
                                        <p:tgtEl>
                                          <p:spTgt spid="9"/>
                                        </p:tgtEl>
                                      </p:cBhvr>
                                      <p:to x="100000" y="60000"/>
                                    </p:animScale>
                                    <p:animScale>
                                      <p:cBhvr>
                                        <p:cTn id="69" dur="166" decel="50000">
                                          <p:stCondLst>
                                            <p:cond delay="676"/>
                                          </p:stCondLst>
                                        </p:cTn>
                                        <p:tgtEl>
                                          <p:spTgt spid="9"/>
                                        </p:tgtEl>
                                      </p:cBhvr>
                                      <p:to x="100000" y="100000"/>
                                    </p:animScale>
                                    <p:animScale>
                                      <p:cBhvr>
                                        <p:cTn id="70" dur="26">
                                          <p:stCondLst>
                                            <p:cond delay="1312"/>
                                          </p:stCondLst>
                                        </p:cTn>
                                        <p:tgtEl>
                                          <p:spTgt spid="9"/>
                                        </p:tgtEl>
                                      </p:cBhvr>
                                      <p:to x="100000" y="80000"/>
                                    </p:animScale>
                                    <p:animScale>
                                      <p:cBhvr>
                                        <p:cTn id="71" dur="166" decel="50000">
                                          <p:stCondLst>
                                            <p:cond delay="1338"/>
                                          </p:stCondLst>
                                        </p:cTn>
                                        <p:tgtEl>
                                          <p:spTgt spid="9"/>
                                        </p:tgtEl>
                                      </p:cBhvr>
                                      <p:to x="100000" y="100000"/>
                                    </p:animScale>
                                    <p:animScale>
                                      <p:cBhvr>
                                        <p:cTn id="72" dur="26">
                                          <p:stCondLst>
                                            <p:cond delay="1642"/>
                                          </p:stCondLst>
                                        </p:cTn>
                                        <p:tgtEl>
                                          <p:spTgt spid="9"/>
                                        </p:tgtEl>
                                      </p:cBhvr>
                                      <p:to x="100000" y="90000"/>
                                    </p:animScale>
                                    <p:animScale>
                                      <p:cBhvr>
                                        <p:cTn id="73" dur="166" decel="50000">
                                          <p:stCondLst>
                                            <p:cond delay="1668"/>
                                          </p:stCondLst>
                                        </p:cTn>
                                        <p:tgtEl>
                                          <p:spTgt spid="9"/>
                                        </p:tgtEl>
                                      </p:cBhvr>
                                      <p:to x="100000" y="100000"/>
                                    </p:animScale>
                                    <p:animScale>
                                      <p:cBhvr>
                                        <p:cTn id="74" dur="26">
                                          <p:stCondLst>
                                            <p:cond delay="1808"/>
                                          </p:stCondLst>
                                        </p:cTn>
                                        <p:tgtEl>
                                          <p:spTgt spid="9"/>
                                        </p:tgtEl>
                                      </p:cBhvr>
                                      <p:to x="100000" y="95000"/>
                                    </p:animScale>
                                    <p:animScale>
                                      <p:cBhvr>
                                        <p:cTn id="75" dur="166" decel="50000">
                                          <p:stCondLst>
                                            <p:cond delay="1834"/>
                                          </p:stCondLst>
                                        </p:cTn>
                                        <p:tgtEl>
                                          <p:spTgt spid="9"/>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down)">
                                      <p:cBhvr>
                                        <p:cTn id="110" dur="580">
                                          <p:stCondLst>
                                            <p:cond delay="0"/>
                                          </p:stCondLst>
                                        </p:cTn>
                                        <p:tgtEl>
                                          <p:spTgt spid="16"/>
                                        </p:tgtEl>
                                      </p:cBhvr>
                                    </p:animEffect>
                                    <p:anim calcmode="lin" valueType="num">
                                      <p:cBhvr>
                                        <p:cTn id="1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6" dur="26">
                                          <p:stCondLst>
                                            <p:cond delay="650"/>
                                          </p:stCondLst>
                                        </p:cTn>
                                        <p:tgtEl>
                                          <p:spTgt spid="16"/>
                                        </p:tgtEl>
                                      </p:cBhvr>
                                      <p:to x="100000" y="60000"/>
                                    </p:animScale>
                                    <p:animScale>
                                      <p:cBhvr>
                                        <p:cTn id="117" dur="166" decel="50000">
                                          <p:stCondLst>
                                            <p:cond delay="676"/>
                                          </p:stCondLst>
                                        </p:cTn>
                                        <p:tgtEl>
                                          <p:spTgt spid="16"/>
                                        </p:tgtEl>
                                      </p:cBhvr>
                                      <p:to x="100000" y="100000"/>
                                    </p:animScale>
                                    <p:animScale>
                                      <p:cBhvr>
                                        <p:cTn id="118" dur="26">
                                          <p:stCondLst>
                                            <p:cond delay="1312"/>
                                          </p:stCondLst>
                                        </p:cTn>
                                        <p:tgtEl>
                                          <p:spTgt spid="16"/>
                                        </p:tgtEl>
                                      </p:cBhvr>
                                      <p:to x="100000" y="80000"/>
                                    </p:animScale>
                                    <p:animScale>
                                      <p:cBhvr>
                                        <p:cTn id="119" dur="166" decel="50000">
                                          <p:stCondLst>
                                            <p:cond delay="1338"/>
                                          </p:stCondLst>
                                        </p:cTn>
                                        <p:tgtEl>
                                          <p:spTgt spid="16"/>
                                        </p:tgtEl>
                                      </p:cBhvr>
                                      <p:to x="100000" y="100000"/>
                                    </p:animScale>
                                    <p:animScale>
                                      <p:cBhvr>
                                        <p:cTn id="120" dur="26">
                                          <p:stCondLst>
                                            <p:cond delay="1642"/>
                                          </p:stCondLst>
                                        </p:cTn>
                                        <p:tgtEl>
                                          <p:spTgt spid="16"/>
                                        </p:tgtEl>
                                      </p:cBhvr>
                                      <p:to x="100000" y="90000"/>
                                    </p:animScale>
                                    <p:animScale>
                                      <p:cBhvr>
                                        <p:cTn id="121" dur="166" decel="50000">
                                          <p:stCondLst>
                                            <p:cond delay="1668"/>
                                          </p:stCondLst>
                                        </p:cTn>
                                        <p:tgtEl>
                                          <p:spTgt spid="16"/>
                                        </p:tgtEl>
                                      </p:cBhvr>
                                      <p:to x="100000" y="100000"/>
                                    </p:animScale>
                                    <p:animScale>
                                      <p:cBhvr>
                                        <p:cTn id="122" dur="26">
                                          <p:stCondLst>
                                            <p:cond delay="1808"/>
                                          </p:stCondLst>
                                        </p:cTn>
                                        <p:tgtEl>
                                          <p:spTgt spid="16"/>
                                        </p:tgtEl>
                                      </p:cBhvr>
                                      <p:to x="100000" y="95000"/>
                                    </p:animScale>
                                    <p:animScale>
                                      <p:cBhvr>
                                        <p:cTn id="123" dur="166" decel="50000">
                                          <p:stCondLst>
                                            <p:cond delay="1834"/>
                                          </p:stCondLst>
                                        </p:cTn>
                                        <p:tgtEl>
                                          <p:spTgt spid="16"/>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7"/>
                                        </p:tgtEl>
                                        <p:attrNameLst>
                                          <p:attrName>style.visibility</p:attrName>
                                        </p:attrNameLst>
                                      </p:cBhvr>
                                      <p:to>
                                        <p:strVal val="visible"/>
                                      </p:to>
                                    </p:set>
                                    <p:anim calcmode="lin" valueType="num">
                                      <p:cBhvr>
                                        <p:cTn id="147" dur="500" fill="hold"/>
                                        <p:tgtEl>
                                          <p:spTgt spid="17"/>
                                        </p:tgtEl>
                                        <p:attrNameLst>
                                          <p:attrName>ppt_w</p:attrName>
                                        </p:attrNameLst>
                                      </p:cBhvr>
                                      <p:tavLst>
                                        <p:tav tm="0">
                                          <p:val>
                                            <p:fltVal val="0"/>
                                          </p:val>
                                        </p:tav>
                                        <p:tav tm="100000">
                                          <p:val>
                                            <p:strVal val="#ppt_w"/>
                                          </p:val>
                                        </p:tav>
                                      </p:tavLst>
                                    </p:anim>
                                    <p:anim calcmode="lin" valueType="num">
                                      <p:cBhvr>
                                        <p:cTn id="148" dur="500" fill="hold"/>
                                        <p:tgtEl>
                                          <p:spTgt spid="17"/>
                                        </p:tgtEl>
                                        <p:attrNameLst>
                                          <p:attrName>ppt_h</p:attrName>
                                        </p:attrNameLst>
                                      </p:cBhvr>
                                      <p:tavLst>
                                        <p:tav tm="0">
                                          <p:val>
                                            <p:fltVal val="0"/>
                                          </p:val>
                                        </p:tav>
                                        <p:tav tm="100000">
                                          <p:val>
                                            <p:strVal val="#ppt_h"/>
                                          </p:val>
                                        </p:tav>
                                      </p:tavLst>
                                    </p:anim>
                                    <p:animEffect transition="in" filter="fade">
                                      <p:cBhvr>
                                        <p:cTn id="1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111162087"/>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150812" y="578809"/>
            <a:ext cx="3434656" cy="1692771"/>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3200" b="1" dirty="0">
                <a:ln w="9525">
                  <a:noFill/>
                  <a:prstDash val="solid"/>
                </a:ln>
                <a:latin typeface="Aharoni" panose="02010803020104030203" pitchFamily="2" charset="-79"/>
                <a:cs typeface="Aharoni" panose="02010803020104030203" pitchFamily="2" charset="-79"/>
              </a:rPr>
              <a:t>Anticonceptivos de emergencia</a:t>
            </a:r>
          </a:p>
          <a:p>
            <a:pPr algn="ctr"/>
            <a:r>
              <a:rPr lang="es-US" sz="2000" b="1" cap="none" dirty="0">
                <a:ln w="9525">
                  <a:noFill/>
                  <a:prstDash val="solid"/>
                </a:ln>
                <a:solidFill>
                  <a:schemeClr val="tx1"/>
                </a:solidFill>
                <a:latin typeface="Aharoni" panose="02010803020104030203" pitchFamily="2" charset="-79"/>
                <a:cs typeface="Aharoni" panose="02010803020104030203" pitchFamily="2" charset="-79"/>
              </a:rPr>
              <a:t>(Plan B, la píldora del día después, DIU de cobre)</a:t>
            </a:r>
          </a:p>
        </p:txBody>
      </p:sp>
      <p:sp>
        <p:nvSpPr>
          <p:cNvPr id="16" name="Oval Callout 15"/>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0135" y="3451303"/>
            <a:ext cx="678180" cy="678180"/>
          </a:xfrm>
          <a:prstGeom prst="rect">
            <a:avLst/>
          </a:prstGeom>
        </p:spPr>
      </p:pic>
      <p:pic>
        <p:nvPicPr>
          <p:cNvPr id="5" name="Picture 4" descr="La píldora del día después, Ella One, ahora está disponible en Polonia..."/>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3404" y="3698225"/>
            <a:ext cx="2526270" cy="1752600"/>
          </a:xfrm>
          <a:prstGeom prst="rect">
            <a:avLst/>
          </a:prstGeom>
        </p:spPr>
      </p:pic>
      <p:pic>
        <p:nvPicPr>
          <p:cNvPr id="4" name="Picture 3" descr="Juez retira restricciones para la píldora del “día despué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5337" y="2749729"/>
            <a:ext cx="1817261" cy="1081663"/>
          </a:xfrm>
          <a:prstGeom prst="rect">
            <a:avLst/>
          </a:prstGeom>
        </p:spPr>
      </p:pic>
      <p:pic>
        <p:nvPicPr>
          <p:cNvPr id="18" name="Picture 17" descr="DIU de cobre - Wikipedia"/>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95171" y="5292834"/>
            <a:ext cx="1070325" cy="1489536"/>
          </a:xfrm>
          <a:prstGeom prst="rect">
            <a:avLst/>
          </a:prstGeom>
        </p:spPr>
      </p:pic>
      <p:sp>
        <p:nvSpPr>
          <p:cNvPr id="13" name="TextBox 12"/>
          <p:cNvSpPr txBox="1"/>
          <p:nvPr/>
        </p:nvSpPr>
        <p:spPr>
          <a:xfrm>
            <a:off x="4674482" y="271671"/>
            <a:ext cx="7204929" cy="954107"/>
          </a:xfrm>
          <a:prstGeom prst="rect">
            <a:avLst/>
          </a:prstGeom>
          <a:noFill/>
        </p:spPr>
        <p:txBody>
          <a:bodyPr wrap="square" rtlCol="0">
            <a:spAutoFit/>
          </a:bodyPr>
          <a:lstStyle/>
          <a:p>
            <a:pPr lvl="0"/>
            <a:r>
              <a:rPr lang="es-US" sz="1400" dirty="0"/>
              <a:t>Método anticonceptivo que puede ser usado después de tener sexo sin protección—si no usaste métodos anticonceptivos/condón o si tu método anticonceptivo normal falló (los anticonceptivos de emergencia no deben ser usados como método </a:t>
            </a:r>
            <a:r>
              <a:rPr lang="es-US" sz="1400" dirty="0" smtClean="0"/>
              <a:t>anticonceptivo </a:t>
            </a:r>
            <a:r>
              <a:rPr lang="es-US" sz="1400" i="1" dirty="0" smtClean="0"/>
              <a:t>regular</a:t>
            </a:r>
            <a:r>
              <a:rPr lang="es-US" sz="1400" dirty="0"/>
              <a:t>).</a:t>
            </a:r>
          </a:p>
        </p:txBody>
      </p:sp>
      <p:sp>
        <p:nvSpPr>
          <p:cNvPr id="19" name="TextBox 18"/>
          <p:cNvSpPr txBox="1"/>
          <p:nvPr/>
        </p:nvSpPr>
        <p:spPr>
          <a:xfrm flipH="1">
            <a:off x="4734446" y="1988350"/>
            <a:ext cx="7204930" cy="738664"/>
          </a:xfrm>
          <a:prstGeom prst="rect">
            <a:avLst/>
          </a:prstGeom>
          <a:noFill/>
        </p:spPr>
        <p:txBody>
          <a:bodyPr wrap="square" rtlCol="0">
            <a:spAutoFit/>
          </a:bodyPr>
          <a:lstStyle/>
          <a:p>
            <a:r>
              <a:rPr lang="es-US" sz="1400" dirty="0"/>
              <a:t>Se deben tomar de 3 (Plan B) a 5 (Ella, DIU de cobre) días después de tener sexo sin protección para ser efectivos (mientras antes los tomen, más probabilidades tienen de prevenir embarazos).</a:t>
            </a:r>
          </a:p>
        </p:txBody>
      </p:sp>
      <p:sp>
        <p:nvSpPr>
          <p:cNvPr id="20" name="TextBox 19"/>
          <p:cNvSpPr txBox="1"/>
          <p:nvPr/>
        </p:nvSpPr>
        <p:spPr>
          <a:xfrm>
            <a:off x="4674482" y="4174258"/>
            <a:ext cx="6705600" cy="584775"/>
          </a:xfrm>
          <a:prstGeom prst="rect">
            <a:avLst/>
          </a:prstGeom>
          <a:noFill/>
        </p:spPr>
        <p:txBody>
          <a:bodyPr wrap="square" rtlCol="0">
            <a:spAutoFit/>
          </a:bodyPr>
          <a:lstStyle/>
          <a:p>
            <a:r>
              <a:rPr lang="es-US" sz="1600" dirty="0"/>
              <a:t>El Plan B está disponible sin receta. Ella requiere receta. El DIU de cobre debe ser insertado por un proveedor de atención médica.</a:t>
            </a:r>
          </a:p>
        </p:txBody>
      </p:sp>
      <p:sp>
        <p:nvSpPr>
          <p:cNvPr id="21" name="TextBox 20"/>
          <p:cNvSpPr txBox="1"/>
          <p:nvPr/>
        </p:nvSpPr>
        <p:spPr>
          <a:xfrm>
            <a:off x="4756882" y="5741256"/>
            <a:ext cx="6934200" cy="830997"/>
          </a:xfrm>
          <a:prstGeom prst="rect">
            <a:avLst/>
          </a:prstGeom>
          <a:noFill/>
        </p:spPr>
        <p:txBody>
          <a:bodyPr wrap="square" rtlCol="0">
            <a:spAutoFit/>
          </a:bodyPr>
          <a:lstStyle/>
          <a:p>
            <a:r>
              <a:rPr lang="es-US" sz="1600" dirty="0"/>
              <a:t>Algunas opciones están disponibles sin receta, se pueden comprar con anticipación (anticonceptivos de emergencia), no hay restricciones de edad, el DIU de cobre puede ser efectivo por hasta 12 años.</a:t>
            </a:r>
          </a:p>
        </p:txBody>
      </p:sp>
    </p:spTree>
    <p:extLst>
      <p:ext uri="{BB962C8B-B14F-4D97-AF65-F5344CB8AC3E}">
        <p14:creationId xmlns:p14="http://schemas.microsoft.com/office/powerpoint/2010/main" val="3607033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80">
                                          <p:stCondLst>
                                            <p:cond delay="0"/>
                                          </p:stCondLst>
                                        </p:cTn>
                                        <p:tgtEl>
                                          <p:spTgt spid="9"/>
                                        </p:tgtEl>
                                      </p:cBhvr>
                                    </p:animEffect>
                                    <p:anim calcmode="lin" valueType="num">
                                      <p:cBhvr>
                                        <p:cTn id="6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5" dur="26">
                                          <p:stCondLst>
                                            <p:cond delay="650"/>
                                          </p:stCondLst>
                                        </p:cTn>
                                        <p:tgtEl>
                                          <p:spTgt spid="9"/>
                                        </p:tgtEl>
                                      </p:cBhvr>
                                      <p:to x="100000" y="60000"/>
                                    </p:animScale>
                                    <p:animScale>
                                      <p:cBhvr>
                                        <p:cTn id="66" dur="166" decel="50000">
                                          <p:stCondLst>
                                            <p:cond delay="676"/>
                                          </p:stCondLst>
                                        </p:cTn>
                                        <p:tgtEl>
                                          <p:spTgt spid="9"/>
                                        </p:tgtEl>
                                      </p:cBhvr>
                                      <p:to x="100000" y="100000"/>
                                    </p:animScale>
                                    <p:animScale>
                                      <p:cBhvr>
                                        <p:cTn id="67" dur="26">
                                          <p:stCondLst>
                                            <p:cond delay="1312"/>
                                          </p:stCondLst>
                                        </p:cTn>
                                        <p:tgtEl>
                                          <p:spTgt spid="9"/>
                                        </p:tgtEl>
                                      </p:cBhvr>
                                      <p:to x="100000" y="80000"/>
                                    </p:animScale>
                                    <p:animScale>
                                      <p:cBhvr>
                                        <p:cTn id="68" dur="166" decel="50000">
                                          <p:stCondLst>
                                            <p:cond delay="1338"/>
                                          </p:stCondLst>
                                        </p:cTn>
                                        <p:tgtEl>
                                          <p:spTgt spid="9"/>
                                        </p:tgtEl>
                                      </p:cBhvr>
                                      <p:to x="100000" y="100000"/>
                                    </p:animScale>
                                    <p:animScale>
                                      <p:cBhvr>
                                        <p:cTn id="69" dur="26">
                                          <p:stCondLst>
                                            <p:cond delay="1642"/>
                                          </p:stCondLst>
                                        </p:cTn>
                                        <p:tgtEl>
                                          <p:spTgt spid="9"/>
                                        </p:tgtEl>
                                      </p:cBhvr>
                                      <p:to x="100000" y="90000"/>
                                    </p:animScale>
                                    <p:animScale>
                                      <p:cBhvr>
                                        <p:cTn id="70" dur="166" decel="50000">
                                          <p:stCondLst>
                                            <p:cond delay="1668"/>
                                          </p:stCondLst>
                                        </p:cTn>
                                        <p:tgtEl>
                                          <p:spTgt spid="9"/>
                                        </p:tgtEl>
                                      </p:cBhvr>
                                      <p:to x="100000" y="100000"/>
                                    </p:animScale>
                                    <p:animScale>
                                      <p:cBhvr>
                                        <p:cTn id="71" dur="26">
                                          <p:stCondLst>
                                            <p:cond delay="1808"/>
                                          </p:stCondLst>
                                        </p:cTn>
                                        <p:tgtEl>
                                          <p:spTgt spid="9"/>
                                        </p:tgtEl>
                                      </p:cBhvr>
                                      <p:to x="100000" y="95000"/>
                                    </p:animScale>
                                    <p:animScale>
                                      <p:cBhvr>
                                        <p:cTn id="72" dur="166" decel="50000">
                                          <p:stCondLst>
                                            <p:cond delay="1834"/>
                                          </p:stCondLst>
                                        </p:cTn>
                                        <p:tgtEl>
                                          <p:spTgt spid="9"/>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80">
                                          <p:stCondLst>
                                            <p:cond delay="0"/>
                                          </p:stCondLst>
                                        </p:cTn>
                                        <p:tgtEl>
                                          <p:spTgt spid="11"/>
                                        </p:tgtEl>
                                      </p:cBhvr>
                                    </p:animEffect>
                                    <p:anim calcmode="lin" valueType="num">
                                      <p:cBhvr>
                                        <p:cTn id="7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1" dur="26">
                                          <p:stCondLst>
                                            <p:cond delay="650"/>
                                          </p:stCondLst>
                                        </p:cTn>
                                        <p:tgtEl>
                                          <p:spTgt spid="11"/>
                                        </p:tgtEl>
                                      </p:cBhvr>
                                      <p:to x="100000" y="60000"/>
                                    </p:animScale>
                                    <p:animScale>
                                      <p:cBhvr>
                                        <p:cTn id="82" dur="166" decel="50000">
                                          <p:stCondLst>
                                            <p:cond delay="676"/>
                                          </p:stCondLst>
                                        </p:cTn>
                                        <p:tgtEl>
                                          <p:spTgt spid="11"/>
                                        </p:tgtEl>
                                      </p:cBhvr>
                                      <p:to x="100000" y="100000"/>
                                    </p:animScale>
                                    <p:animScale>
                                      <p:cBhvr>
                                        <p:cTn id="83" dur="26">
                                          <p:stCondLst>
                                            <p:cond delay="1312"/>
                                          </p:stCondLst>
                                        </p:cTn>
                                        <p:tgtEl>
                                          <p:spTgt spid="11"/>
                                        </p:tgtEl>
                                      </p:cBhvr>
                                      <p:to x="100000" y="80000"/>
                                    </p:animScale>
                                    <p:animScale>
                                      <p:cBhvr>
                                        <p:cTn id="84" dur="166" decel="50000">
                                          <p:stCondLst>
                                            <p:cond delay="1338"/>
                                          </p:stCondLst>
                                        </p:cTn>
                                        <p:tgtEl>
                                          <p:spTgt spid="11"/>
                                        </p:tgtEl>
                                      </p:cBhvr>
                                      <p:to x="100000" y="100000"/>
                                    </p:animScale>
                                    <p:animScale>
                                      <p:cBhvr>
                                        <p:cTn id="85" dur="26">
                                          <p:stCondLst>
                                            <p:cond delay="1642"/>
                                          </p:stCondLst>
                                        </p:cTn>
                                        <p:tgtEl>
                                          <p:spTgt spid="11"/>
                                        </p:tgtEl>
                                      </p:cBhvr>
                                      <p:to x="100000" y="90000"/>
                                    </p:animScale>
                                    <p:animScale>
                                      <p:cBhvr>
                                        <p:cTn id="86" dur="166" decel="50000">
                                          <p:stCondLst>
                                            <p:cond delay="1668"/>
                                          </p:stCondLst>
                                        </p:cTn>
                                        <p:tgtEl>
                                          <p:spTgt spid="11"/>
                                        </p:tgtEl>
                                      </p:cBhvr>
                                      <p:to x="100000" y="100000"/>
                                    </p:animScale>
                                    <p:animScale>
                                      <p:cBhvr>
                                        <p:cTn id="87" dur="26">
                                          <p:stCondLst>
                                            <p:cond delay="1808"/>
                                          </p:stCondLst>
                                        </p:cTn>
                                        <p:tgtEl>
                                          <p:spTgt spid="11"/>
                                        </p:tgtEl>
                                      </p:cBhvr>
                                      <p:to x="100000" y="95000"/>
                                    </p:animScale>
                                    <p:animScale>
                                      <p:cBhvr>
                                        <p:cTn id="88" dur="166" decel="50000">
                                          <p:stCondLst>
                                            <p:cond delay="1834"/>
                                          </p:stCondLst>
                                        </p:cTn>
                                        <p:tgtEl>
                                          <p:spTgt spid="11"/>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down)">
                                      <p:cBhvr>
                                        <p:cTn id="91" dur="580">
                                          <p:stCondLst>
                                            <p:cond delay="0"/>
                                          </p:stCondLst>
                                        </p:cTn>
                                        <p:tgtEl>
                                          <p:spTgt spid="12"/>
                                        </p:tgtEl>
                                      </p:cBhvr>
                                    </p:animEffect>
                                    <p:anim calcmode="lin" valueType="num">
                                      <p:cBhvr>
                                        <p:cTn id="9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7" dur="26">
                                          <p:stCondLst>
                                            <p:cond delay="650"/>
                                          </p:stCondLst>
                                        </p:cTn>
                                        <p:tgtEl>
                                          <p:spTgt spid="12"/>
                                        </p:tgtEl>
                                      </p:cBhvr>
                                      <p:to x="100000" y="60000"/>
                                    </p:animScale>
                                    <p:animScale>
                                      <p:cBhvr>
                                        <p:cTn id="98" dur="166" decel="50000">
                                          <p:stCondLst>
                                            <p:cond delay="676"/>
                                          </p:stCondLst>
                                        </p:cTn>
                                        <p:tgtEl>
                                          <p:spTgt spid="12"/>
                                        </p:tgtEl>
                                      </p:cBhvr>
                                      <p:to x="100000" y="100000"/>
                                    </p:animScale>
                                    <p:animScale>
                                      <p:cBhvr>
                                        <p:cTn id="99" dur="26">
                                          <p:stCondLst>
                                            <p:cond delay="1312"/>
                                          </p:stCondLst>
                                        </p:cTn>
                                        <p:tgtEl>
                                          <p:spTgt spid="12"/>
                                        </p:tgtEl>
                                      </p:cBhvr>
                                      <p:to x="100000" y="80000"/>
                                    </p:animScale>
                                    <p:animScale>
                                      <p:cBhvr>
                                        <p:cTn id="100" dur="166" decel="50000">
                                          <p:stCondLst>
                                            <p:cond delay="1338"/>
                                          </p:stCondLst>
                                        </p:cTn>
                                        <p:tgtEl>
                                          <p:spTgt spid="12"/>
                                        </p:tgtEl>
                                      </p:cBhvr>
                                      <p:to x="100000" y="100000"/>
                                    </p:animScale>
                                    <p:animScale>
                                      <p:cBhvr>
                                        <p:cTn id="101" dur="26">
                                          <p:stCondLst>
                                            <p:cond delay="1642"/>
                                          </p:stCondLst>
                                        </p:cTn>
                                        <p:tgtEl>
                                          <p:spTgt spid="12"/>
                                        </p:tgtEl>
                                      </p:cBhvr>
                                      <p:to x="100000" y="90000"/>
                                    </p:animScale>
                                    <p:animScale>
                                      <p:cBhvr>
                                        <p:cTn id="102" dur="166" decel="50000">
                                          <p:stCondLst>
                                            <p:cond delay="1668"/>
                                          </p:stCondLst>
                                        </p:cTn>
                                        <p:tgtEl>
                                          <p:spTgt spid="12"/>
                                        </p:tgtEl>
                                      </p:cBhvr>
                                      <p:to x="100000" y="100000"/>
                                    </p:animScale>
                                    <p:animScale>
                                      <p:cBhvr>
                                        <p:cTn id="103" dur="26">
                                          <p:stCondLst>
                                            <p:cond delay="1808"/>
                                          </p:stCondLst>
                                        </p:cTn>
                                        <p:tgtEl>
                                          <p:spTgt spid="12"/>
                                        </p:tgtEl>
                                      </p:cBhvr>
                                      <p:to x="100000" y="95000"/>
                                    </p:animScale>
                                    <p:animScale>
                                      <p:cBhvr>
                                        <p:cTn id="104" dur="166" decel="50000">
                                          <p:stCondLst>
                                            <p:cond delay="1834"/>
                                          </p:stCondLst>
                                        </p:cTn>
                                        <p:tgtEl>
                                          <p:spTgt spid="12"/>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down)">
                                      <p:cBhvr>
                                        <p:cTn id="107" dur="580">
                                          <p:stCondLst>
                                            <p:cond delay="0"/>
                                          </p:stCondLst>
                                        </p:cTn>
                                        <p:tgtEl>
                                          <p:spTgt spid="16"/>
                                        </p:tgtEl>
                                      </p:cBhvr>
                                    </p:animEffect>
                                    <p:anim calcmode="lin" valueType="num">
                                      <p:cBhvr>
                                        <p:cTn id="10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3" dur="26">
                                          <p:stCondLst>
                                            <p:cond delay="650"/>
                                          </p:stCondLst>
                                        </p:cTn>
                                        <p:tgtEl>
                                          <p:spTgt spid="16"/>
                                        </p:tgtEl>
                                      </p:cBhvr>
                                      <p:to x="100000" y="60000"/>
                                    </p:animScale>
                                    <p:animScale>
                                      <p:cBhvr>
                                        <p:cTn id="114" dur="166" decel="50000">
                                          <p:stCondLst>
                                            <p:cond delay="676"/>
                                          </p:stCondLst>
                                        </p:cTn>
                                        <p:tgtEl>
                                          <p:spTgt spid="16"/>
                                        </p:tgtEl>
                                      </p:cBhvr>
                                      <p:to x="100000" y="100000"/>
                                    </p:animScale>
                                    <p:animScale>
                                      <p:cBhvr>
                                        <p:cTn id="115" dur="26">
                                          <p:stCondLst>
                                            <p:cond delay="1312"/>
                                          </p:stCondLst>
                                        </p:cTn>
                                        <p:tgtEl>
                                          <p:spTgt spid="16"/>
                                        </p:tgtEl>
                                      </p:cBhvr>
                                      <p:to x="100000" y="80000"/>
                                    </p:animScale>
                                    <p:animScale>
                                      <p:cBhvr>
                                        <p:cTn id="116" dur="166" decel="50000">
                                          <p:stCondLst>
                                            <p:cond delay="1338"/>
                                          </p:stCondLst>
                                        </p:cTn>
                                        <p:tgtEl>
                                          <p:spTgt spid="16"/>
                                        </p:tgtEl>
                                      </p:cBhvr>
                                      <p:to x="100000" y="100000"/>
                                    </p:animScale>
                                    <p:animScale>
                                      <p:cBhvr>
                                        <p:cTn id="117" dur="26">
                                          <p:stCondLst>
                                            <p:cond delay="1642"/>
                                          </p:stCondLst>
                                        </p:cTn>
                                        <p:tgtEl>
                                          <p:spTgt spid="16"/>
                                        </p:tgtEl>
                                      </p:cBhvr>
                                      <p:to x="100000" y="90000"/>
                                    </p:animScale>
                                    <p:animScale>
                                      <p:cBhvr>
                                        <p:cTn id="118" dur="166" decel="50000">
                                          <p:stCondLst>
                                            <p:cond delay="1668"/>
                                          </p:stCondLst>
                                        </p:cTn>
                                        <p:tgtEl>
                                          <p:spTgt spid="16"/>
                                        </p:tgtEl>
                                      </p:cBhvr>
                                      <p:to x="100000" y="100000"/>
                                    </p:animScale>
                                    <p:animScale>
                                      <p:cBhvr>
                                        <p:cTn id="119" dur="26">
                                          <p:stCondLst>
                                            <p:cond delay="1808"/>
                                          </p:stCondLst>
                                        </p:cTn>
                                        <p:tgtEl>
                                          <p:spTgt spid="16"/>
                                        </p:tgtEl>
                                      </p:cBhvr>
                                      <p:to x="100000" y="95000"/>
                                    </p:animScale>
                                    <p:animScale>
                                      <p:cBhvr>
                                        <p:cTn id="120" dur="166" decel="50000">
                                          <p:stCondLst>
                                            <p:cond delay="1834"/>
                                          </p:stCondLst>
                                        </p:cTn>
                                        <p:tgtEl>
                                          <p:spTgt spid="16"/>
                                        </p:tgtEl>
                                      </p:cBhvr>
                                      <p:to x="100000" y="100000"/>
                                    </p:animScale>
                                  </p:childTnLst>
                                </p:cTn>
                              </p:par>
                              <p:par>
                                <p:cTn id="121" presetID="26" presetClass="entr" presetSubtype="0" fill="hold" grpId="0" nodeType="with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wipe(down)">
                                      <p:cBhvr>
                                        <p:cTn id="123" dur="580">
                                          <p:stCondLst>
                                            <p:cond delay="0"/>
                                          </p:stCondLst>
                                        </p:cTn>
                                        <p:tgtEl>
                                          <p:spTgt spid="14"/>
                                        </p:tgtEl>
                                      </p:cBhvr>
                                    </p:animEffect>
                                    <p:anim calcmode="lin" valueType="num">
                                      <p:cBhvr>
                                        <p:cTn id="1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29" dur="26">
                                          <p:stCondLst>
                                            <p:cond delay="650"/>
                                          </p:stCondLst>
                                        </p:cTn>
                                        <p:tgtEl>
                                          <p:spTgt spid="14"/>
                                        </p:tgtEl>
                                      </p:cBhvr>
                                      <p:to x="100000" y="60000"/>
                                    </p:animScale>
                                    <p:animScale>
                                      <p:cBhvr>
                                        <p:cTn id="130" dur="166" decel="50000">
                                          <p:stCondLst>
                                            <p:cond delay="676"/>
                                          </p:stCondLst>
                                        </p:cTn>
                                        <p:tgtEl>
                                          <p:spTgt spid="14"/>
                                        </p:tgtEl>
                                      </p:cBhvr>
                                      <p:to x="100000" y="100000"/>
                                    </p:animScale>
                                    <p:animScale>
                                      <p:cBhvr>
                                        <p:cTn id="131" dur="26">
                                          <p:stCondLst>
                                            <p:cond delay="1312"/>
                                          </p:stCondLst>
                                        </p:cTn>
                                        <p:tgtEl>
                                          <p:spTgt spid="14"/>
                                        </p:tgtEl>
                                      </p:cBhvr>
                                      <p:to x="100000" y="80000"/>
                                    </p:animScale>
                                    <p:animScale>
                                      <p:cBhvr>
                                        <p:cTn id="132" dur="166" decel="50000">
                                          <p:stCondLst>
                                            <p:cond delay="1338"/>
                                          </p:stCondLst>
                                        </p:cTn>
                                        <p:tgtEl>
                                          <p:spTgt spid="14"/>
                                        </p:tgtEl>
                                      </p:cBhvr>
                                      <p:to x="100000" y="100000"/>
                                    </p:animScale>
                                    <p:animScale>
                                      <p:cBhvr>
                                        <p:cTn id="133" dur="26">
                                          <p:stCondLst>
                                            <p:cond delay="1642"/>
                                          </p:stCondLst>
                                        </p:cTn>
                                        <p:tgtEl>
                                          <p:spTgt spid="14"/>
                                        </p:tgtEl>
                                      </p:cBhvr>
                                      <p:to x="100000" y="90000"/>
                                    </p:animScale>
                                    <p:animScale>
                                      <p:cBhvr>
                                        <p:cTn id="134" dur="166" decel="50000">
                                          <p:stCondLst>
                                            <p:cond delay="1668"/>
                                          </p:stCondLst>
                                        </p:cTn>
                                        <p:tgtEl>
                                          <p:spTgt spid="14"/>
                                        </p:tgtEl>
                                      </p:cBhvr>
                                      <p:to x="100000" y="100000"/>
                                    </p:animScale>
                                    <p:animScale>
                                      <p:cBhvr>
                                        <p:cTn id="135" dur="26">
                                          <p:stCondLst>
                                            <p:cond delay="1808"/>
                                          </p:stCondLst>
                                        </p:cTn>
                                        <p:tgtEl>
                                          <p:spTgt spid="14"/>
                                        </p:tgtEl>
                                      </p:cBhvr>
                                      <p:to x="100000" y="95000"/>
                                    </p:animScale>
                                    <p:animScale>
                                      <p:cBhvr>
                                        <p:cTn id="136" dur="166" decel="50000">
                                          <p:stCondLst>
                                            <p:cond delay="1834"/>
                                          </p:stCondLst>
                                        </p:cTn>
                                        <p:tgtEl>
                                          <p:spTgt spid="14"/>
                                        </p:tgtEl>
                                      </p:cBhvr>
                                      <p:to x="100000" y="100000"/>
                                    </p:animScale>
                                  </p:childTnLst>
                                </p:cTn>
                              </p:par>
                              <p:par>
                                <p:cTn id="137" presetID="2" presetClass="entr" presetSubtype="2" fill="hold" grpId="0" nodeType="withEffect">
                                  <p:stCondLst>
                                    <p:cond delay="0"/>
                                  </p:stCondLst>
                                  <p:childTnLst>
                                    <p:set>
                                      <p:cBhvr>
                                        <p:cTn id="138" dur="1" fill="hold">
                                          <p:stCondLst>
                                            <p:cond delay="0"/>
                                          </p:stCondLst>
                                        </p:cTn>
                                        <p:tgtEl>
                                          <p:spTgt spid="6"/>
                                        </p:tgtEl>
                                        <p:attrNameLst>
                                          <p:attrName>style.visibility</p:attrName>
                                        </p:attrNameLst>
                                      </p:cBhvr>
                                      <p:to>
                                        <p:strVal val="visible"/>
                                      </p:to>
                                    </p:set>
                                    <p:anim calcmode="lin" valueType="num">
                                      <p:cBhvr additive="base">
                                        <p:cTn id="139" dur="2000" fill="hold"/>
                                        <p:tgtEl>
                                          <p:spTgt spid="6"/>
                                        </p:tgtEl>
                                        <p:attrNameLst>
                                          <p:attrName>ppt_x</p:attrName>
                                        </p:attrNameLst>
                                      </p:cBhvr>
                                      <p:tavLst>
                                        <p:tav tm="0">
                                          <p:val>
                                            <p:strVal val="1+#ppt_w/2"/>
                                          </p:val>
                                        </p:tav>
                                        <p:tav tm="100000">
                                          <p:val>
                                            <p:strVal val="#ppt_x"/>
                                          </p:val>
                                        </p:tav>
                                      </p:tavLst>
                                    </p:anim>
                                    <p:anim calcmode="lin" valueType="num">
                                      <p:cBhvr additive="base">
                                        <p:cTn id="140" dur="2000" fill="hold"/>
                                        <p:tgtEl>
                                          <p:spTgt spid="6"/>
                                        </p:tgtEl>
                                        <p:attrNameLst>
                                          <p:attrName>ppt_y</p:attrName>
                                        </p:attrNameLst>
                                      </p:cBhvr>
                                      <p:tavLst>
                                        <p:tav tm="0">
                                          <p:val>
                                            <p:strVal val="#ppt_y"/>
                                          </p:val>
                                        </p:tav>
                                        <p:tav tm="100000">
                                          <p:val>
                                            <p:strVal val="#ppt_y"/>
                                          </p:val>
                                        </p:tav>
                                      </p:tavLst>
                                    </p:anim>
                                  </p:childTnLst>
                                </p:cTn>
                              </p:par>
                            </p:childTnLst>
                          </p:cTn>
                        </p:par>
                        <p:par>
                          <p:cTn id="141" fill="hold">
                            <p:stCondLst>
                              <p:cond delay="2500"/>
                            </p:stCondLst>
                            <p:childTnLst>
                              <p:par>
                                <p:cTn id="142" presetID="53" presetClass="entr" presetSubtype="16" fill="hold" nodeType="afterEffect">
                                  <p:stCondLst>
                                    <p:cond delay="0"/>
                                  </p:stCondLst>
                                  <p:childTnLst>
                                    <p:set>
                                      <p:cBhvr>
                                        <p:cTn id="143" dur="1" fill="hold">
                                          <p:stCondLst>
                                            <p:cond delay="0"/>
                                          </p:stCondLst>
                                        </p:cTn>
                                        <p:tgtEl>
                                          <p:spTgt spid="17"/>
                                        </p:tgtEl>
                                        <p:attrNameLst>
                                          <p:attrName>style.visibility</p:attrName>
                                        </p:attrNameLst>
                                      </p:cBhvr>
                                      <p:to>
                                        <p:strVal val="visible"/>
                                      </p:to>
                                    </p:set>
                                    <p:anim calcmode="lin" valueType="num">
                                      <p:cBhvr>
                                        <p:cTn id="144" dur="500" fill="hold"/>
                                        <p:tgtEl>
                                          <p:spTgt spid="17"/>
                                        </p:tgtEl>
                                        <p:attrNameLst>
                                          <p:attrName>ppt_w</p:attrName>
                                        </p:attrNameLst>
                                      </p:cBhvr>
                                      <p:tavLst>
                                        <p:tav tm="0">
                                          <p:val>
                                            <p:fltVal val="0"/>
                                          </p:val>
                                        </p:tav>
                                        <p:tav tm="100000">
                                          <p:val>
                                            <p:strVal val="#ppt_w"/>
                                          </p:val>
                                        </p:tav>
                                      </p:tavLst>
                                    </p:anim>
                                    <p:anim calcmode="lin" valueType="num">
                                      <p:cBhvr>
                                        <p:cTn id="145" dur="500" fill="hold"/>
                                        <p:tgtEl>
                                          <p:spTgt spid="17"/>
                                        </p:tgtEl>
                                        <p:attrNameLst>
                                          <p:attrName>ppt_h</p:attrName>
                                        </p:attrNameLst>
                                      </p:cBhvr>
                                      <p:tavLst>
                                        <p:tav tm="0">
                                          <p:val>
                                            <p:fltVal val="0"/>
                                          </p:val>
                                        </p:tav>
                                        <p:tav tm="100000">
                                          <p:val>
                                            <p:strVal val="#ppt_h"/>
                                          </p:val>
                                        </p:tav>
                                      </p:tavLst>
                                    </p:anim>
                                    <p:animEffect transition="in" filter="fade">
                                      <p:cBhvr>
                                        <p:cTn id="1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2563" y="2514600"/>
            <a:ext cx="6126998" cy="923330"/>
          </a:xfrm>
          <a:prstGeom prst="rect">
            <a:avLst/>
          </a:prstGeom>
          <a:noFill/>
        </p:spPr>
        <p:txBody>
          <a:bodyPr wrap="none" lIns="91440" tIns="45720" rIns="91440" bIns="45720">
            <a:spAutoFit/>
          </a:bodyPr>
          <a:lstStyle/>
          <a:p>
            <a:pPr algn="ctr"/>
            <a:r>
              <a:rPr lang="es-US" sz="5400" b="1" dirty="0">
                <a:ln w="9525">
                  <a:solidFill>
                    <a:schemeClr val="bg1"/>
                  </a:solid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No te </a:t>
            </a:r>
            <a:r>
              <a:rPr lang="es-US" sz="5400" b="1" dirty="0" smtClean="0">
                <a:ln w="9525">
                  <a:solidFill>
                    <a:schemeClr val="bg1"/>
                  </a:solid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olvides de...</a:t>
            </a:r>
            <a:endParaRPr lang="es-US" sz="5400" b="1" dirty="0">
              <a:ln w="9525">
                <a:solidFill>
                  <a:schemeClr val="bg1"/>
                </a:solid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617143015"/>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309642730"/>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150812" y="1854762"/>
            <a:ext cx="3352800" cy="769441"/>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4400" b="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Abstinencia</a:t>
            </a:r>
          </a:p>
        </p:txBody>
      </p:sp>
      <p:pic>
        <p:nvPicPr>
          <p:cNvPr id="25" name="Picture 24"/>
          <p:cNvPicPr>
            <a:picLocks noChangeAspect="1"/>
          </p:cNvPicPr>
          <p:nvPr/>
        </p:nvPicPr>
        <p:blipFill>
          <a:blip r:embed="rId8">
            <a:lum bright="-2000"/>
            <a:extLst>
              <a:ext uri="{28A0092B-C50C-407E-A947-70E740481C1C}">
                <a14:useLocalDpi xmlns:a14="http://schemas.microsoft.com/office/drawing/2010/main" val="0"/>
              </a:ext>
            </a:extLst>
          </a:blip>
          <a:stretch>
            <a:fillRect/>
          </a:stretch>
        </p:blipFill>
        <p:spPr>
          <a:xfrm>
            <a:off x="322262" y="2810978"/>
            <a:ext cx="3009900" cy="3009900"/>
          </a:xfrm>
          <a:prstGeom prst="rect">
            <a:avLst/>
          </a:prstGeom>
          <a:effectLst>
            <a:outerShdw blurRad="50800" dist="50800" dir="5400000" algn="ctr" rotWithShape="0">
              <a:schemeClr val="bg1"/>
            </a:outerShdw>
          </a:effectLst>
        </p:spPr>
      </p:pic>
      <p:sp>
        <p:nvSpPr>
          <p:cNvPr id="26" name="Oval Callout 25"/>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6" name="Picture 15"/>
          <p:cNvPicPr>
            <a:picLocks noChangeAspect="1"/>
          </p:cNvPicPr>
          <p:nvPr/>
        </p:nvPicPr>
        <p:blipFill>
          <a:blip r:embed="rId9" cstate="print">
            <a:duotone>
              <a:prstClr val="black"/>
              <a:srgbClr val="9BFF9B">
                <a:tint val="45000"/>
                <a:satMod val="400000"/>
              </a:srgbClr>
            </a:duotone>
            <a:extLst>
              <a:ext uri="{28A0092B-C50C-407E-A947-70E740481C1C}">
                <a14:useLocalDpi xmlns:a14="http://schemas.microsoft.com/office/drawing/2010/main" val="0"/>
              </a:ext>
            </a:extLst>
          </a:blip>
          <a:stretch>
            <a:fillRect/>
          </a:stretch>
        </p:blipFill>
        <p:spPr>
          <a:xfrm>
            <a:off x="3144693" y="3555158"/>
            <a:ext cx="573036" cy="542653"/>
          </a:xfrm>
          <a:prstGeom prst="rect">
            <a:avLst/>
          </a:prstGeom>
        </p:spPr>
      </p:pic>
      <p:sp>
        <p:nvSpPr>
          <p:cNvPr id="2" name="Rectangle 1"/>
          <p:cNvSpPr/>
          <p:nvPr/>
        </p:nvSpPr>
        <p:spPr>
          <a:xfrm>
            <a:off x="4669945" y="2670500"/>
            <a:ext cx="1612925" cy="769441"/>
          </a:xfrm>
          <a:prstGeom prst="rect">
            <a:avLst/>
          </a:prstGeom>
          <a:noFill/>
        </p:spPr>
        <p:txBody>
          <a:bodyPr wrap="square" lIns="91440" tIns="45720" rIns="91440" bIns="45720">
            <a:spAutoFit/>
          </a:bodyPr>
          <a:lstStyle/>
          <a:p>
            <a:pPr algn="ctr"/>
            <a:r>
              <a:rPr lang="es-US" sz="4400" b="1" cap="none">
                <a:ln w="0"/>
                <a:solidFill>
                  <a:schemeClr val="accent5"/>
                </a:solidFill>
                <a:effectLst>
                  <a:outerShdw blurRad="38100" dist="25400" dir="5400000" algn="ctr" rotWithShape="0">
                    <a:srgbClr val="6E747A">
                      <a:alpha val="43000"/>
                    </a:srgbClr>
                  </a:outerShdw>
                </a:effectLst>
                <a:latin typeface="Forte" panose="03060902040502070203" pitchFamily="66" charset="0"/>
              </a:rPr>
              <a:t>100%</a:t>
            </a:r>
          </a:p>
        </p:txBody>
      </p:sp>
    </p:spTree>
    <p:extLst>
      <p:ext uri="{BB962C8B-B14F-4D97-AF65-F5344CB8AC3E}">
        <p14:creationId xmlns:p14="http://schemas.microsoft.com/office/powerpoint/2010/main" val="30454915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wipe(down)">
                                      <p:cBhvr>
                                        <p:cTn id="110" dur="580">
                                          <p:stCondLst>
                                            <p:cond delay="0"/>
                                          </p:stCondLst>
                                        </p:cTn>
                                        <p:tgtEl>
                                          <p:spTgt spid="26"/>
                                        </p:tgtEl>
                                      </p:cBhvr>
                                    </p:animEffect>
                                    <p:anim calcmode="lin" valueType="num">
                                      <p:cBhvr>
                                        <p:cTn id="111"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16" dur="26">
                                          <p:stCondLst>
                                            <p:cond delay="650"/>
                                          </p:stCondLst>
                                        </p:cTn>
                                        <p:tgtEl>
                                          <p:spTgt spid="26"/>
                                        </p:tgtEl>
                                      </p:cBhvr>
                                      <p:to x="100000" y="60000"/>
                                    </p:animScale>
                                    <p:animScale>
                                      <p:cBhvr>
                                        <p:cTn id="117" dur="166" decel="50000">
                                          <p:stCondLst>
                                            <p:cond delay="676"/>
                                          </p:stCondLst>
                                        </p:cTn>
                                        <p:tgtEl>
                                          <p:spTgt spid="26"/>
                                        </p:tgtEl>
                                      </p:cBhvr>
                                      <p:to x="100000" y="100000"/>
                                    </p:animScale>
                                    <p:animScale>
                                      <p:cBhvr>
                                        <p:cTn id="118" dur="26">
                                          <p:stCondLst>
                                            <p:cond delay="1312"/>
                                          </p:stCondLst>
                                        </p:cTn>
                                        <p:tgtEl>
                                          <p:spTgt spid="26"/>
                                        </p:tgtEl>
                                      </p:cBhvr>
                                      <p:to x="100000" y="80000"/>
                                    </p:animScale>
                                    <p:animScale>
                                      <p:cBhvr>
                                        <p:cTn id="119" dur="166" decel="50000">
                                          <p:stCondLst>
                                            <p:cond delay="1338"/>
                                          </p:stCondLst>
                                        </p:cTn>
                                        <p:tgtEl>
                                          <p:spTgt spid="26"/>
                                        </p:tgtEl>
                                      </p:cBhvr>
                                      <p:to x="100000" y="100000"/>
                                    </p:animScale>
                                    <p:animScale>
                                      <p:cBhvr>
                                        <p:cTn id="120" dur="26">
                                          <p:stCondLst>
                                            <p:cond delay="1642"/>
                                          </p:stCondLst>
                                        </p:cTn>
                                        <p:tgtEl>
                                          <p:spTgt spid="26"/>
                                        </p:tgtEl>
                                      </p:cBhvr>
                                      <p:to x="100000" y="90000"/>
                                    </p:animScale>
                                    <p:animScale>
                                      <p:cBhvr>
                                        <p:cTn id="121" dur="166" decel="50000">
                                          <p:stCondLst>
                                            <p:cond delay="1668"/>
                                          </p:stCondLst>
                                        </p:cTn>
                                        <p:tgtEl>
                                          <p:spTgt spid="26"/>
                                        </p:tgtEl>
                                      </p:cBhvr>
                                      <p:to x="100000" y="100000"/>
                                    </p:animScale>
                                    <p:animScale>
                                      <p:cBhvr>
                                        <p:cTn id="122" dur="26">
                                          <p:stCondLst>
                                            <p:cond delay="1808"/>
                                          </p:stCondLst>
                                        </p:cTn>
                                        <p:tgtEl>
                                          <p:spTgt spid="26"/>
                                        </p:tgtEl>
                                      </p:cBhvr>
                                      <p:to x="100000" y="95000"/>
                                    </p:animScale>
                                    <p:animScale>
                                      <p:cBhvr>
                                        <p:cTn id="123" dur="166" decel="50000">
                                          <p:stCondLst>
                                            <p:cond delay="1834"/>
                                          </p:stCondLst>
                                        </p:cTn>
                                        <p:tgtEl>
                                          <p:spTgt spid="26"/>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6"/>
                                        </p:tgtEl>
                                        <p:attrNameLst>
                                          <p:attrName>style.visibility</p:attrName>
                                        </p:attrNameLst>
                                      </p:cBhvr>
                                      <p:to>
                                        <p:strVal val="visible"/>
                                      </p:to>
                                    </p:set>
                                    <p:anim calcmode="lin" valueType="num">
                                      <p:cBhvr>
                                        <p:cTn id="147" dur="500" fill="hold"/>
                                        <p:tgtEl>
                                          <p:spTgt spid="16"/>
                                        </p:tgtEl>
                                        <p:attrNameLst>
                                          <p:attrName>ppt_w</p:attrName>
                                        </p:attrNameLst>
                                      </p:cBhvr>
                                      <p:tavLst>
                                        <p:tav tm="0">
                                          <p:val>
                                            <p:fltVal val="0"/>
                                          </p:val>
                                        </p:tav>
                                        <p:tav tm="100000">
                                          <p:val>
                                            <p:strVal val="#ppt_w"/>
                                          </p:val>
                                        </p:tav>
                                      </p:tavLst>
                                    </p:anim>
                                    <p:anim calcmode="lin" valueType="num">
                                      <p:cBhvr>
                                        <p:cTn id="148" dur="500" fill="hold"/>
                                        <p:tgtEl>
                                          <p:spTgt spid="16"/>
                                        </p:tgtEl>
                                        <p:attrNameLst>
                                          <p:attrName>ppt_h</p:attrName>
                                        </p:attrNameLst>
                                      </p:cBhvr>
                                      <p:tavLst>
                                        <p:tav tm="0">
                                          <p:val>
                                            <p:fltVal val="0"/>
                                          </p:val>
                                        </p:tav>
                                        <p:tav tm="100000">
                                          <p:val>
                                            <p:strVal val="#ppt_h"/>
                                          </p:val>
                                        </p:tav>
                                      </p:tavLst>
                                    </p:anim>
                                    <p:animEffect transition="in" filter="fade">
                                      <p:cBhvr>
                                        <p:cTn id="149" dur="500"/>
                                        <p:tgtEl>
                                          <p:spTgt spid="1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2"/>
                                        </p:tgtEl>
                                        <p:attrNameLst>
                                          <p:attrName>style.visibility</p:attrName>
                                        </p:attrNameLst>
                                      </p:cBhvr>
                                      <p:to>
                                        <p:strVal val="visible"/>
                                      </p:to>
                                    </p:set>
                                    <p:anim calcmode="lin" valueType="num">
                                      <p:cBhvr>
                                        <p:cTn id="152" dur="500" fill="hold"/>
                                        <p:tgtEl>
                                          <p:spTgt spid="2"/>
                                        </p:tgtEl>
                                        <p:attrNameLst>
                                          <p:attrName>ppt_w</p:attrName>
                                        </p:attrNameLst>
                                      </p:cBhvr>
                                      <p:tavLst>
                                        <p:tav tm="0">
                                          <p:val>
                                            <p:fltVal val="0"/>
                                          </p:val>
                                        </p:tav>
                                        <p:tav tm="100000">
                                          <p:val>
                                            <p:strVal val="#ppt_w"/>
                                          </p:val>
                                        </p:tav>
                                      </p:tavLst>
                                    </p:anim>
                                    <p:anim calcmode="lin" valueType="num">
                                      <p:cBhvr>
                                        <p:cTn id="153" dur="500" fill="hold"/>
                                        <p:tgtEl>
                                          <p:spTgt spid="2"/>
                                        </p:tgtEl>
                                        <p:attrNameLst>
                                          <p:attrName>ppt_h</p:attrName>
                                        </p:attrNameLst>
                                      </p:cBhvr>
                                      <p:tavLst>
                                        <p:tav tm="0">
                                          <p:val>
                                            <p:fltVal val="0"/>
                                          </p:val>
                                        </p:tav>
                                        <p:tav tm="100000">
                                          <p:val>
                                            <p:strVal val="#ppt_h"/>
                                          </p:val>
                                        </p:tav>
                                      </p:tavLst>
                                    </p:anim>
                                    <p:animEffect transition="in" filter="fade">
                                      <p:cBhvr>
                                        <p:cTn id="1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26"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¿Cómo sé qué método usar?</a:t>
            </a:r>
          </a:p>
        </p:txBody>
      </p:sp>
      <p:sp>
        <p:nvSpPr>
          <p:cNvPr id="3" name="Content Placeholder 2"/>
          <p:cNvSpPr>
            <a:spLocks noGrp="1"/>
          </p:cNvSpPr>
          <p:nvPr>
            <p:ph sz="half" idx="1"/>
          </p:nvPr>
        </p:nvSpPr>
        <p:spPr>
          <a:xfrm>
            <a:off x="1530351" y="2133600"/>
            <a:ext cx="4419599" cy="4267200"/>
          </a:xfrm>
        </p:spPr>
        <p:txBody>
          <a:bodyPr>
            <a:normAutofit lnSpcReduction="10000"/>
          </a:bodyPr>
          <a:lstStyle/>
          <a:p>
            <a:r>
              <a:rPr lang="es-US" sz="2800"/>
              <a:t>Habla con tus padres, médico, terapeuta o con otro adulto en quien confíes</a:t>
            </a:r>
          </a:p>
          <a:p>
            <a:r>
              <a:rPr lang="es-US" sz="2800"/>
              <a:t>Haz preguntas</a:t>
            </a:r>
          </a:p>
          <a:p>
            <a:r>
              <a:rPr lang="es-US" sz="2800"/>
              <a:t>Piensa</a:t>
            </a:r>
          </a:p>
          <a:p>
            <a:pPr lvl="1"/>
            <a:r>
              <a:rPr lang="es-US" sz="2400"/>
              <a:t>¿Estoy listo?</a:t>
            </a:r>
          </a:p>
          <a:p>
            <a:pPr lvl="1"/>
            <a:r>
              <a:rPr lang="es-US" sz="2400">
                <a:latin typeface="+mj-lt"/>
                <a:cs typeface="Times New Roman" panose="02020603050405020304" pitchFamily="18" charset="0"/>
              </a:rPr>
              <a:t>¿Tengo toda la información que necesito?</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9212" y="2133600"/>
            <a:ext cx="4754880" cy="3278887"/>
          </a:xfrm>
          <a:prstGeom prst="rect">
            <a:avLst/>
          </a:prstGeom>
          <a:ln>
            <a:noFill/>
          </a:ln>
          <a:effectLst>
            <a:reflection blurRad="12700" stA="30000" endPos="30000" dist="5000" dir="5400000" sy="-100000" algn="bl" rotWithShape="0"/>
          </a:effectLst>
          <a:scene3d>
            <a:camera prst="perspectiveContrastingLeftFacing" fov="0">
              <a:rot lat="0" lon="19800000" rev="0"/>
            </a:camera>
            <a:lightRig rig="threePt" dir="t">
              <a:rot lat="0" lon="0" rev="2700000"/>
            </a:lightRig>
          </a:scene3d>
          <a:sp3d>
            <a:bevelT w="63500" h="50800"/>
          </a:sp3d>
        </p:spPr>
      </p:pic>
    </p:spTree>
    <p:extLst>
      <p:ext uri="{BB962C8B-B14F-4D97-AF65-F5344CB8AC3E}">
        <p14:creationId xmlns:p14="http://schemas.microsoft.com/office/powerpoint/2010/main" val="614135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1000"/>
                                        <p:tgtEl>
                                          <p:spTgt spid="3">
                                            <p:txEl>
                                              <p:pRg st="0" end="0"/>
                                            </p:txEl>
                                          </p:spTgt>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1000"/>
                                        <p:tgtEl>
                                          <p:spTgt spid="3">
                                            <p:txEl>
                                              <p:pRg st="1" end="1"/>
                                            </p:txEl>
                                          </p:spTgt>
                                        </p:tgtEl>
                                      </p:cBhvr>
                                    </p:animEffect>
                                  </p:childTnLst>
                                </p:cTn>
                              </p:par>
                            </p:childTnLst>
                          </p:cTn>
                        </p:par>
                        <p:par>
                          <p:cTn id="21" fill="hold">
                            <p:stCondLst>
                              <p:cond delay="3500"/>
                            </p:stCondLst>
                            <p:childTnLst>
                              <p:par>
                                <p:cTn id="22" presetID="22" presetClass="entr" presetSubtype="8"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1000"/>
                                        <p:tgtEl>
                                          <p:spTgt spid="3">
                                            <p:txEl>
                                              <p:pRg st="2" end="2"/>
                                            </p:txEl>
                                          </p:spTgt>
                                        </p:tgtEl>
                                      </p:cBhvr>
                                    </p:animEffect>
                                  </p:childTnLst>
                                </p:cTn>
                              </p:par>
                            </p:childTnLst>
                          </p:cTn>
                        </p:par>
                        <p:par>
                          <p:cTn id="25" fill="hold">
                            <p:stCondLst>
                              <p:cond delay="4500"/>
                            </p:stCondLst>
                            <p:childTnLst>
                              <p:par>
                                <p:cTn id="26" presetID="22" presetClass="entr" presetSubtype="8"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1000"/>
                                        <p:tgtEl>
                                          <p:spTgt spid="3">
                                            <p:txEl>
                                              <p:pRg st="3" end="3"/>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US"/>
              <a:t>¿Cómo pueden estar ambos padres involucrados en el uso de anticonceptivos?</a:t>
            </a:r>
          </a:p>
        </p:txBody>
      </p:sp>
      <p:sp>
        <p:nvSpPr>
          <p:cNvPr id="3" name="Content Placeholder 2"/>
          <p:cNvSpPr>
            <a:spLocks noGrp="1"/>
          </p:cNvSpPr>
          <p:nvPr>
            <p:ph sz="half" idx="4294967295"/>
          </p:nvPr>
        </p:nvSpPr>
        <p:spPr>
          <a:xfrm>
            <a:off x="0" y="1746250"/>
            <a:ext cx="3581400" cy="4267200"/>
          </a:xfrm>
        </p:spPr>
        <p:txBody>
          <a:bodyPr>
            <a:noAutofit/>
          </a:bodyPr>
          <a:lstStyle/>
          <a:p>
            <a:pPr marL="0" indent="0" algn="ctr">
              <a:lnSpc>
                <a:spcPct val="100000"/>
              </a:lnSpc>
              <a:spcBef>
                <a:spcPts val="0"/>
              </a:spcBef>
              <a:buNone/>
            </a:pPr>
            <a:r>
              <a:rPr lang="es-US" sz="2400"/>
              <a:t>Ayudar a pagarlos</a:t>
            </a:r>
          </a:p>
          <a:p>
            <a:pPr marL="0" indent="0" algn="ctr">
              <a:lnSpc>
                <a:spcPct val="100000"/>
              </a:lnSpc>
              <a:spcBef>
                <a:spcPts val="0"/>
              </a:spcBef>
              <a:buNone/>
            </a:pPr>
            <a:endParaRPr lang="en-US" sz="2400" dirty="0"/>
          </a:p>
          <a:p>
            <a:pPr marL="0" indent="0" algn="ctr">
              <a:lnSpc>
                <a:spcPct val="100000"/>
              </a:lnSpc>
              <a:spcBef>
                <a:spcPts val="0"/>
              </a:spcBef>
              <a:buNone/>
            </a:pPr>
            <a:endParaRPr lang="en-US" sz="2400" dirty="0"/>
          </a:p>
          <a:p>
            <a:pPr marL="0" indent="0" algn="ctr">
              <a:lnSpc>
                <a:spcPct val="100000"/>
              </a:lnSpc>
              <a:spcBef>
                <a:spcPts val="0"/>
              </a:spcBef>
              <a:buNone/>
            </a:pPr>
            <a:r>
              <a:rPr lang="es-US" sz="2400"/>
              <a:t>Ir a un médico/clínica con su pareja</a:t>
            </a:r>
          </a:p>
          <a:p>
            <a:pPr marL="0" indent="0" algn="ctr">
              <a:lnSpc>
                <a:spcPct val="100000"/>
              </a:lnSpc>
              <a:spcBef>
                <a:spcPts val="0"/>
              </a:spcBef>
              <a:buNone/>
            </a:pPr>
            <a:endParaRPr lang="en-US" sz="2400" dirty="0"/>
          </a:p>
          <a:p>
            <a:pPr marL="0" indent="0" algn="ctr">
              <a:lnSpc>
                <a:spcPct val="100000"/>
              </a:lnSpc>
              <a:spcBef>
                <a:spcPts val="0"/>
              </a:spcBef>
              <a:buNone/>
            </a:pPr>
            <a:endParaRPr lang="en-US" sz="2400" dirty="0"/>
          </a:p>
          <a:p>
            <a:pPr marL="0" indent="0" algn="ctr">
              <a:lnSpc>
                <a:spcPct val="100000"/>
              </a:lnSpc>
              <a:spcBef>
                <a:spcPts val="0"/>
              </a:spcBef>
              <a:buNone/>
            </a:pPr>
            <a:r>
              <a:rPr lang="es-US" sz="2400"/>
              <a:t>Usar un condón de látex/poliuretano</a:t>
            </a:r>
          </a:p>
          <a:p>
            <a:pPr marL="0" indent="0" algn="ctr">
              <a:lnSpc>
                <a:spcPct val="100000"/>
              </a:lnSpc>
              <a:spcBef>
                <a:spcPts val="0"/>
              </a:spcBef>
              <a:buNone/>
            </a:pPr>
            <a:endParaRPr lang="en-US" sz="2400" dirty="0"/>
          </a:p>
          <a:p>
            <a:pPr marL="0" indent="0" algn="ctr">
              <a:lnSpc>
                <a:spcPct val="100000"/>
              </a:lnSpc>
              <a:spcBef>
                <a:spcPts val="0"/>
              </a:spcBef>
              <a:buNone/>
            </a:pPr>
            <a:endParaRPr lang="en-US" sz="2400" dirty="0"/>
          </a:p>
          <a:p>
            <a:pPr marL="0" indent="0" algn="ctr">
              <a:lnSpc>
                <a:spcPct val="100000"/>
              </a:lnSpc>
              <a:spcBef>
                <a:spcPts val="0"/>
              </a:spcBef>
              <a:buNone/>
            </a:pPr>
            <a:endParaRPr lang="en-US" sz="2400" dirty="0"/>
          </a:p>
        </p:txBody>
      </p:sp>
      <p:pic>
        <p:nvPicPr>
          <p:cNvPr id="6" name="Content Placeholder 5"/>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4113212" y="1896268"/>
            <a:ext cx="2644775" cy="3967163"/>
          </a:xfrm>
        </p:spPr>
      </p:pic>
      <p:sp>
        <p:nvSpPr>
          <p:cNvPr id="7" name="TextBox 6"/>
          <p:cNvSpPr txBox="1"/>
          <p:nvPr/>
        </p:nvSpPr>
        <p:spPr>
          <a:xfrm>
            <a:off x="7622381" y="1747043"/>
            <a:ext cx="3501232" cy="4154984"/>
          </a:xfrm>
          <a:prstGeom prst="rect">
            <a:avLst/>
          </a:prstGeom>
          <a:noFill/>
        </p:spPr>
        <p:txBody>
          <a:bodyPr wrap="square" rtlCol="0">
            <a:spAutoFit/>
          </a:bodyPr>
          <a:lstStyle/>
          <a:p>
            <a:pPr algn="ctr"/>
            <a:r>
              <a:rPr lang="es-US" sz="2400"/>
              <a:t>Ayudar a recordarle a su pareja que se tome la píldora o que haga una cita</a:t>
            </a:r>
          </a:p>
          <a:p>
            <a:pPr algn="ctr"/>
            <a:endParaRPr lang="en-US" sz="2400" dirty="0"/>
          </a:p>
          <a:p>
            <a:pPr algn="ctr"/>
            <a:endParaRPr lang="en-US" sz="2400" dirty="0"/>
          </a:p>
          <a:p>
            <a:pPr algn="ctr"/>
            <a:r>
              <a:rPr lang="es-US" sz="2400"/>
              <a:t>Ayudar a decidir qué método usar</a:t>
            </a:r>
          </a:p>
          <a:p>
            <a:pPr algn="ctr"/>
            <a:endParaRPr lang="en-US" sz="2400" dirty="0"/>
          </a:p>
          <a:p>
            <a:pPr algn="ctr"/>
            <a:r>
              <a:rPr lang="es-US" sz="2400"/>
              <a:t>Hacer preguntas</a:t>
            </a:r>
          </a:p>
          <a:p>
            <a:pPr algn="ctr"/>
            <a:endParaRPr lang="en-US" sz="2400" dirty="0"/>
          </a:p>
          <a:p>
            <a:pPr algn="ctr"/>
            <a:r>
              <a:rPr lang="es-US" sz="2400"/>
              <a:t>Ser comprensivo</a:t>
            </a:r>
          </a:p>
        </p:txBody>
      </p:sp>
    </p:spTree>
    <p:extLst>
      <p:ext uri="{BB962C8B-B14F-4D97-AF65-F5344CB8AC3E}">
        <p14:creationId xmlns:p14="http://schemas.microsoft.com/office/powerpoint/2010/main" val="253737407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750"/>
                                        <p:tgtEl>
                                          <p:spTgt spid="3">
                                            <p:txEl>
                                              <p:pRg st="0" end="0"/>
                                            </p:txEl>
                                          </p:spTgt>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750"/>
                                        <p:tgtEl>
                                          <p:spTgt spid="3">
                                            <p:txEl>
                                              <p:pRg st="3" end="3"/>
                                            </p:txEl>
                                          </p:spTgt>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up)">
                                      <p:cBhvr>
                                        <p:cTn id="19" dur="750"/>
                                        <p:tgtEl>
                                          <p:spTgt spid="3">
                                            <p:txEl>
                                              <p:pRg st="6" end="6"/>
                                            </p:txEl>
                                          </p:spTgt>
                                        </p:tgtEl>
                                      </p:cBhvr>
                                    </p:animEffect>
                                  </p:childTnLst>
                                </p:cTn>
                              </p:par>
                            </p:childTnLst>
                          </p:cTn>
                        </p:par>
                        <p:par>
                          <p:cTn id="20" fill="hold">
                            <p:stCondLst>
                              <p:cond delay="325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Recuerda...</a:t>
            </a:r>
          </a:p>
        </p:txBody>
      </p:sp>
      <p:sp>
        <p:nvSpPr>
          <p:cNvPr id="3" name="Content Placeholder 2"/>
          <p:cNvSpPr>
            <a:spLocks noGrp="1"/>
          </p:cNvSpPr>
          <p:nvPr>
            <p:ph sz="half" idx="1"/>
          </p:nvPr>
        </p:nvSpPr>
        <p:spPr>
          <a:xfrm>
            <a:off x="1217612" y="1752600"/>
            <a:ext cx="9296399" cy="4267200"/>
          </a:xfrm>
        </p:spPr>
        <p:txBody>
          <a:bodyPr>
            <a:normAutofit/>
          </a:bodyPr>
          <a:lstStyle/>
          <a:p>
            <a:r>
              <a:rPr lang="es-US" sz="2400" dirty="0"/>
              <a:t>Para reducir la probabilidad de un embarazo no planeado y de infecciones de transmisión sexual, debes usar métodos efectivos para disminuir tu riesgo.</a:t>
            </a:r>
          </a:p>
          <a:p>
            <a:r>
              <a:rPr lang="es-US" sz="2400" dirty="0"/>
              <a:t>Los condones son el único método anticonceptivo que también </a:t>
            </a:r>
            <a:r>
              <a:rPr lang="es-US" sz="2400" dirty="0" smtClean="0"/>
              <a:t>puede </a:t>
            </a:r>
            <a:r>
              <a:rPr lang="es-US" sz="2400" dirty="0"/>
              <a:t>reducir el riesgo de propagar/contraer infecciones de transmisión sexual, incluyendo el VIH.</a:t>
            </a:r>
          </a:p>
          <a:p>
            <a:r>
              <a:rPr lang="es-US" sz="2400" dirty="0"/>
              <a:t>La abstinencia o “no tener relaciones sexuales” ofrece 100% de protección contra la propagación de infecciones de transmisión sexual y embarazos.</a:t>
            </a:r>
          </a:p>
        </p:txBody>
      </p:sp>
    </p:spTree>
    <p:extLst>
      <p:ext uri="{BB962C8B-B14F-4D97-AF65-F5344CB8AC3E}">
        <p14:creationId xmlns:p14="http://schemas.microsoft.com/office/powerpoint/2010/main" val="158415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US"/>
              <a:t>	Para obtener más información visita</a:t>
            </a:r>
          </a:p>
        </p:txBody>
      </p:sp>
      <p:sp>
        <p:nvSpPr>
          <p:cNvPr id="3" name="Content Placeholder 2"/>
          <p:cNvSpPr>
            <a:spLocks noGrp="1"/>
          </p:cNvSpPr>
          <p:nvPr>
            <p:ph idx="1"/>
          </p:nvPr>
        </p:nvSpPr>
        <p:spPr>
          <a:xfrm>
            <a:off x="674321" y="1919157"/>
            <a:ext cx="10512862" cy="1035292"/>
          </a:xfrm>
        </p:spPr>
        <p:txBody>
          <a:bodyPr>
            <a:normAutofit/>
          </a:bodyPr>
          <a:lstStyle/>
          <a:p>
            <a:pPr marL="0" indent="0" algn="ctr">
              <a:buNone/>
            </a:pPr>
            <a:r>
              <a:rPr lang="es-US" sz="5998">
                <a:solidFill>
                  <a:schemeClr val="tx2"/>
                </a:solidFill>
                <a:latin typeface="Arial Rounded MT Bold" panose="020F0704030504030204" pitchFamily="34" charset="0"/>
              </a:rPr>
              <a:t>www.Centerstone.org/teen</a:t>
            </a:r>
          </a:p>
        </p:txBody>
      </p:sp>
    </p:spTree>
    <p:extLst>
      <p:ext uri="{BB962C8B-B14F-4D97-AF65-F5344CB8AC3E}">
        <p14:creationId xmlns:p14="http://schemas.microsoft.com/office/powerpoint/2010/main" val="151939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1446" b="30723"/>
          <a:stretch/>
        </p:blipFill>
        <p:spPr>
          <a:xfrm>
            <a:off x="3403600" y="3810000"/>
            <a:ext cx="5381625" cy="125397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715" y="838200"/>
            <a:ext cx="6073395" cy="81438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3905" y="1981200"/>
            <a:ext cx="5621015" cy="1427359"/>
          </a:xfrm>
          <a:prstGeom prst="rect">
            <a:avLst/>
          </a:prstGeom>
        </p:spPr>
      </p:pic>
    </p:spTree>
    <p:extLst>
      <p:ext uri="{BB962C8B-B14F-4D97-AF65-F5344CB8AC3E}">
        <p14:creationId xmlns:p14="http://schemas.microsoft.com/office/powerpoint/2010/main" val="101281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¿Cómo ocurre el embarazo?</a:t>
            </a:r>
          </a:p>
        </p:txBody>
      </p:sp>
      <p:sp>
        <p:nvSpPr>
          <p:cNvPr id="3" name="Content Placeholder 2"/>
          <p:cNvSpPr>
            <a:spLocks noGrp="1"/>
          </p:cNvSpPr>
          <p:nvPr>
            <p:ph idx="1"/>
          </p:nvPr>
        </p:nvSpPr>
        <p:spPr>
          <a:xfrm>
            <a:off x="677158" y="1930400"/>
            <a:ext cx="8594429" cy="4110963"/>
          </a:xfrm>
        </p:spPr>
        <p:txBody>
          <a:bodyPr>
            <a:normAutofit/>
          </a:bodyPr>
          <a:lstStyle/>
          <a:p>
            <a:r>
              <a:rPr lang="es-US" sz="2000" dirty="0"/>
              <a:t>Para que haya un embarazo, un espermatozoide debe fertilizar a un óvulo.</a:t>
            </a:r>
          </a:p>
          <a:p>
            <a:r>
              <a:rPr lang="es-US" sz="2000" dirty="0"/>
              <a:t>Esto ocurre más comúnmente a través de las relaciones sexuales.</a:t>
            </a:r>
          </a:p>
          <a:p>
            <a:r>
              <a:rPr lang="es-US" sz="2000" dirty="0"/>
              <a:t>Cuando el semen ha sido liberado en la vagina, los espermatozoides viajan a través del cérvix hasta el útero y, eventualmente, a las trompas de Falopio, en donde un solo espermatozoide puede fertilizar un óvulo. </a:t>
            </a:r>
          </a:p>
          <a:p>
            <a:r>
              <a:rPr lang="es-US" sz="2000" dirty="0"/>
              <a:t>Cuando el óvulo es fertilizado, el óvulo viaja al útero y se implanta en el revestimiento uterino. </a:t>
            </a:r>
          </a:p>
        </p:txBody>
      </p:sp>
    </p:spTree>
    <p:extLst>
      <p:ext uri="{BB962C8B-B14F-4D97-AF65-F5344CB8AC3E}">
        <p14:creationId xmlns:p14="http://schemas.microsoft.com/office/powerpoint/2010/main" val="181652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rcRect/>
          <a:stretch>
            <a:fillRect/>
          </a:stretch>
        </p:blipFill>
        <p:spPr bwMode="auto">
          <a:xfrm>
            <a:off x="7237412" y="2209800"/>
            <a:ext cx="3552575" cy="2665412"/>
          </a:xfrm>
          <a:prstGeom prst="rect">
            <a:avLst/>
          </a:prstGeom>
          <a:noFill/>
          <a:ln w="9525">
            <a:noFill/>
            <a:miter lim="800000"/>
            <a:headEnd/>
            <a:tailEnd/>
          </a:ln>
        </p:spPr>
      </p:pic>
      <p:grpSp>
        <p:nvGrpSpPr>
          <p:cNvPr id="9" name="Group 8">
            <a:extLst>
              <a:ext uri="{FF2B5EF4-FFF2-40B4-BE49-F238E27FC236}">
                <a16:creationId xmlns:a16="http://schemas.microsoft.com/office/drawing/2014/main" id="{0771B6EF-7DA9-4F7A-8000-476E2E1014CD}"/>
              </a:ext>
            </a:extLst>
          </p:cNvPr>
          <p:cNvGrpSpPr/>
          <p:nvPr/>
        </p:nvGrpSpPr>
        <p:grpSpPr>
          <a:xfrm>
            <a:off x="760412" y="1093127"/>
            <a:ext cx="6248401" cy="5042920"/>
            <a:chOff x="760412" y="1093127"/>
            <a:chExt cx="6248401" cy="504292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12" y="1093127"/>
              <a:ext cx="6096000" cy="5042920"/>
            </a:xfrm>
            <a:prstGeom prst="rect">
              <a:avLst/>
            </a:prstGeom>
          </p:spPr>
        </p:pic>
        <p:sp>
          <p:nvSpPr>
            <p:cNvPr id="4" name="TextBox 3">
              <a:extLst>
                <a:ext uri="{FF2B5EF4-FFF2-40B4-BE49-F238E27FC236}">
                  <a16:creationId xmlns:a16="http://schemas.microsoft.com/office/drawing/2014/main" id="{D44561D7-1A0F-4E55-9DA2-0BF1B0C08B18}"/>
                </a:ext>
              </a:extLst>
            </p:cNvPr>
            <p:cNvSpPr txBox="1"/>
            <p:nvPr/>
          </p:nvSpPr>
          <p:spPr>
            <a:xfrm>
              <a:off x="2779712" y="1277779"/>
              <a:ext cx="2057400" cy="246221"/>
            </a:xfrm>
            <a:prstGeom prst="rect">
              <a:avLst/>
            </a:prstGeom>
            <a:solidFill>
              <a:schemeClr val="bg1"/>
            </a:solidFill>
          </p:spPr>
          <p:txBody>
            <a:bodyPr wrap="square" lIns="0" tIns="0" rIns="0" bIns="0" rtlCol="0">
              <a:spAutoFit/>
            </a:bodyPr>
            <a:lstStyle/>
            <a:p>
              <a:pPr algn="ctr"/>
              <a:r>
                <a:rPr lang="en-US" sz="1600" dirty="0" err="1"/>
                <a:t>Trompas</a:t>
              </a:r>
              <a:r>
                <a:rPr lang="en-US" sz="1600" dirty="0"/>
                <a:t> de </a:t>
              </a:r>
              <a:r>
                <a:rPr lang="en-US" sz="1600" dirty="0" err="1"/>
                <a:t>Falopio</a:t>
              </a:r>
              <a:endParaRPr lang="en-US" sz="1600" dirty="0"/>
            </a:p>
          </p:txBody>
        </p:sp>
        <p:sp>
          <p:nvSpPr>
            <p:cNvPr id="5" name="TextBox 4">
              <a:extLst>
                <a:ext uri="{FF2B5EF4-FFF2-40B4-BE49-F238E27FC236}">
                  <a16:creationId xmlns:a16="http://schemas.microsoft.com/office/drawing/2014/main" id="{7E916A0E-8B43-4F92-8E85-CCCDDD42C1A9}"/>
                </a:ext>
              </a:extLst>
            </p:cNvPr>
            <p:cNvSpPr txBox="1"/>
            <p:nvPr/>
          </p:nvSpPr>
          <p:spPr>
            <a:xfrm>
              <a:off x="789443" y="2895600"/>
              <a:ext cx="609600" cy="246221"/>
            </a:xfrm>
            <a:prstGeom prst="rect">
              <a:avLst/>
            </a:prstGeom>
            <a:solidFill>
              <a:schemeClr val="bg1"/>
            </a:solidFill>
          </p:spPr>
          <p:txBody>
            <a:bodyPr wrap="square" lIns="0" tIns="0" rIns="0" bIns="0" rtlCol="0">
              <a:spAutoFit/>
            </a:bodyPr>
            <a:lstStyle/>
            <a:p>
              <a:r>
                <a:rPr lang="en-US" sz="1600" dirty="0" err="1"/>
                <a:t>Óvulo</a:t>
              </a:r>
              <a:endParaRPr lang="en-US" sz="1600" dirty="0"/>
            </a:p>
          </p:txBody>
        </p:sp>
        <p:sp>
          <p:nvSpPr>
            <p:cNvPr id="6" name="TextBox 5">
              <a:extLst>
                <a:ext uri="{FF2B5EF4-FFF2-40B4-BE49-F238E27FC236}">
                  <a16:creationId xmlns:a16="http://schemas.microsoft.com/office/drawing/2014/main" id="{B9DA9E41-6E0C-40DF-9C3D-32321CFE8FED}"/>
                </a:ext>
              </a:extLst>
            </p:cNvPr>
            <p:cNvSpPr txBox="1"/>
            <p:nvPr/>
          </p:nvSpPr>
          <p:spPr>
            <a:xfrm>
              <a:off x="989012" y="3182778"/>
              <a:ext cx="2057400" cy="492443"/>
            </a:xfrm>
            <a:prstGeom prst="rect">
              <a:avLst/>
            </a:prstGeom>
            <a:solidFill>
              <a:schemeClr val="bg1"/>
            </a:solidFill>
          </p:spPr>
          <p:txBody>
            <a:bodyPr wrap="square" lIns="0" tIns="0" rIns="0" bIns="0" rtlCol="0">
              <a:spAutoFit/>
            </a:bodyPr>
            <a:lstStyle/>
            <a:p>
              <a:r>
                <a:rPr lang="en-US" sz="1600" dirty="0"/>
                <a:t>El </a:t>
              </a:r>
              <a:r>
                <a:rPr lang="en-US" sz="1600" b="1" dirty="0" err="1"/>
                <a:t>ovario</a:t>
              </a:r>
              <a:r>
                <a:rPr lang="en-US" sz="1600" b="1" dirty="0"/>
                <a:t> </a:t>
              </a:r>
              <a:r>
                <a:rPr lang="en-US" sz="1600" dirty="0"/>
                <a:t>libera un </a:t>
              </a:r>
              <a:r>
                <a:rPr lang="en-US" sz="1600" dirty="0" err="1"/>
                <a:t>óvulo</a:t>
              </a:r>
              <a:r>
                <a:rPr lang="en-US" sz="1600" dirty="0"/>
                <a:t> </a:t>
              </a:r>
              <a:r>
                <a:rPr lang="en-US" sz="1600" dirty="0" err="1"/>
                <a:t>cada</a:t>
              </a:r>
              <a:r>
                <a:rPr lang="en-US" sz="1600" dirty="0"/>
                <a:t> </a:t>
              </a:r>
              <a:r>
                <a:rPr lang="en-US" sz="1600" dirty="0" err="1"/>
                <a:t>mes</a:t>
              </a:r>
              <a:r>
                <a:rPr lang="en-US" sz="1600" dirty="0"/>
                <a:t>.</a:t>
              </a:r>
            </a:p>
          </p:txBody>
        </p:sp>
        <p:sp>
          <p:nvSpPr>
            <p:cNvPr id="7" name="TextBox 6">
              <a:extLst>
                <a:ext uri="{FF2B5EF4-FFF2-40B4-BE49-F238E27FC236}">
                  <a16:creationId xmlns:a16="http://schemas.microsoft.com/office/drawing/2014/main" id="{88D1CB42-51E8-42F8-8C07-9C097A67D152}"/>
                </a:ext>
              </a:extLst>
            </p:cNvPr>
            <p:cNvSpPr txBox="1"/>
            <p:nvPr/>
          </p:nvSpPr>
          <p:spPr>
            <a:xfrm>
              <a:off x="4951413" y="3141821"/>
              <a:ext cx="2057400" cy="1477328"/>
            </a:xfrm>
            <a:prstGeom prst="rect">
              <a:avLst/>
            </a:prstGeom>
            <a:solidFill>
              <a:schemeClr val="bg1"/>
            </a:solidFill>
          </p:spPr>
          <p:txBody>
            <a:bodyPr wrap="square" lIns="0" tIns="0" rIns="0" bIns="0" rtlCol="0">
              <a:spAutoFit/>
            </a:bodyPr>
            <a:lstStyle/>
            <a:p>
              <a:r>
                <a:rPr lang="en-US" sz="1600" dirty="0"/>
                <a:t>Los </a:t>
              </a:r>
              <a:r>
                <a:rPr lang="en-US" sz="1600" b="1" dirty="0" err="1"/>
                <a:t>espermatozoides</a:t>
              </a:r>
              <a:r>
                <a:rPr lang="en-US" sz="1600" b="1" dirty="0"/>
                <a:t> </a:t>
              </a:r>
              <a:r>
                <a:rPr lang="en-US" sz="1600" dirty="0" err="1"/>
                <a:t>viajan</a:t>
              </a:r>
              <a:r>
                <a:rPr lang="en-US" sz="1600" dirty="0"/>
                <a:t> </a:t>
              </a:r>
              <a:r>
                <a:rPr lang="en-US" sz="1600" dirty="0" err="1"/>
                <a:t>hacia</a:t>
              </a:r>
              <a:r>
                <a:rPr lang="en-US" sz="1600" dirty="0"/>
                <a:t> </a:t>
              </a:r>
              <a:r>
                <a:rPr lang="en-US" sz="1600" dirty="0" err="1"/>
                <a:t>arriba</a:t>
              </a:r>
              <a:r>
                <a:rPr lang="en-US" sz="1600" dirty="0"/>
                <a:t> por el </a:t>
              </a:r>
              <a:r>
                <a:rPr lang="en-US" sz="1600" dirty="0" err="1"/>
                <a:t>útero</a:t>
              </a:r>
              <a:r>
                <a:rPr lang="en-US" sz="1600" dirty="0"/>
                <a:t> y las </a:t>
              </a:r>
              <a:r>
                <a:rPr lang="en-US" sz="1600" dirty="0" err="1"/>
                <a:t>trompas</a:t>
              </a:r>
              <a:r>
                <a:rPr lang="en-US" sz="1600" dirty="0"/>
                <a:t> de </a:t>
              </a:r>
              <a:r>
                <a:rPr lang="en-US" sz="1600" dirty="0" err="1"/>
                <a:t>Falopio</a:t>
              </a:r>
              <a:r>
                <a:rPr lang="en-US" sz="1600" dirty="0"/>
                <a:t> para </a:t>
              </a:r>
              <a:r>
                <a:rPr lang="en-US" sz="1600" dirty="0" err="1"/>
                <a:t>encontrarse</a:t>
              </a:r>
              <a:r>
                <a:rPr lang="en-US" sz="1600" dirty="0"/>
                <a:t> al </a:t>
              </a:r>
              <a:r>
                <a:rPr lang="en-US" sz="1600" dirty="0" err="1"/>
                <a:t>óvulo</a:t>
              </a:r>
              <a:r>
                <a:rPr lang="en-US" sz="1600" dirty="0"/>
                <a:t>.</a:t>
              </a:r>
            </a:p>
          </p:txBody>
        </p:sp>
        <p:sp>
          <p:nvSpPr>
            <p:cNvPr id="8" name="TextBox 7">
              <a:extLst>
                <a:ext uri="{FF2B5EF4-FFF2-40B4-BE49-F238E27FC236}">
                  <a16:creationId xmlns:a16="http://schemas.microsoft.com/office/drawing/2014/main" id="{507D8E9D-5EA0-4988-A72C-A8B4F90427CC}"/>
                </a:ext>
              </a:extLst>
            </p:cNvPr>
            <p:cNvSpPr txBox="1"/>
            <p:nvPr/>
          </p:nvSpPr>
          <p:spPr>
            <a:xfrm>
              <a:off x="2360612" y="4659412"/>
              <a:ext cx="571500" cy="246221"/>
            </a:xfrm>
            <a:prstGeom prst="rect">
              <a:avLst/>
            </a:prstGeom>
            <a:solidFill>
              <a:schemeClr val="bg1"/>
            </a:solidFill>
          </p:spPr>
          <p:txBody>
            <a:bodyPr wrap="square" lIns="0" tIns="0" rIns="0" bIns="0" rtlCol="0">
              <a:spAutoFit/>
            </a:bodyPr>
            <a:lstStyle/>
            <a:p>
              <a:r>
                <a:rPr lang="en-US" sz="1600" dirty="0" err="1"/>
                <a:t>Útero</a:t>
              </a:r>
              <a:endParaRPr lang="en-US" sz="1600" dirty="0"/>
            </a:p>
          </p:txBody>
        </p:sp>
      </p:grpSp>
    </p:spTree>
    <p:extLst>
      <p:ext uri="{BB962C8B-B14F-4D97-AF65-F5344CB8AC3E}">
        <p14:creationId xmlns:p14="http://schemas.microsoft.com/office/powerpoint/2010/main" val="233318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US" dirty="0"/>
              <a:t>Nuestra opinión sobre los métodos anticonceptivos</a:t>
            </a:r>
          </a:p>
        </p:txBody>
      </p:sp>
      <p:sp>
        <p:nvSpPr>
          <p:cNvPr id="14" name="Content Placeholder 13"/>
          <p:cNvSpPr>
            <a:spLocks noGrp="1"/>
          </p:cNvSpPr>
          <p:nvPr>
            <p:ph idx="1"/>
          </p:nvPr>
        </p:nvSpPr>
        <p:spPr>
          <a:xfrm>
            <a:off x="837982" y="1752600"/>
            <a:ext cx="10515600" cy="4953000"/>
          </a:xfrm>
        </p:spPr>
        <p:txBody>
          <a:bodyPr>
            <a:normAutofit/>
          </a:bodyPr>
          <a:lstStyle/>
          <a:p>
            <a:r>
              <a:rPr lang="es-US" sz="2000" dirty="0"/>
              <a:t>No asumir que alguien es sexualmente activo, pero la mayoría se volverán sexualmente activos en algún momento de sus vidas</a:t>
            </a:r>
          </a:p>
          <a:p>
            <a:pPr marL="0" indent="0">
              <a:buNone/>
            </a:pPr>
            <a:endParaRPr lang="en-US" sz="2000" dirty="0"/>
          </a:p>
          <a:p>
            <a:r>
              <a:rPr lang="es-US" sz="2000" dirty="0"/>
              <a:t>Es importante saber cómo protegerse en caso de que se vuelvan sexualmente activos</a:t>
            </a:r>
          </a:p>
          <a:p>
            <a:endParaRPr lang="en-US" sz="2000" dirty="0"/>
          </a:p>
          <a:p>
            <a:r>
              <a:rPr lang="es-US" sz="2000" dirty="0"/>
              <a:t>Tener el conocimiento los prepara para tomar decisiones sanas en el futuro</a:t>
            </a:r>
          </a:p>
          <a:p>
            <a:endParaRPr lang="en-US" sz="2000" dirty="0"/>
          </a:p>
          <a:p>
            <a:r>
              <a:rPr lang="es-US" sz="2000" dirty="0"/>
              <a:t>Reconocer que todos tienen valores diferentes</a:t>
            </a:r>
          </a:p>
          <a:p>
            <a:endParaRPr lang="en-US" sz="2000" dirty="0"/>
          </a:p>
          <a:p>
            <a:r>
              <a:rPr lang="es-US" sz="2000" dirty="0"/>
              <a:t>Cuando son sexualmente activos, es posible que deban tomar decisiones informadas sobre cómo reducir el riesgo de embarazos no planeados y/o ITS, incluyendo VIH</a:t>
            </a:r>
          </a:p>
          <a:p>
            <a:endParaRPr lang="en-US" dirty="0"/>
          </a:p>
        </p:txBody>
      </p:sp>
    </p:spTree>
    <p:extLst>
      <p:ext uri="{BB962C8B-B14F-4D97-AF65-F5344CB8AC3E}">
        <p14:creationId xmlns:p14="http://schemas.microsoft.com/office/powerpoint/2010/main" val="2128536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US"/>
              <a:t>¿Qué son los métodos anticonceptivos?</a:t>
            </a:r>
          </a:p>
        </p:txBody>
      </p:sp>
      <p:sp>
        <p:nvSpPr>
          <p:cNvPr id="3" name="Content Placeholder 2"/>
          <p:cNvSpPr>
            <a:spLocks noGrp="1"/>
          </p:cNvSpPr>
          <p:nvPr>
            <p:ph idx="1"/>
          </p:nvPr>
        </p:nvSpPr>
        <p:spPr>
          <a:xfrm>
            <a:off x="677158" y="2057400"/>
            <a:ext cx="8594429" cy="3983963"/>
          </a:xfrm>
        </p:spPr>
        <p:txBody>
          <a:bodyPr/>
          <a:lstStyle/>
          <a:p>
            <a:pPr marL="0" indent="0" algn="ctr">
              <a:buNone/>
            </a:pPr>
            <a:r>
              <a:rPr lang="es-US" dirty="0"/>
              <a:t>Cualquier método para reducir la probabilidad de un embarazo no deseado.</a:t>
            </a:r>
          </a:p>
        </p:txBody>
      </p:sp>
      <p:grpSp>
        <p:nvGrpSpPr>
          <p:cNvPr id="4" name="Group 3">
            <a:extLst>
              <a:ext uri="{FF2B5EF4-FFF2-40B4-BE49-F238E27FC236}">
                <a16:creationId xmlns:a16="http://schemas.microsoft.com/office/drawing/2014/main" id="{86301368-BB38-4F3C-8047-EC281FED106A}"/>
              </a:ext>
            </a:extLst>
          </p:cNvPr>
          <p:cNvGrpSpPr/>
          <p:nvPr/>
        </p:nvGrpSpPr>
        <p:grpSpPr>
          <a:xfrm>
            <a:off x="2894012" y="2438400"/>
            <a:ext cx="6400800" cy="3733800"/>
            <a:chOff x="2894012" y="2438400"/>
            <a:chExt cx="6400800" cy="37338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4012" y="2438400"/>
              <a:ext cx="6400800" cy="3733800"/>
            </a:xfrm>
            <a:prstGeom prst="rect">
              <a:avLst/>
            </a:prstGeom>
          </p:spPr>
        </p:pic>
        <p:sp>
          <p:nvSpPr>
            <p:cNvPr id="6" name="TextBox 5">
              <a:extLst>
                <a:ext uri="{FF2B5EF4-FFF2-40B4-BE49-F238E27FC236}">
                  <a16:creationId xmlns:a16="http://schemas.microsoft.com/office/drawing/2014/main" id="{7C9A73A4-E2DB-4AC0-B466-79D8D469E11D}"/>
                </a:ext>
              </a:extLst>
            </p:cNvPr>
            <p:cNvSpPr txBox="1"/>
            <p:nvPr/>
          </p:nvSpPr>
          <p:spPr>
            <a:xfrm>
              <a:off x="3122612" y="4724400"/>
              <a:ext cx="2971800" cy="738664"/>
            </a:xfrm>
            <a:prstGeom prst="rect">
              <a:avLst/>
            </a:prstGeom>
            <a:solidFill>
              <a:srgbClr val="F35E03"/>
            </a:solidFill>
          </p:spPr>
          <p:txBody>
            <a:bodyPr wrap="square" lIns="0" tIns="0" rIns="0" bIns="0" rtlCol="0">
              <a:spAutoFit/>
            </a:bodyPr>
            <a:lstStyle/>
            <a:p>
              <a:r>
                <a:rPr lang="en-US" sz="2400" b="1" dirty="0" err="1">
                  <a:solidFill>
                    <a:schemeClr val="bg1"/>
                  </a:solidFill>
                </a:rPr>
                <a:t>Métodos</a:t>
              </a:r>
              <a:r>
                <a:rPr lang="en-US" sz="2400" b="1" dirty="0">
                  <a:solidFill>
                    <a:schemeClr val="bg1"/>
                  </a:solidFill>
                </a:rPr>
                <a:t> </a:t>
              </a:r>
              <a:r>
                <a:rPr lang="en-US" sz="2400" b="1" dirty="0" err="1">
                  <a:solidFill>
                    <a:schemeClr val="bg1"/>
                  </a:solidFill>
                </a:rPr>
                <a:t>anticonceptivos</a:t>
              </a:r>
              <a:endParaRPr lang="en-US" sz="2400" b="1" dirty="0">
                <a:solidFill>
                  <a:schemeClr val="bg1"/>
                </a:solidFill>
              </a:endParaRPr>
            </a:p>
          </p:txBody>
        </p:sp>
      </p:grpSp>
    </p:spTree>
    <p:extLst>
      <p:ext uri="{BB962C8B-B14F-4D97-AF65-F5344CB8AC3E}">
        <p14:creationId xmlns:p14="http://schemas.microsoft.com/office/powerpoint/2010/main" val="39658073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96952"/>
            <a:ext cx="11201400" cy="1325563"/>
          </a:xfrm>
        </p:spPr>
        <p:txBody>
          <a:bodyPr/>
          <a:lstStyle/>
          <a:p>
            <a:pPr algn="ctr"/>
            <a:r>
              <a:rPr lang="es-US"/>
              <a:t>Tipos de métodos anticonceptivos</a:t>
            </a:r>
          </a:p>
        </p:txBody>
      </p:sp>
      <p:sp>
        <p:nvSpPr>
          <p:cNvPr id="5" name="Content Placeholder 4"/>
          <p:cNvSpPr>
            <a:spLocks noGrp="1"/>
          </p:cNvSpPr>
          <p:nvPr>
            <p:ph sz="half" idx="1"/>
          </p:nvPr>
        </p:nvSpPr>
        <p:spPr>
          <a:xfrm>
            <a:off x="2360613" y="1549457"/>
            <a:ext cx="8227966" cy="2743200"/>
          </a:xfrm>
        </p:spPr>
        <p:txBody>
          <a:bodyPr numCol="2">
            <a:normAutofit lnSpcReduction="10000"/>
          </a:bodyPr>
          <a:lstStyle/>
          <a:p>
            <a:r>
              <a:rPr lang="es-US" sz="2400"/>
              <a:t>Condones externos</a:t>
            </a:r>
          </a:p>
          <a:p>
            <a:r>
              <a:rPr lang="es-US" sz="2400"/>
              <a:t>Condones internos </a:t>
            </a:r>
          </a:p>
          <a:p>
            <a:r>
              <a:rPr lang="es-US" sz="2400"/>
              <a:t>Píldoras anticonceptivas</a:t>
            </a:r>
          </a:p>
          <a:p>
            <a:r>
              <a:rPr lang="es-US" sz="2400"/>
              <a:t>El parche</a:t>
            </a:r>
          </a:p>
          <a:p>
            <a:r>
              <a:rPr lang="es-US" sz="2400"/>
              <a:t>Anillo vaginal</a:t>
            </a:r>
          </a:p>
          <a:p>
            <a:r>
              <a:rPr lang="es-US" sz="2400"/>
              <a:t>DIU (hormonal y de cobre)</a:t>
            </a:r>
          </a:p>
          <a:p>
            <a:r>
              <a:rPr lang="es-US" sz="2400"/>
              <a:t>La inyección</a:t>
            </a:r>
          </a:p>
          <a:p>
            <a:r>
              <a:rPr lang="es-US" sz="2400"/>
              <a:t>El implante</a:t>
            </a:r>
          </a:p>
          <a:p>
            <a:r>
              <a:rPr lang="es-US" sz="2400"/>
              <a:t>Diafragma</a:t>
            </a:r>
          </a:p>
          <a:p>
            <a:r>
              <a:rPr lang="es-US" sz="2400"/>
              <a:t>Esponja</a:t>
            </a:r>
          </a:p>
          <a:p>
            <a:r>
              <a:rPr lang="es-US" sz="2400"/>
              <a:t>Espermicidas</a:t>
            </a:r>
          </a:p>
          <a:p>
            <a:r>
              <a:rPr lang="es-US" sz="2400"/>
              <a:t>Abstinencia</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7712" y="4418350"/>
            <a:ext cx="7467600" cy="1731848"/>
          </a:xfrm>
          <a:prstGeom prst="rect">
            <a:avLst/>
          </a:prstGeom>
        </p:spPr>
      </p:pic>
    </p:spTree>
    <p:extLst>
      <p:ext uri="{BB962C8B-B14F-4D97-AF65-F5344CB8AC3E}">
        <p14:creationId xmlns:p14="http://schemas.microsoft.com/office/powerpoint/2010/main" val="2237309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500"/>
                                        <p:tgtEl>
                                          <p:spTgt spid="5">
                                            <p:txEl>
                                              <p:pRg st="5" end="5"/>
                                            </p:txEl>
                                          </p:spTgt>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500"/>
                                        <p:tgtEl>
                                          <p:spTgt spid="5">
                                            <p:txEl>
                                              <p:pRg st="6" end="6"/>
                                            </p:txEl>
                                          </p:spTgt>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par>
                          <p:cTn id="43" fill="hold">
                            <p:stCondLst>
                              <p:cond delay="3500"/>
                            </p:stCondLst>
                            <p:childTnLst>
                              <p:par>
                                <p:cTn id="44" presetID="10" presetClass="entr" presetSubtype="0" fill="hold" nodeType="after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Effect transition="in" filter="fade">
                                      <p:cBhvr>
                                        <p:cTn id="46" dur="500"/>
                                        <p:tgtEl>
                                          <p:spTgt spid="5">
                                            <p:txEl>
                                              <p:pRg st="8" end="8"/>
                                            </p:txEl>
                                          </p:spTgt>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Effect transition="in" filter="fade">
                                      <p:cBhvr>
                                        <p:cTn id="50" dur="500"/>
                                        <p:tgtEl>
                                          <p:spTgt spid="5">
                                            <p:txEl>
                                              <p:pRg st="9" end="9"/>
                                            </p:txEl>
                                          </p:spTgt>
                                        </p:tgtEl>
                                      </p:cBhvr>
                                    </p:animEffect>
                                  </p:childTnLst>
                                </p:cTn>
                              </p:par>
                            </p:childTnLst>
                          </p:cTn>
                        </p:par>
                        <p:par>
                          <p:cTn id="51" fill="hold">
                            <p:stCondLst>
                              <p:cond delay="4500"/>
                            </p:stCondLst>
                            <p:childTnLst>
                              <p:par>
                                <p:cTn id="52" presetID="10" presetClass="entr" presetSubtype="0" fill="hold" nodeType="afterEffect">
                                  <p:stCondLst>
                                    <p:cond delay="0"/>
                                  </p:stCondLst>
                                  <p:childTnLst>
                                    <p:set>
                                      <p:cBhvr>
                                        <p:cTn id="53" dur="1" fill="hold">
                                          <p:stCondLst>
                                            <p:cond delay="0"/>
                                          </p:stCondLst>
                                        </p:cTn>
                                        <p:tgtEl>
                                          <p:spTgt spid="5">
                                            <p:txEl>
                                              <p:pRg st="10" end="10"/>
                                            </p:txEl>
                                          </p:spTgt>
                                        </p:tgtEl>
                                        <p:attrNameLst>
                                          <p:attrName>style.visibility</p:attrName>
                                        </p:attrNameLst>
                                      </p:cBhvr>
                                      <p:to>
                                        <p:strVal val="visible"/>
                                      </p:to>
                                    </p:set>
                                    <p:animEffect transition="in" filter="fade">
                                      <p:cBhvr>
                                        <p:cTn id="54" dur="500"/>
                                        <p:tgtEl>
                                          <p:spTgt spid="5">
                                            <p:txEl>
                                              <p:pRg st="10" end="10"/>
                                            </p:txEl>
                                          </p:spTgt>
                                        </p:tgtEl>
                                      </p:cBhvr>
                                    </p:animEffect>
                                  </p:childTnLst>
                                </p:cTn>
                              </p:par>
                            </p:childTnLst>
                          </p:cTn>
                        </p:par>
                        <p:par>
                          <p:cTn id="55" fill="hold">
                            <p:stCondLst>
                              <p:cond delay="5000"/>
                            </p:stCondLst>
                            <p:childTnLst>
                              <p:par>
                                <p:cTn id="56" presetID="10" presetClass="entr" presetSubtype="0" fill="hold" nodeType="afterEffect">
                                  <p:stCondLst>
                                    <p:cond delay="0"/>
                                  </p:stCondLst>
                                  <p:childTnLst>
                                    <p:set>
                                      <p:cBhvr>
                                        <p:cTn id="57" dur="1" fill="hold">
                                          <p:stCondLst>
                                            <p:cond delay="0"/>
                                          </p:stCondLst>
                                        </p:cTn>
                                        <p:tgtEl>
                                          <p:spTgt spid="5">
                                            <p:txEl>
                                              <p:pRg st="11" end="11"/>
                                            </p:txEl>
                                          </p:spTgt>
                                        </p:tgtEl>
                                        <p:attrNameLst>
                                          <p:attrName>style.visibility</p:attrName>
                                        </p:attrNameLst>
                                      </p:cBhvr>
                                      <p:to>
                                        <p:strVal val="visible"/>
                                      </p:to>
                                    </p:set>
                                    <p:animEffect transition="in" filter="fade">
                                      <p:cBhvr>
                                        <p:cTn id="58"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Tipos de métodos anticonceptivos</a:t>
            </a:r>
          </a:p>
        </p:txBody>
      </p:sp>
      <p:sp>
        <p:nvSpPr>
          <p:cNvPr id="7" name="TextBox 6"/>
          <p:cNvSpPr txBox="1"/>
          <p:nvPr/>
        </p:nvSpPr>
        <p:spPr>
          <a:xfrm>
            <a:off x="796189" y="1598878"/>
            <a:ext cx="3657600" cy="3721019"/>
          </a:xfrm>
          <a:prstGeom prst="rect">
            <a:avLst/>
          </a:prstGeom>
          <a:noFill/>
        </p:spPr>
        <p:txBody>
          <a:bodyPr wrap="square" rtlCol="0">
            <a:spAutoFit/>
          </a:bodyPr>
          <a:lstStyle/>
          <a:p>
            <a:pPr algn="ctr">
              <a:lnSpc>
                <a:spcPct val="90000"/>
              </a:lnSpc>
            </a:pPr>
            <a:r>
              <a:rPr lang="es-US" sz="2000" b="1" u="sng" dirty="0"/>
              <a:t>Métodos sin receta: </a:t>
            </a:r>
          </a:p>
          <a:p>
            <a:pPr algn="ctr">
              <a:lnSpc>
                <a:spcPct val="90000"/>
              </a:lnSpc>
            </a:pPr>
            <a:endParaRPr lang="en-US" sz="2000" b="1" u="sng" dirty="0"/>
          </a:p>
          <a:p>
            <a:pPr algn="ctr">
              <a:lnSpc>
                <a:spcPct val="90000"/>
              </a:lnSpc>
            </a:pPr>
            <a:r>
              <a:rPr lang="es-US" dirty="0"/>
              <a:t>No </a:t>
            </a:r>
            <a:r>
              <a:rPr lang="es-US" dirty="0" smtClean="0"/>
              <a:t>requieren una </a:t>
            </a:r>
            <a:r>
              <a:rPr lang="es-US" dirty="0"/>
              <a:t>cita </a:t>
            </a:r>
            <a:r>
              <a:rPr lang="es-US" dirty="0" smtClean="0"/>
              <a:t>médica </a:t>
            </a:r>
            <a:r>
              <a:rPr lang="es-US" dirty="0"/>
              <a:t>o una receta. Se pueden encontrar en farmacias, tiendas de artículos de consumo diario, departamentos médicos, clínicas</a:t>
            </a:r>
          </a:p>
          <a:p>
            <a:pPr algn="ctr">
              <a:lnSpc>
                <a:spcPct val="90000"/>
              </a:lnSpc>
            </a:pPr>
            <a:endParaRPr lang="en-US" sz="2000" b="1" u="sng" dirty="0"/>
          </a:p>
          <a:p>
            <a:pPr algn="ctr">
              <a:lnSpc>
                <a:spcPct val="90000"/>
              </a:lnSpc>
            </a:pPr>
            <a:endParaRPr lang="en-US" sz="2000" b="1" u="sng" dirty="0"/>
          </a:p>
          <a:p>
            <a:pPr algn="ctr">
              <a:lnSpc>
                <a:spcPct val="90000"/>
              </a:lnSpc>
            </a:pPr>
            <a:r>
              <a:rPr lang="es-US" sz="2000" b="1" u="sng" dirty="0"/>
              <a:t>Estos incluyen: </a:t>
            </a:r>
          </a:p>
          <a:p>
            <a:pPr algn="ctr">
              <a:lnSpc>
                <a:spcPct val="90000"/>
              </a:lnSpc>
            </a:pPr>
            <a:r>
              <a:rPr lang="es-US" dirty="0"/>
              <a:t>Condones externos</a:t>
            </a:r>
          </a:p>
          <a:p>
            <a:pPr algn="ctr">
              <a:lnSpc>
                <a:spcPct val="90000"/>
              </a:lnSpc>
            </a:pPr>
            <a:r>
              <a:rPr lang="es-US" dirty="0"/>
              <a:t>Condones internos*</a:t>
            </a:r>
          </a:p>
          <a:p>
            <a:pPr algn="ctr">
              <a:lnSpc>
                <a:spcPct val="90000"/>
              </a:lnSpc>
            </a:pPr>
            <a:r>
              <a:rPr lang="es-US" dirty="0"/>
              <a:t>Espermicidas</a:t>
            </a:r>
          </a:p>
          <a:p>
            <a:pPr algn="ctr">
              <a:lnSpc>
                <a:spcPct val="90000"/>
              </a:lnSpc>
            </a:pPr>
            <a:r>
              <a:rPr lang="es-US" dirty="0"/>
              <a:t>Esponjas anticonceptivas</a:t>
            </a:r>
          </a:p>
        </p:txBody>
      </p:sp>
      <p:sp>
        <p:nvSpPr>
          <p:cNvPr id="8" name="TextBox 7"/>
          <p:cNvSpPr txBox="1"/>
          <p:nvPr/>
        </p:nvSpPr>
        <p:spPr>
          <a:xfrm>
            <a:off x="4475162" y="1598878"/>
            <a:ext cx="3733800" cy="4413516"/>
          </a:xfrm>
          <a:prstGeom prst="rect">
            <a:avLst/>
          </a:prstGeom>
          <a:noFill/>
        </p:spPr>
        <p:txBody>
          <a:bodyPr wrap="square" rtlCol="0">
            <a:spAutoFit/>
          </a:bodyPr>
          <a:lstStyle/>
          <a:p>
            <a:pPr algn="ctr">
              <a:lnSpc>
                <a:spcPct val="90000"/>
              </a:lnSpc>
            </a:pPr>
            <a:r>
              <a:rPr lang="es-US" sz="2000" b="1" u="sng" dirty="0"/>
              <a:t>Métodos con receta: </a:t>
            </a:r>
          </a:p>
          <a:p>
            <a:pPr algn="ctr">
              <a:lnSpc>
                <a:spcPct val="90000"/>
              </a:lnSpc>
            </a:pPr>
            <a:endParaRPr lang="en-US" sz="2000" b="1" u="sng" dirty="0"/>
          </a:p>
          <a:p>
            <a:pPr algn="ctr">
              <a:lnSpc>
                <a:spcPct val="90000"/>
              </a:lnSpc>
            </a:pPr>
            <a:r>
              <a:rPr lang="es-US" dirty="0"/>
              <a:t>Se necesita una </a:t>
            </a:r>
            <a:r>
              <a:rPr lang="es-US" dirty="0" smtClean="0"/>
              <a:t>cita médica </a:t>
            </a:r>
            <a:r>
              <a:rPr lang="es-US" dirty="0"/>
              <a:t>y/o una receta. La mayoría funcionan por medio de la regulación de hormonas. Estos reducen el riesgo del embarazo, pero </a:t>
            </a:r>
            <a:r>
              <a:rPr lang="es-US" b="1" dirty="0">
                <a:solidFill>
                  <a:schemeClr val="accent2"/>
                </a:solidFill>
              </a:rPr>
              <a:t>NO</a:t>
            </a:r>
            <a:r>
              <a:rPr lang="es-US" dirty="0"/>
              <a:t> reducen el riesgo </a:t>
            </a:r>
            <a:r>
              <a:rPr lang="es-US" dirty="0" smtClean="0"/>
              <a:t>de contraer </a:t>
            </a:r>
            <a:r>
              <a:rPr lang="es-US" dirty="0"/>
              <a:t>ITS y VIH. </a:t>
            </a:r>
          </a:p>
          <a:p>
            <a:pPr algn="ctr">
              <a:lnSpc>
                <a:spcPct val="90000"/>
              </a:lnSpc>
            </a:pPr>
            <a:endParaRPr lang="en-US" dirty="0"/>
          </a:p>
          <a:p>
            <a:pPr algn="ctr">
              <a:lnSpc>
                <a:spcPct val="90000"/>
              </a:lnSpc>
            </a:pPr>
            <a:r>
              <a:rPr lang="es-US" sz="2000" b="1" u="sng" dirty="0"/>
              <a:t>Estos incluyen: </a:t>
            </a:r>
          </a:p>
          <a:p>
            <a:pPr algn="ctr">
              <a:lnSpc>
                <a:spcPct val="90000"/>
              </a:lnSpc>
            </a:pPr>
            <a:r>
              <a:rPr lang="es-US" dirty="0"/>
              <a:t>Diafragmas</a:t>
            </a:r>
          </a:p>
          <a:p>
            <a:pPr algn="ctr">
              <a:lnSpc>
                <a:spcPct val="90000"/>
              </a:lnSpc>
            </a:pPr>
            <a:r>
              <a:rPr lang="es-US" dirty="0"/>
              <a:t>Píldoras anticonceptivas</a:t>
            </a:r>
          </a:p>
          <a:p>
            <a:pPr algn="ctr">
              <a:lnSpc>
                <a:spcPct val="90000"/>
              </a:lnSpc>
            </a:pPr>
            <a:r>
              <a:rPr lang="es-US" dirty="0"/>
              <a:t>El parche</a:t>
            </a:r>
          </a:p>
          <a:p>
            <a:pPr algn="ctr">
              <a:lnSpc>
                <a:spcPct val="90000"/>
              </a:lnSpc>
            </a:pPr>
            <a:r>
              <a:rPr lang="es-US" dirty="0"/>
              <a:t>Anillo vaginal </a:t>
            </a:r>
          </a:p>
          <a:p>
            <a:pPr algn="ctr">
              <a:lnSpc>
                <a:spcPct val="90000"/>
              </a:lnSpc>
            </a:pPr>
            <a:r>
              <a:rPr lang="es-US" dirty="0"/>
              <a:t>DIU (hormonal y de cobre)</a:t>
            </a:r>
          </a:p>
          <a:p>
            <a:pPr algn="ctr">
              <a:lnSpc>
                <a:spcPct val="90000"/>
              </a:lnSpc>
            </a:pPr>
            <a:r>
              <a:rPr lang="es-US" dirty="0"/>
              <a:t>La inyección</a:t>
            </a:r>
          </a:p>
          <a:p>
            <a:pPr algn="ctr">
              <a:lnSpc>
                <a:spcPct val="90000"/>
              </a:lnSpc>
            </a:pPr>
            <a:r>
              <a:rPr lang="es-US" dirty="0"/>
              <a:t>El implante</a:t>
            </a:r>
          </a:p>
        </p:txBody>
      </p:sp>
      <p:sp>
        <p:nvSpPr>
          <p:cNvPr id="9" name="TextBox 8"/>
          <p:cNvSpPr txBox="1"/>
          <p:nvPr/>
        </p:nvSpPr>
        <p:spPr>
          <a:xfrm>
            <a:off x="8208962" y="1598878"/>
            <a:ext cx="3604264" cy="3416320"/>
          </a:xfrm>
          <a:prstGeom prst="rect">
            <a:avLst/>
          </a:prstGeom>
          <a:noFill/>
        </p:spPr>
        <p:txBody>
          <a:bodyPr wrap="square" rtlCol="0">
            <a:spAutoFit/>
          </a:bodyPr>
          <a:lstStyle/>
          <a:p>
            <a:pPr algn="ctr">
              <a:lnSpc>
                <a:spcPct val="90000"/>
              </a:lnSpc>
            </a:pPr>
            <a:r>
              <a:rPr lang="es-US" sz="2000" b="1" u="sng" dirty="0"/>
              <a:t>Métodos gratuitos:</a:t>
            </a:r>
          </a:p>
          <a:p>
            <a:pPr algn="ctr">
              <a:lnSpc>
                <a:spcPct val="90000"/>
              </a:lnSpc>
            </a:pPr>
            <a:endParaRPr lang="en-US" sz="2000" b="1" dirty="0"/>
          </a:p>
          <a:p>
            <a:pPr algn="ctr">
              <a:lnSpc>
                <a:spcPct val="90000"/>
              </a:lnSpc>
            </a:pPr>
            <a:r>
              <a:rPr lang="es-US" dirty="0"/>
              <a:t>Estos métodos no requieren una cita </a:t>
            </a:r>
            <a:r>
              <a:rPr lang="es-US" dirty="0" smtClean="0"/>
              <a:t>médica </a:t>
            </a:r>
            <a:r>
              <a:rPr lang="es-US" dirty="0"/>
              <a:t>o una receta. No tienen ningún costo.</a:t>
            </a:r>
          </a:p>
          <a:p>
            <a:pPr algn="ctr">
              <a:lnSpc>
                <a:spcPct val="90000"/>
              </a:lnSpc>
            </a:pPr>
            <a:endParaRPr lang="en-US" dirty="0"/>
          </a:p>
          <a:p>
            <a:pPr algn="ctr">
              <a:lnSpc>
                <a:spcPct val="90000"/>
              </a:lnSpc>
            </a:pPr>
            <a:endParaRPr lang="en-US" dirty="0"/>
          </a:p>
          <a:p>
            <a:pPr algn="ctr">
              <a:lnSpc>
                <a:spcPct val="90000"/>
              </a:lnSpc>
            </a:pPr>
            <a:endParaRPr lang="en-US" dirty="0"/>
          </a:p>
          <a:p>
            <a:pPr algn="ctr">
              <a:lnSpc>
                <a:spcPct val="90000"/>
              </a:lnSpc>
            </a:pPr>
            <a:endParaRPr lang="en-US" dirty="0"/>
          </a:p>
          <a:p>
            <a:pPr algn="ctr">
              <a:lnSpc>
                <a:spcPct val="90000"/>
              </a:lnSpc>
            </a:pPr>
            <a:r>
              <a:rPr lang="es-US" sz="2000" b="1" u="sng" dirty="0"/>
              <a:t>Estos incluyen:   </a:t>
            </a:r>
          </a:p>
          <a:p>
            <a:pPr algn="ctr">
              <a:lnSpc>
                <a:spcPct val="90000"/>
              </a:lnSpc>
            </a:pPr>
            <a:r>
              <a:rPr lang="es-US" dirty="0"/>
              <a:t>Abstinencia</a:t>
            </a:r>
          </a:p>
          <a:p>
            <a:pPr algn="ctr">
              <a:lnSpc>
                <a:spcPct val="90000"/>
              </a:lnSpc>
            </a:pPr>
            <a:r>
              <a:rPr lang="es-US" dirty="0"/>
              <a:t>Condones internos*</a:t>
            </a:r>
          </a:p>
          <a:p>
            <a:pPr algn="ctr">
              <a:lnSpc>
                <a:spcPct val="90000"/>
              </a:lnSpc>
            </a:pPr>
            <a:r>
              <a:rPr lang="es-US" dirty="0"/>
              <a:t>Condones externos*</a:t>
            </a:r>
          </a:p>
        </p:txBody>
      </p:sp>
    </p:spTree>
    <p:extLst>
      <p:ext uri="{BB962C8B-B14F-4D97-AF65-F5344CB8AC3E}">
        <p14:creationId xmlns:p14="http://schemas.microsoft.com/office/powerpoint/2010/main" val="3829741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4194" y="1981200"/>
            <a:ext cx="6040436" cy="1754326"/>
          </a:xfrm>
          <a:prstGeom prst="rect">
            <a:avLst/>
          </a:prstGeom>
          <a:noFill/>
        </p:spPr>
        <p:txBody>
          <a:bodyPr wrap="none" lIns="91440" tIns="45720" rIns="91440" bIns="45720">
            <a:spAutoFit/>
          </a:bodyPr>
          <a:lstStyle/>
          <a:p>
            <a:pPr algn="ctr"/>
            <a:r>
              <a:rPr lang="es-US" sz="5400" b="1" cap="none">
                <a:ln w="9525">
                  <a:solidFill>
                    <a:schemeClr val="bg1"/>
                  </a:solid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Métodos sin receta </a:t>
            </a:r>
          </a:p>
          <a:p>
            <a:pPr algn="ctr"/>
            <a:endParaRPr lang="es-US" sz="5400" b="1" cap="none">
              <a:ln w="9525">
                <a:solidFill>
                  <a:schemeClr val="bg1"/>
                </a:solid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811487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SessionQuestionData>
  <AllQuestions/>
</SessionQuestionData>
</file>

<file path=customXml/item10.xml><?xml version="1.0" encoding="utf-8"?>
<SessionAnswerData>
  <AllAnswers/>
</SessionAnswerData>
</file>

<file path=customXml/item11.xml><?xml version="1.0" encoding="utf-8"?>
<SessionSlideMasterData>
  <SlideMaster/>
</SessionSlideMasterData>
</file>

<file path=customXml/item2.xml><?xml version="1.0" encoding="utf-8"?>
<TeamNamesData>
  <TeamNames/>
</TeamNamesData>
</file>

<file path=customXml/item3.xml><?xml version="1.0" encoding="utf-8"?>
<CustomFieldInfoData/>
</file>

<file path=customXml/item4.xml><?xml version="1.0" encoding="utf-8"?>
<SessionResponseData/>
</file>

<file path=customXml/item5.xml><?xml version="1.0" encoding="utf-8"?>
<ParticipantInfoData/>
</file>

<file path=customXml/item6.xml><?xml version="1.0" encoding="utf-8"?>
<SessionParticipantData/>
</file>

<file path=customXml/item7.xml><?xml version="1.0" encoding="utf-8"?>
<SessionSlideSettingsData>
  <Settings/>
</SessionSlideSettingsData>
</file>

<file path=customXml/item8.xml><?xml version="1.0" encoding="utf-8"?>
<SessionPresentationSettingsData>
  <Settings>
    <answerBulletFormat>Numeric</answerBulletFormat>
    <pointsToClock/>
    <answerNowAutoInsert>No</answerNowAutoInsert>
    <answerNowStyle>Explosion</answerNowStyle>
    <answerNowText>Answer Now</answerNowText>
    <chartColors>Use PowerPoint Color Scheme</chartColors>
    <chartType>Horizontal</chartType>
    <correctAnswerIndicator>Checkmark</correctAnswerIndicator>
    <countdownAutoInsert>Yes</countdownAutoInsert>
    <countdownSeconds>10</countdownSeconds>
    <countdownSound>TicToc.wav</countdownSound>
    <countdownStyle>Stopwatch</countdownStyle>
    <gridAutoInsert>No</gridAutoInsert>
    <gridFillStyle>Answered</gridFillStyle>
    <gridFillColor>255,255,0</gridFillColor>
    <ChartModel>3D</ChartModel>
    <SimulatedVoteCount>50</SimulatedVoteCount>
    <gridColor>176,216,255</gridColor>
    <gridAlternateColor>62,158,255</gridAlternateColor>
    <gridIncorrectColor/>
    <gridOpacity>100%</gridOpacity>
    <gridTextStyle>Keypad #</gridTextStyle>
    <inputSource>Response Devices</inputSource>
    <userpreferredinputSource/>
    <multipleResponseDivisor># of Responses</multipleResponseDivisor>
    <participantsLeaderBoard>5</participantsLeaderBoard>
    <percentageDecimalPlaces>0</percentageDecimalPlaces>
    <responseCounterAutoInsert>Yes</responseCounterAutoInsert>
    <responseCounterStyle>Circle</responseCounterStyle>
    <responseCounterTextColor>0,0,0</responseCounterTextColor>
    <responseCounterFillColor>79,129,189</responseCounterFillColor>
    <responseCounterBorderColor>56,93,138</responseCounterBorderColor>
    <responseCounterDisplayValue># of Votes Received</responseCounterDisplayValue>
    <insertObjectUsingColor>Blue</insertObjectUsingColor>
    <showResults>Yes</showResults>
    <teamColors>User Defined</teamColors>
    <teamIdentificationType>None</teamIdentificationType>
    <teamScoringType>Voting pads only</teamScoringType>
    <teamScoringDecimalPlaces>1</teamScoringDecimalPlaces>
    <teamIdentificationItem/>
    <teamsLeaderBoard>5</teamsLeaderBoard>
    <teamName1/>
    <teamName2/>
    <teamName3/>
    <teamName4/>
    <teamName5/>
    <teamName6/>
    <teamName7/>
    <teamName8/>
    <teamName9/>
    <teamName10/>
    <showControlBar>Slides with EZ-VOTE Pro Objects</showControlBar>
    <defaultCorrectPointValue>100</defaultCorrectPointValue>
    <defaultIncorrectPointValue>0</defaultIncorrectPointValue>
    <chartColor1>187,224,227</chartColor1>
    <chartColor2>51,51,153</chartColor2>
    <chartColor3>0,153,153</chartColor3>
    <chartColor4>153,204,0</chartColor4>
    <chartColor5>128,128,128</chartColor5>
    <chartColor6>0,0,0</chartColor6>
    <chartColor7>0,102,204</chartColor7>
    <chartColor8>204,204,255</chartColor8>
    <chartColor9>255,0,0</chartColor9>
    <chartColor10>255,255,0</chartColor10>
    <teamColor1>187,224,227</teamColor1>
    <teamColor2>51,51,153</teamColor2>
    <teamColor3>0,153,153</teamColor3>
    <teamColor4>153,204,0</teamColor4>
    <teamColor5>128,128,128</teamColor5>
    <teamColor6>0,0,0</teamColor6>
    <teamColor7>0,102,204</teamColor7>
    <teamColor8>204,204,255</teamColor8>
    <teamColor9>255,0,0</teamColor9>
    <teamColor10>255,255,0</teamColor10>
    <displayAnswerImagesDuringVote>Yes</displayAnswerImagesDuringVote>
    <displayAnswerImagesWithResponses>Yes</displayAnswerImagesWithResponses>
    <displayAnswerTextDuringVote>Yes</displayAnswerTextDuringVote>
    <displayAnswerTextWithResponses>Yes</displayAnswerTextWithResponses>
    <questionSlideID/>
    <controlBarState>Expanded</controlBarState>
    <isGridColorKnownColor>No</isGridColorKnownColor>
    <gridColorName>255,255,0</gridColorName>
    <AutoRec/>
    <AutoRecTimeIntrvl/>
    <chartVotesView>Percentage</chartVotesView>
    <chartLabelsColor>0,0,0</chartLabelsColor>
    <isChartLabelColorKnownColor/>
    <chartLabelColorName/>
    <chartXAxisLabelType>Full Text</chartXAxisLabelType>
    <controlBarPosition>Top Left</controlBarPosition>
    <teamscoreordertype>Ordinal order</teamscoreordertype>
  </Settings>
</SessionPresentationSettingsData>
</file>

<file path=customXml/item9.xml><?xml version="1.0" encoding="utf-8"?>
<TextingSlideData/>
</file>

<file path=customXml/itemProps1.xml><?xml version="1.0" encoding="utf-8"?>
<ds:datastoreItem xmlns:ds="http://schemas.openxmlformats.org/officeDocument/2006/customXml" ds:itemID="{CF9495AA-2A04-4B12-8907-19CA16C96548}">
  <ds:schemaRefs/>
</ds:datastoreItem>
</file>

<file path=customXml/itemProps10.xml><?xml version="1.0" encoding="utf-8"?>
<ds:datastoreItem xmlns:ds="http://schemas.openxmlformats.org/officeDocument/2006/customXml" ds:itemID="{C681F3A9-D0A0-48F5-97B3-C6F13B6A91D7}">
  <ds:schemaRefs/>
</ds:datastoreItem>
</file>

<file path=customXml/itemProps11.xml><?xml version="1.0" encoding="utf-8"?>
<ds:datastoreItem xmlns:ds="http://schemas.openxmlformats.org/officeDocument/2006/customXml" ds:itemID="{45B70890-382F-4F0C-BFA0-6FCBA02D4A74}">
  <ds:schemaRefs/>
</ds:datastoreItem>
</file>

<file path=customXml/itemProps2.xml><?xml version="1.0" encoding="utf-8"?>
<ds:datastoreItem xmlns:ds="http://schemas.openxmlformats.org/officeDocument/2006/customXml" ds:itemID="{7DC9F91F-0413-4010-9B4B-97B01FA01512}">
  <ds:schemaRefs/>
</ds:datastoreItem>
</file>

<file path=customXml/itemProps3.xml><?xml version="1.0" encoding="utf-8"?>
<ds:datastoreItem xmlns:ds="http://schemas.openxmlformats.org/officeDocument/2006/customXml" ds:itemID="{406CB9E1-D92A-43B8-90DF-BD70A7EA7D9B}">
  <ds:schemaRefs/>
</ds:datastoreItem>
</file>

<file path=customXml/itemProps4.xml><?xml version="1.0" encoding="utf-8"?>
<ds:datastoreItem xmlns:ds="http://schemas.openxmlformats.org/officeDocument/2006/customXml" ds:itemID="{5B8D5850-EBCF-4A60-BCEC-40D57E72F0DE}">
  <ds:schemaRefs/>
</ds:datastoreItem>
</file>

<file path=customXml/itemProps5.xml><?xml version="1.0" encoding="utf-8"?>
<ds:datastoreItem xmlns:ds="http://schemas.openxmlformats.org/officeDocument/2006/customXml" ds:itemID="{9BC6C863-556A-4BCF-96B8-E11EF52EEA53}">
  <ds:schemaRefs/>
</ds:datastoreItem>
</file>

<file path=customXml/itemProps6.xml><?xml version="1.0" encoding="utf-8"?>
<ds:datastoreItem xmlns:ds="http://schemas.openxmlformats.org/officeDocument/2006/customXml" ds:itemID="{A4F7B959-B759-40BA-8622-46DDAA5A4B4D}">
  <ds:schemaRefs/>
</ds:datastoreItem>
</file>

<file path=customXml/itemProps7.xml><?xml version="1.0" encoding="utf-8"?>
<ds:datastoreItem xmlns:ds="http://schemas.openxmlformats.org/officeDocument/2006/customXml" ds:itemID="{6C73E9AF-56E4-4908-9593-D805632CF83B}">
  <ds:schemaRefs/>
</ds:datastoreItem>
</file>

<file path=customXml/itemProps8.xml><?xml version="1.0" encoding="utf-8"?>
<ds:datastoreItem xmlns:ds="http://schemas.openxmlformats.org/officeDocument/2006/customXml" ds:itemID="{3FA32CCE-C07D-474F-AC83-23C95BEDF2A6}">
  <ds:schemaRefs/>
</ds:datastoreItem>
</file>

<file path=customXml/itemProps9.xml><?xml version="1.0" encoding="utf-8"?>
<ds:datastoreItem xmlns:ds="http://schemas.openxmlformats.org/officeDocument/2006/customXml" ds:itemID="{A57A7DF8-A354-4041-AC9E-B892EACF2F8A}">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4136</Words>
  <Application>Microsoft Office PowerPoint</Application>
  <PresentationFormat>Personalizado</PresentationFormat>
  <Paragraphs>369</Paragraphs>
  <Slides>29</Slides>
  <Notes>12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29</vt:i4>
      </vt:variant>
    </vt:vector>
  </HeadingPairs>
  <TitlesOfParts>
    <vt:vector size="38" baseType="lpstr">
      <vt:lpstr>Aharoni</vt:lpstr>
      <vt:lpstr>Arial</vt:lpstr>
      <vt:lpstr>Arial Rounded MT Bold</vt:lpstr>
      <vt:lpstr>Corbel</vt:lpstr>
      <vt:lpstr>Forte</vt:lpstr>
      <vt:lpstr>Times New Roman</vt:lpstr>
      <vt:lpstr>Trebuchet MS</vt:lpstr>
      <vt:lpstr>Wingdings 3</vt:lpstr>
      <vt:lpstr>Facet</vt:lpstr>
      <vt:lpstr>Anticonceptivos</vt:lpstr>
      <vt:lpstr>Entendiendo el embarazo adolescente</vt:lpstr>
      <vt:lpstr>¿Cómo ocurre el embarazo?</vt:lpstr>
      <vt:lpstr>Presentación de PowerPoint</vt:lpstr>
      <vt:lpstr>Nuestra opinión sobre los métodos anticonceptivos</vt:lpstr>
      <vt:lpstr>¿Qué son los métodos anticonceptivos?</vt:lpstr>
      <vt:lpstr>Tipos de métodos anticonceptivos</vt:lpstr>
      <vt:lpstr>Tipos de métodos anticonceptivos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¿Cómo sé qué método usar?</vt:lpstr>
      <vt:lpstr>¿Cómo pueden estar ambos padres involucrados en el uso de anticonceptivos?</vt:lpstr>
      <vt:lpstr>Recuerda...</vt:lpstr>
      <vt:lpstr> Para obtener más información visita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2015-11-06T16:05:28Z</dcterms:created>
  <dcterms:modified xsi:type="dcterms:W3CDTF">2020-04-15T21:41:42Z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y fmtid="{D5CDD505-2E9C-101B-9397-08002B2CF9AE}" pid="3" name="PresentationID">
    <vt:lpwstr>725a56884d8b478b92fcc19bf655a63f</vt:lpwstr>
  </property>
  <property fmtid="{D5CDD505-2E9C-101B-9397-08002B2CF9AE}" pid="4" name="SlidesCount">
    <vt:lpwstr>13</vt:lpwstr>
  </property>
  <property fmtid="{D5CDD505-2E9C-101B-9397-08002B2CF9AE}" pid="5" name="IsExistingPresentation">
    <vt:lpwstr>Yes</vt:lpwstr>
  </property>
  <property fmtid="{D5CDD505-2E9C-101B-9397-08002B2CF9AE}" pid="6" name="PresentationVersion">
    <vt:lpwstr>2.0</vt:lpwstr>
  </property>
</Properties>
</file>