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257" r:id="rId3"/>
    <p:sldId id="259" r:id="rId4"/>
    <p:sldId id="260" r:id="rId5"/>
    <p:sldId id="261"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68"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A49D"/>
    <a:srgbClr val="367689"/>
    <a:srgbClr val="ECE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2" autoAdjust="0"/>
    <p:restoredTop sz="73429" autoAdjust="0"/>
  </p:normalViewPr>
  <p:slideViewPr>
    <p:cSldViewPr snapToGrid="0">
      <p:cViewPr varScale="1">
        <p:scale>
          <a:sx n="50" d="100"/>
          <a:sy n="50" d="100"/>
        </p:scale>
        <p:origin x="4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533FA-0D60-4831-A866-685EF3533B9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219442C-CC6E-4FE5-9CC8-3AF8E2B7A7BB}">
      <dgm:prSet phldrT="[Text]"/>
      <dgm:spPr>
        <a:solidFill>
          <a:srgbClr val="367689"/>
        </a:solidFill>
      </dgm:spPr>
      <dgm:t>
        <a:bodyPr/>
        <a:lstStyle/>
        <a:p>
          <a:r>
            <a:rPr lang="en-US" dirty="0" smtClean="0"/>
            <a:t>Annual income of individuals WITHOUT a high school diploma:</a:t>
          </a:r>
          <a:endParaRPr lang="en-US" dirty="0"/>
        </a:p>
      </dgm:t>
    </dgm:pt>
    <dgm:pt modelId="{2BFAE856-069B-4233-9C2D-209F2490775C}" type="parTrans" cxnId="{936FE6BF-B106-4E0C-A2CA-5CACA223E401}">
      <dgm:prSet/>
      <dgm:spPr/>
      <dgm:t>
        <a:bodyPr/>
        <a:lstStyle/>
        <a:p>
          <a:endParaRPr lang="en-US"/>
        </a:p>
      </dgm:t>
    </dgm:pt>
    <dgm:pt modelId="{C19A29D5-B63D-4EEF-8784-0AFD4963B700}" type="sibTrans" cxnId="{936FE6BF-B106-4E0C-A2CA-5CACA223E401}">
      <dgm:prSet/>
      <dgm:spPr/>
      <dgm:t>
        <a:bodyPr/>
        <a:lstStyle/>
        <a:p>
          <a:endParaRPr lang="en-US"/>
        </a:p>
      </dgm:t>
    </dgm:pt>
    <dgm:pt modelId="{011C3DD7-322C-4205-8AA4-433AFE12D134}">
      <dgm:prSet phldrT="[Text]"/>
      <dgm:spPr>
        <a:solidFill>
          <a:srgbClr val="54A49D">
            <a:alpha val="90000"/>
          </a:srgbClr>
        </a:solidFill>
      </dgm:spPr>
      <dgm:t>
        <a:bodyPr/>
        <a:lstStyle/>
        <a:p>
          <a:r>
            <a:rPr lang="en-US" dirty="0" smtClean="0">
              <a:solidFill>
                <a:schemeClr val="bg1"/>
              </a:solidFill>
            </a:rPr>
            <a:t>Earn about $6000 LESS than those WITH a diploma.</a:t>
          </a:r>
          <a:endParaRPr lang="en-US" dirty="0">
            <a:solidFill>
              <a:schemeClr val="bg1"/>
            </a:solidFill>
          </a:endParaRPr>
        </a:p>
      </dgm:t>
    </dgm:pt>
    <dgm:pt modelId="{C1DBA863-ED01-4288-A852-FB329045EC7E}" type="parTrans" cxnId="{F884EB16-AD9E-4052-927D-CB2FD13EECA6}">
      <dgm:prSet/>
      <dgm:spPr/>
      <dgm:t>
        <a:bodyPr/>
        <a:lstStyle/>
        <a:p>
          <a:endParaRPr lang="en-US"/>
        </a:p>
      </dgm:t>
    </dgm:pt>
    <dgm:pt modelId="{74CD6954-DAC5-4A06-95BA-9F6A06C62543}" type="sibTrans" cxnId="{F884EB16-AD9E-4052-927D-CB2FD13EECA6}">
      <dgm:prSet/>
      <dgm:spPr/>
      <dgm:t>
        <a:bodyPr/>
        <a:lstStyle/>
        <a:p>
          <a:endParaRPr lang="en-US"/>
        </a:p>
      </dgm:t>
    </dgm:pt>
    <dgm:pt modelId="{3FB34AB0-10A0-41FF-BE2C-BB985D7FFA34}">
      <dgm:prSet phldrT="[Text]"/>
      <dgm:spPr>
        <a:solidFill>
          <a:srgbClr val="54A49D">
            <a:alpha val="90000"/>
          </a:srgbClr>
        </a:solidFill>
      </dgm:spPr>
      <dgm:t>
        <a:bodyPr/>
        <a:lstStyle/>
        <a:p>
          <a:r>
            <a:rPr lang="en-US" dirty="0" smtClean="0">
              <a:solidFill>
                <a:schemeClr val="bg1"/>
              </a:solidFill>
            </a:rPr>
            <a:t>Earn about $25,800 LESS than those with a bachelor’s degree.</a:t>
          </a:r>
          <a:endParaRPr lang="en-US" dirty="0">
            <a:solidFill>
              <a:schemeClr val="bg1"/>
            </a:solidFill>
          </a:endParaRPr>
        </a:p>
      </dgm:t>
    </dgm:pt>
    <dgm:pt modelId="{0B36AC87-CC97-40EF-9B26-3DC9C9449240}" type="parTrans" cxnId="{200B2CBC-9C43-4C1F-94C2-75DAD828D960}">
      <dgm:prSet/>
      <dgm:spPr/>
      <dgm:t>
        <a:bodyPr/>
        <a:lstStyle/>
        <a:p>
          <a:endParaRPr lang="en-US"/>
        </a:p>
      </dgm:t>
    </dgm:pt>
    <dgm:pt modelId="{FA3C3DCE-06BB-46A7-9B6E-C29A1AEE9F33}" type="sibTrans" cxnId="{200B2CBC-9C43-4C1F-94C2-75DAD828D960}">
      <dgm:prSet/>
      <dgm:spPr/>
      <dgm:t>
        <a:bodyPr/>
        <a:lstStyle/>
        <a:p>
          <a:endParaRPr lang="en-US"/>
        </a:p>
      </dgm:t>
    </dgm:pt>
    <dgm:pt modelId="{33DC5DED-90D9-4D35-AB3C-30F580B05FE8}">
      <dgm:prSet phldrT="[Text]"/>
      <dgm:spPr>
        <a:solidFill>
          <a:srgbClr val="367689"/>
        </a:solidFill>
      </dgm:spPr>
      <dgm:t>
        <a:bodyPr/>
        <a:lstStyle/>
        <a:p>
          <a:r>
            <a:rPr lang="en-US" dirty="0" smtClean="0"/>
            <a:t>Lifetime income of individuals WITHOUT a high school diploma:</a:t>
          </a:r>
          <a:endParaRPr lang="en-US" dirty="0"/>
        </a:p>
      </dgm:t>
    </dgm:pt>
    <dgm:pt modelId="{3B4EE6F6-9A04-40F7-AC73-90758F06106A}" type="parTrans" cxnId="{CCA9A5C1-D387-47B7-9570-BC0DEF1DFAF7}">
      <dgm:prSet/>
      <dgm:spPr/>
      <dgm:t>
        <a:bodyPr/>
        <a:lstStyle/>
        <a:p>
          <a:endParaRPr lang="en-US"/>
        </a:p>
      </dgm:t>
    </dgm:pt>
    <dgm:pt modelId="{A12C4A5C-1B4C-49C4-B971-7342318B0ACD}" type="sibTrans" cxnId="{CCA9A5C1-D387-47B7-9570-BC0DEF1DFAF7}">
      <dgm:prSet/>
      <dgm:spPr/>
      <dgm:t>
        <a:bodyPr/>
        <a:lstStyle/>
        <a:p>
          <a:endParaRPr lang="en-US"/>
        </a:p>
      </dgm:t>
    </dgm:pt>
    <dgm:pt modelId="{DC83FF8C-0B5D-4340-BEED-158C5696C3EB}">
      <dgm:prSet phldrT="[Text]"/>
      <dgm:spPr>
        <a:solidFill>
          <a:srgbClr val="54A49D">
            <a:alpha val="90000"/>
          </a:srgbClr>
        </a:solidFill>
      </dgm:spPr>
      <dgm:t>
        <a:bodyPr/>
        <a:lstStyle/>
        <a:p>
          <a:r>
            <a:rPr lang="en-US" dirty="0" smtClean="0">
              <a:solidFill>
                <a:schemeClr val="bg1"/>
              </a:solidFill>
            </a:rPr>
            <a:t>Earn about $240,000 LESS than those WITH a diploma.</a:t>
          </a:r>
          <a:endParaRPr lang="en-US" dirty="0">
            <a:solidFill>
              <a:schemeClr val="bg1"/>
            </a:solidFill>
          </a:endParaRPr>
        </a:p>
      </dgm:t>
    </dgm:pt>
    <dgm:pt modelId="{D9F07684-D1DD-4BBF-B835-8D455E02F2A2}" type="parTrans" cxnId="{EB351FB8-2200-4D24-9023-F365A69F070E}">
      <dgm:prSet/>
      <dgm:spPr/>
      <dgm:t>
        <a:bodyPr/>
        <a:lstStyle/>
        <a:p>
          <a:endParaRPr lang="en-US"/>
        </a:p>
      </dgm:t>
    </dgm:pt>
    <dgm:pt modelId="{95220AC4-2251-4280-845B-FC180F635E14}" type="sibTrans" cxnId="{EB351FB8-2200-4D24-9023-F365A69F070E}">
      <dgm:prSet/>
      <dgm:spPr/>
      <dgm:t>
        <a:bodyPr/>
        <a:lstStyle/>
        <a:p>
          <a:endParaRPr lang="en-US"/>
        </a:p>
      </dgm:t>
    </dgm:pt>
    <dgm:pt modelId="{5E0FE246-F43A-4F64-A825-811824E20496}">
      <dgm:prSet phldrT="[Text]"/>
      <dgm:spPr>
        <a:solidFill>
          <a:srgbClr val="54A49D">
            <a:alpha val="90000"/>
          </a:srgbClr>
        </a:solidFill>
      </dgm:spPr>
      <dgm:t>
        <a:bodyPr/>
        <a:lstStyle/>
        <a:p>
          <a:r>
            <a:rPr lang="en-US" dirty="0" smtClean="0">
              <a:solidFill>
                <a:schemeClr val="bg1"/>
              </a:solidFill>
            </a:rPr>
            <a:t>Earn about $1.1 million LESS than those with a bachelor’s degree.</a:t>
          </a:r>
          <a:endParaRPr lang="en-US" dirty="0">
            <a:solidFill>
              <a:schemeClr val="bg1"/>
            </a:solidFill>
          </a:endParaRPr>
        </a:p>
      </dgm:t>
    </dgm:pt>
    <dgm:pt modelId="{B6DC322B-E048-4B13-9F3B-EC949E5A6920}" type="parTrans" cxnId="{BC2DED69-1575-45EA-84E7-B038DEB72051}">
      <dgm:prSet/>
      <dgm:spPr/>
      <dgm:t>
        <a:bodyPr/>
        <a:lstStyle/>
        <a:p>
          <a:endParaRPr lang="en-US"/>
        </a:p>
      </dgm:t>
    </dgm:pt>
    <dgm:pt modelId="{16264310-9D4F-4D36-8491-BC424CBBE9F6}" type="sibTrans" cxnId="{BC2DED69-1575-45EA-84E7-B038DEB72051}">
      <dgm:prSet/>
      <dgm:spPr/>
      <dgm:t>
        <a:bodyPr/>
        <a:lstStyle/>
        <a:p>
          <a:endParaRPr lang="en-US"/>
        </a:p>
      </dgm:t>
    </dgm:pt>
    <dgm:pt modelId="{F9613256-403B-4E09-A789-A1A06F03AF5A}" type="pres">
      <dgm:prSet presAssocID="{1F8533FA-0D60-4831-A866-685EF3533B9D}" presName="Name0" presStyleCnt="0">
        <dgm:presLayoutVars>
          <dgm:dir/>
          <dgm:animLvl val="lvl"/>
          <dgm:resizeHandles/>
        </dgm:presLayoutVars>
      </dgm:prSet>
      <dgm:spPr/>
      <dgm:t>
        <a:bodyPr/>
        <a:lstStyle/>
        <a:p>
          <a:endParaRPr lang="en-US"/>
        </a:p>
      </dgm:t>
    </dgm:pt>
    <dgm:pt modelId="{B4FC6B01-5048-4331-929D-0AA655448751}" type="pres">
      <dgm:prSet presAssocID="{5219442C-CC6E-4FE5-9CC8-3AF8E2B7A7BB}" presName="linNode" presStyleCnt="0"/>
      <dgm:spPr/>
    </dgm:pt>
    <dgm:pt modelId="{D88CC0E5-FBC5-4AAC-9D3A-7A26B4E090BD}" type="pres">
      <dgm:prSet presAssocID="{5219442C-CC6E-4FE5-9CC8-3AF8E2B7A7BB}" presName="parentShp" presStyleLbl="node1" presStyleIdx="0" presStyleCnt="2">
        <dgm:presLayoutVars>
          <dgm:bulletEnabled val="1"/>
        </dgm:presLayoutVars>
      </dgm:prSet>
      <dgm:spPr/>
      <dgm:t>
        <a:bodyPr/>
        <a:lstStyle/>
        <a:p>
          <a:endParaRPr lang="en-US"/>
        </a:p>
      </dgm:t>
    </dgm:pt>
    <dgm:pt modelId="{764A4ABF-CB1E-469E-BCE3-08D3CE5B103B}" type="pres">
      <dgm:prSet presAssocID="{5219442C-CC6E-4FE5-9CC8-3AF8E2B7A7BB}" presName="childShp" presStyleLbl="bgAccFollowNode1" presStyleIdx="0" presStyleCnt="2">
        <dgm:presLayoutVars>
          <dgm:bulletEnabled val="1"/>
        </dgm:presLayoutVars>
      </dgm:prSet>
      <dgm:spPr/>
      <dgm:t>
        <a:bodyPr/>
        <a:lstStyle/>
        <a:p>
          <a:endParaRPr lang="en-US"/>
        </a:p>
      </dgm:t>
    </dgm:pt>
    <dgm:pt modelId="{916E7A40-5AE1-4B00-B589-8365F5350C7C}" type="pres">
      <dgm:prSet presAssocID="{C19A29D5-B63D-4EEF-8784-0AFD4963B700}" presName="spacing" presStyleCnt="0"/>
      <dgm:spPr/>
    </dgm:pt>
    <dgm:pt modelId="{F3F90361-497F-4B40-BA1C-3085350D9130}" type="pres">
      <dgm:prSet presAssocID="{33DC5DED-90D9-4D35-AB3C-30F580B05FE8}" presName="linNode" presStyleCnt="0"/>
      <dgm:spPr/>
    </dgm:pt>
    <dgm:pt modelId="{98B7A800-447B-4861-849E-21E99C4E3C3C}" type="pres">
      <dgm:prSet presAssocID="{33DC5DED-90D9-4D35-AB3C-30F580B05FE8}" presName="parentShp" presStyleLbl="node1" presStyleIdx="1" presStyleCnt="2">
        <dgm:presLayoutVars>
          <dgm:bulletEnabled val="1"/>
        </dgm:presLayoutVars>
      </dgm:prSet>
      <dgm:spPr/>
      <dgm:t>
        <a:bodyPr/>
        <a:lstStyle/>
        <a:p>
          <a:endParaRPr lang="en-US"/>
        </a:p>
      </dgm:t>
    </dgm:pt>
    <dgm:pt modelId="{1F1F957E-DDF3-4CD9-BE7E-B8F9F234519C}" type="pres">
      <dgm:prSet presAssocID="{33DC5DED-90D9-4D35-AB3C-30F580B05FE8}" presName="childShp" presStyleLbl="bgAccFollowNode1" presStyleIdx="1" presStyleCnt="2">
        <dgm:presLayoutVars>
          <dgm:bulletEnabled val="1"/>
        </dgm:presLayoutVars>
      </dgm:prSet>
      <dgm:spPr/>
      <dgm:t>
        <a:bodyPr/>
        <a:lstStyle/>
        <a:p>
          <a:endParaRPr lang="en-US"/>
        </a:p>
      </dgm:t>
    </dgm:pt>
  </dgm:ptLst>
  <dgm:cxnLst>
    <dgm:cxn modelId="{EB351FB8-2200-4D24-9023-F365A69F070E}" srcId="{33DC5DED-90D9-4D35-AB3C-30F580B05FE8}" destId="{DC83FF8C-0B5D-4340-BEED-158C5696C3EB}" srcOrd="0" destOrd="0" parTransId="{D9F07684-D1DD-4BBF-B835-8D455E02F2A2}" sibTransId="{95220AC4-2251-4280-845B-FC180F635E14}"/>
    <dgm:cxn modelId="{03F34739-5133-444D-B821-830E9AF33744}" type="presOf" srcId="{5219442C-CC6E-4FE5-9CC8-3AF8E2B7A7BB}" destId="{D88CC0E5-FBC5-4AAC-9D3A-7A26B4E090BD}" srcOrd="0" destOrd="0" presId="urn:microsoft.com/office/officeart/2005/8/layout/vList6"/>
    <dgm:cxn modelId="{27A11DCC-E23F-4E31-B83A-C42744CF4544}" type="presOf" srcId="{011C3DD7-322C-4205-8AA4-433AFE12D134}" destId="{764A4ABF-CB1E-469E-BCE3-08D3CE5B103B}" srcOrd="0" destOrd="0" presId="urn:microsoft.com/office/officeart/2005/8/layout/vList6"/>
    <dgm:cxn modelId="{505DE730-08F5-47A7-B4D5-212C78609210}" type="presOf" srcId="{33DC5DED-90D9-4D35-AB3C-30F580B05FE8}" destId="{98B7A800-447B-4861-849E-21E99C4E3C3C}" srcOrd="0" destOrd="0" presId="urn:microsoft.com/office/officeart/2005/8/layout/vList6"/>
    <dgm:cxn modelId="{84EE03A0-2437-447F-AF47-5720BC46535A}" type="presOf" srcId="{1F8533FA-0D60-4831-A866-685EF3533B9D}" destId="{F9613256-403B-4E09-A789-A1A06F03AF5A}" srcOrd="0" destOrd="0" presId="urn:microsoft.com/office/officeart/2005/8/layout/vList6"/>
    <dgm:cxn modelId="{BB7DBE39-A670-4EAD-8FF9-C9D14C19B212}" type="presOf" srcId="{5E0FE246-F43A-4F64-A825-811824E20496}" destId="{1F1F957E-DDF3-4CD9-BE7E-B8F9F234519C}" srcOrd="0" destOrd="1" presId="urn:microsoft.com/office/officeart/2005/8/layout/vList6"/>
    <dgm:cxn modelId="{200B2CBC-9C43-4C1F-94C2-75DAD828D960}" srcId="{5219442C-CC6E-4FE5-9CC8-3AF8E2B7A7BB}" destId="{3FB34AB0-10A0-41FF-BE2C-BB985D7FFA34}" srcOrd="1" destOrd="0" parTransId="{0B36AC87-CC97-40EF-9B26-3DC9C9449240}" sibTransId="{FA3C3DCE-06BB-46A7-9B6E-C29A1AEE9F33}"/>
    <dgm:cxn modelId="{CCA9A5C1-D387-47B7-9570-BC0DEF1DFAF7}" srcId="{1F8533FA-0D60-4831-A866-685EF3533B9D}" destId="{33DC5DED-90D9-4D35-AB3C-30F580B05FE8}" srcOrd="1" destOrd="0" parTransId="{3B4EE6F6-9A04-40F7-AC73-90758F06106A}" sibTransId="{A12C4A5C-1B4C-49C4-B971-7342318B0ACD}"/>
    <dgm:cxn modelId="{BC2DED69-1575-45EA-84E7-B038DEB72051}" srcId="{33DC5DED-90D9-4D35-AB3C-30F580B05FE8}" destId="{5E0FE246-F43A-4F64-A825-811824E20496}" srcOrd="1" destOrd="0" parTransId="{B6DC322B-E048-4B13-9F3B-EC949E5A6920}" sibTransId="{16264310-9D4F-4D36-8491-BC424CBBE9F6}"/>
    <dgm:cxn modelId="{936FE6BF-B106-4E0C-A2CA-5CACA223E401}" srcId="{1F8533FA-0D60-4831-A866-685EF3533B9D}" destId="{5219442C-CC6E-4FE5-9CC8-3AF8E2B7A7BB}" srcOrd="0" destOrd="0" parTransId="{2BFAE856-069B-4233-9C2D-209F2490775C}" sibTransId="{C19A29D5-B63D-4EEF-8784-0AFD4963B700}"/>
    <dgm:cxn modelId="{F884EB16-AD9E-4052-927D-CB2FD13EECA6}" srcId="{5219442C-CC6E-4FE5-9CC8-3AF8E2B7A7BB}" destId="{011C3DD7-322C-4205-8AA4-433AFE12D134}" srcOrd="0" destOrd="0" parTransId="{C1DBA863-ED01-4288-A852-FB329045EC7E}" sibTransId="{74CD6954-DAC5-4A06-95BA-9F6A06C62543}"/>
    <dgm:cxn modelId="{E0C0B705-3AF2-433C-A901-D00D7E8465DD}" type="presOf" srcId="{DC83FF8C-0B5D-4340-BEED-158C5696C3EB}" destId="{1F1F957E-DDF3-4CD9-BE7E-B8F9F234519C}" srcOrd="0" destOrd="0" presId="urn:microsoft.com/office/officeart/2005/8/layout/vList6"/>
    <dgm:cxn modelId="{BD036C4C-7519-417B-996A-A96B7FE4B6F4}" type="presOf" srcId="{3FB34AB0-10A0-41FF-BE2C-BB985D7FFA34}" destId="{764A4ABF-CB1E-469E-BCE3-08D3CE5B103B}" srcOrd="0" destOrd="1" presId="urn:microsoft.com/office/officeart/2005/8/layout/vList6"/>
    <dgm:cxn modelId="{A4529730-E32B-46A3-B954-3A22CEFA0761}" type="presParOf" srcId="{F9613256-403B-4E09-A789-A1A06F03AF5A}" destId="{B4FC6B01-5048-4331-929D-0AA655448751}" srcOrd="0" destOrd="0" presId="urn:microsoft.com/office/officeart/2005/8/layout/vList6"/>
    <dgm:cxn modelId="{51871011-DA05-4500-A83C-94D6CC96FAD8}" type="presParOf" srcId="{B4FC6B01-5048-4331-929D-0AA655448751}" destId="{D88CC0E5-FBC5-4AAC-9D3A-7A26B4E090BD}" srcOrd="0" destOrd="0" presId="urn:microsoft.com/office/officeart/2005/8/layout/vList6"/>
    <dgm:cxn modelId="{EC40C45D-CA6A-4B9F-AAD3-62EEDE2262AB}" type="presParOf" srcId="{B4FC6B01-5048-4331-929D-0AA655448751}" destId="{764A4ABF-CB1E-469E-BCE3-08D3CE5B103B}" srcOrd="1" destOrd="0" presId="urn:microsoft.com/office/officeart/2005/8/layout/vList6"/>
    <dgm:cxn modelId="{67CA6C8E-D1C3-4644-9568-36A96A42652D}" type="presParOf" srcId="{F9613256-403B-4E09-A789-A1A06F03AF5A}" destId="{916E7A40-5AE1-4B00-B589-8365F5350C7C}" srcOrd="1" destOrd="0" presId="urn:microsoft.com/office/officeart/2005/8/layout/vList6"/>
    <dgm:cxn modelId="{134ACEC6-9B01-4EB7-B07A-B9B06852D94C}" type="presParOf" srcId="{F9613256-403B-4E09-A789-A1A06F03AF5A}" destId="{F3F90361-497F-4B40-BA1C-3085350D9130}" srcOrd="2" destOrd="0" presId="urn:microsoft.com/office/officeart/2005/8/layout/vList6"/>
    <dgm:cxn modelId="{609F0904-6035-45E4-9315-AF6BE61D7DD8}" type="presParOf" srcId="{F3F90361-497F-4B40-BA1C-3085350D9130}" destId="{98B7A800-447B-4861-849E-21E99C4E3C3C}" srcOrd="0" destOrd="0" presId="urn:microsoft.com/office/officeart/2005/8/layout/vList6"/>
    <dgm:cxn modelId="{243770BA-1013-482C-8FB4-42E8E491EB9C}" type="presParOf" srcId="{F3F90361-497F-4B40-BA1C-3085350D9130}" destId="{1F1F957E-DDF3-4CD9-BE7E-B8F9F234519C}" srcOrd="1" destOrd="0" presId="urn:microsoft.com/office/officeart/2005/8/layout/vList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D4108-74F1-4BB1-8F2D-905468C65C8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A64DD91-5218-44DC-8A5B-0C81639EFBAC}">
      <dgm:prSet phldrT="[Text]"/>
      <dgm:spPr>
        <a:solidFill>
          <a:srgbClr val="367689"/>
        </a:solidFill>
        <a:ln>
          <a:solidFill>
            <a:schemeClr val="lt1">
              <a:hueOff val="0"/>
              <a:satOff val="0"/>
              <a:lumOff val="0"/>
              <a:alpha val="96000"/>
            </a:schemeClr>
          </a:solidFill>
        </a:ln>
      </dgm:spPr>
      <dgm:t>
        <a:bodyPr/>
        <a:lstStyle/>
        <a:p>
          <a:r>
            <a:rPr lang="en-US" dirty="0" smtClean="0"/>
            <a:t>Estimated Cost of Raising a Child from BIRTH-AGE 2</a:t>
          </a:r>
          <a:endParaRPr lang="en-US" dirty="0"/>
        </a:p>
      </dgm:t>
    </dgm:pt>
    <dgm:pt modelId="{859ADB6B-63A4-4047-B8C5-B3492F5BA0B3}" type="parTrans" cxnId="{29748414-EFB8-4AC4-B179-28CAE9CD5125}">
      <dgm:prSet/>
      <dgm:spPr/>
      <dgm:t>
        <a:bodyPr/>
        <a:lstStyle/>
        <a:p>
          <a:endParaRPr lang="en-US"/>
        </a:p>
      </dgm:t>
    </dgm:pt>
    <dgm:pt modelId="{05FB755A-1EF8-40F6-BA97-9401BC52BFEC}" type="sibTrans" cxnId="{29748414-EFB8-4AC4-B179-28CAE9CD5125}">
      <dgm:prSet/>
      <dgm:spPr/>
      <dgm:t>
        <a:bodyPr/>
        <a:lstStyle/>
        <a:p>
          <a:endParaRPr lang="en-US"/>
        </a:p>
      </dgm:t>
    </dgm:pt>
    <dgm:pt modelId="{7044E7FE-A88D-4285-8152-C8BC3CF4CBAD}">
      <dgm:prSet phldrT="[Text]"/>
      <dgm:spPr/>
      <dgm:t>
        <a:bodyPr/>
        <a:lstStyle/>
        <a:p>
          <a:r>
            <a:rPr lang="en-US" dirty="0" smtClean="0"/>
            <a:t>$34,000</a:t>
          </a:r>
          <a:endParaRPr lang="en-US" dirty="0"/>
        </a:p>
      </dgm:t>
    </dgm:pt>
    <dgm:pt modelId="{D75EA8A2-6310-41BD-A02D-F238B9F853E4}" type="parTrans" cxnId="{6BB4D832-4572-4840-9C01-49F39CC02C05}">
      <dgm:prSet/>
      <dgm:spPr/>
      <dgm:t>
        <a:bodyPr/>
        <a:lstStyle/>
        <a:p>
          <a:endParaRPr lang="en-US"/>
        </a:p>
      </dgm:t>
    </dgm:pt>
    <dgm:pt modelId="{41CC28C4-8C70-43CC-B3A5-CD6E40CAD7C8}" type="sibTrans" cxnId="{6BB4D832-4572-4840-9C01-49F39CC02C05}">
      <dgm:prSet/>
      <dgm:spPr/>
      <dgm:t>
        <a:bodyPr/>
        <a:lstStyle/>
        <a:p>
          <a:endParaRPr lang="en-US"/>
        </a:p>
      </dgm:t>
    </dgm:pt>
    <dgm:pt modelId="{3D65580B-6DE3-41F9-AD61-89921C1BBF18}">
      <dgm:prSet phldrT="[Text]"/>
      <dgm:spPr>
        <a:solidFill>
          <a:srgbClr val="367689"/>
        </a:solidFill>
      </dgm:spPr>
      <dgm:t>
        <a:bodyPr/>
        <a:lstStyle/>
        <a:p>
          <a:r>
            <a:rPr lang="en-US" dirty="0" smtClean="0"/>
            <a:t>Estimated Cost of Pre-Natal Care and Delivery (no insurance)</a:t>
          </a:r>
          <a:endParaRPr lang="en-US" dirty="0"/>
        </a:p>
      </dgm:t>
    </dgm:pt>
    <dgm:pt modelId="{DC37B49C-F9E4-4516-856D-A443EC2F5CC4}" type="parTrans" cxnId="{C429B6FF-F3A6-40FE-9372-3FB2844B11EA}">
      <dgm:prSet/>
      <dgm:spPr/>
      <dgm:t>
        <a:bodyPr/>
        <a:lstStyle/>
        <a:p>
          <a:endParaRPr lang="en-US"/>
        </a:p>
      </dgm:t>
    </dgm:pt>
    <dgm:pt modelId="{101D0665-3862-4138-840D-C555F9ADDE49}" type="sibTrans" cxnId="{C429B6FF-F3A6-40FE-9372-3FB2844B11EA}">
      <dgm:prSet/>
      <dgm:spPr/>
      <dgm:t>
        <a:bodyPr/>
        <a:lstStyle/>
        <a:p>
          <a:endParaRPr lang="en-US"/>
        </a:p>
      </dgm:t>
    </dgm:pt>
    <dgm:pt modelId="{EBEB47BC-4239-4D0A-A4F8-491EDA0D5296}">
      <dgm:prSet phldrT="[Text]"/>
      <dgm:spPr/>
      <dgm:t>
        <a:bodyPr/>
        <a:lstStyle/>
        <a:p>
          <a:r>
            <a:rPr lang="en-US" dirty="0" smtClean="0"/>
            <a:t>$50,000</a:t>
          </a:r>
          <a:endParaRPr lang="en-US" dirty="0"/>
        </a:p>
      </dgm:t>
    </dgm:pt>
    <dgm:pt modelId="{0E351C71-3F69-4286-BB9A-B112FB7113DF}" type="parTrans" cxnId="{31163E26-0164-4BB4-B174-5D02C914C066}">
      <dgm:prSet/>
      <dgm:spPr/>
      <dgm:t>
        <a:bodyPr/>
        <a:lstStyle/>
        <a:p>
          <a:endParaRPr lang="en-US"/>
        </a:p>
      </dgm:t>
    </dgm:pt>
    <dgm:pt modelId="{3701AE9A-20B2-416A-936D-C8576CC203ED}" type="sibTrans" cxnId="{31163E26-0164-4BB4-B174-5D02C914C066}">
      <dgm:prSet/>
      <dgm:spPr/>
      <dgm:t>
        <a:bodyPr/>
        <a:lstStyle/>
        <a:p>
          <a:endParaRPr lang="en-US"/>
        </a:p>
      </dgm:t>
    </dgm:pt>
    <dgm:pt modelId="{C878AC30-D1FE-4336-A025-B46B6F6C51C9}">
      <dgm:prSet phldrT="[Text]"/>
      <dgm:spPr>
        <a:solidFill>
          <a:srgbClr val="367689"/>
        </a:solidFill>
      </dgm:spPr>
      <dgm:t>
        <a:bodyPr/>
        <a:lstStyle/>
        <a:p>
          <a:r>
            <a:rPr lang="en-US" dirty="0" smtClean="0"/>
            <a:t>Grand Total:</a:t>
          </a:r>
          <a:endParaRPr lang="en-US" dirty="0"/>
        </a:p>
      </dgm:t>
    </dgm:pt>
    <dgm:pt modelId="{75C801CC-9B63-4556-B6B9-D15744A7CE0E}" type="parTrans" cxnId="{E56DE6F3-D64A-4F4F-ADDC-1C8AC4409DB6}">
      <dgm:prSet/>
      <dgm:spPr/>
      <dgm:t>
        <a:bodyPr/>
        <a:lstStyle/>
        <a:p>
          <a:endParaRPr lang="en-US"/>
        </a:p>
      </dgm:t>
    </dgm:pt>
    <dgm:pt modelId="{E275D943-A87D-4368-830F-A12E9F971DE2}" type="sibTrans" cxnId="{E56DE6F3-D64A-4F4F-ADDC-1C8AC4409DB6}">
      <dgm:prSet/>
      <dgm:spPr/>
      <dgm:t>
        <a:bodyPr/>
        <a:lstStyle/>
        <a:p>
          <a:endParaRPr lang="en-US"/>
        </a:p>
      </dgm:t>
    </dgm:pt>
    <dgm:pt modelId="{ECE8E513-BA73-4B2E-BA25-C1A5248E57E4}">
      <dgm:prSet phldrT="[Text]"/>
      <dgm:spPr/>
      <dgm:t>
        <a:bodyPr/>
        <a:lstStyle/>
        <a:p>
          <a:r>
            <a:rPr lang="en-US" dirty="0" smtClean="0"/>
            <a:t>$84,000</a:t>
          </a:r>
          <a:endParaRPr lang="en-US" dirty="0"/>
        </a:p>
      </dgm:t>
    </dgm:pt>
    <dgm:pt modelId="{CE9A3EC4-889B-4B97-9341-3DA4B64EE477}" type="parTrans" cxnId="{104C2FFA-5F6C-4751-A317-DF9EC0117746}">
      <dgm:prSet/>
      <dgm:spPr/>
      <dgm:t>
        <a:bodyPr/>
        <a:lstStyle/>
        <a:p>
          <a:endParaRPr lang="en-US"/>
        </a:p>
      </dgm:t>
    </dgm:pt>
    <dgm:pt modelId="{080D4928-775D-43E4-A5CC-A154EBD6C9C5}" type="sibTrans" cxnId="{104C2FFA-5F6C-4751-A317-DF9EC0117746}">
      <dgm:prSet/>
      <dgm:spPr/>
      <dgm:t>
        <a:bodyPr/>
        <a:lstStyle/>
        <a:p>
          <a:endParaRPr lang="en-US"/>
        </a:p>
      </dgm:t>
    </dgm:pt>
    <dgm:pt modelId="{FE19C6DD-1384-4F9D-A423-0050C9EBD445}" type="pres">
      <dgm:prSet presAssocID="{5C5D4108-74F1-4BB1-8F2D-905468C65C8F}" presName="Name0" presStyleCnt="0">
        <dgm:presLayoutVars>
          <dgm:dir/>
          <dgm:animLvl val="lvl"/>
          <dgm:resizeHandles val="exact"/>
        </dgm:presLayoutVars>
      </dgm:prSet>
      <dgm:spPr/>
      <dgm:t>
        <a:bodyPr/>
        <a:lstStyle/>
        <a:p>
          <a:endParaRPr lang="en-US"/>
        </a:p>
      </dgm:t>
    </dgm:pt>
    <dgm:pt modelId="{14989929-CA32-42C2-8B4D-7B8AC96DF88A}" type="pres">
      <dgm:prSet presAssocID="{C878AC30-D1FE-4336-A025-B46B6F6C51C9}" presName="boxAndChildren" presStyleCnt="0"/>
      <dgm:spPr/>
    </dgm:pt>
    <dgm:pt modelId="{BC75DD33-2318-492E-BC4D-436F53D731BD}" type="pres">
      <dgm:prSet presAssocID="{C878AC30-D1FE-4336-A025-B46B6F6C51C9}" presName="parentTextBox" presStyleLbl="node1" presStyleIdx="0" presStyleCnt="3"/>
      <dgm:spPr/>
      <dgm:t>
        <a:bodyPr/>
        <a:lstStyle/>
        <a:p>
          <a:endParaRPr lang="en-US"/>
        </a:p>
      </dgm:t>
    </dgm:pt>
    <dgm:pt modelId="{B521221C-0F83-4986-89B4-80C3CC54BE69}" type="pres">
      <dgm:prSet presAssocID="{C878AC30-D1FE-4336-A025-B46B6F6C51C9}" presName="entireBox" presStyleLbl="node1" presStyleIdx="0" presStyleCnt="3"/>
      <dgm:spPr/>
      <dgm:t>
        <a:bodyPr/>
        <a:lstStyle/>
        <a:p>
          <a:endParaRPr lang="en-US"/>
        </a:p>
      </dgm:t>
    </dgm:pt>
    <dgm:pt modelId="{867C8F2E-E172-4818-91FB-77E2FD163D4E}" type="pres">
      <dgm:prSet presAssocID="{C878AC30-D1FE-4336-A025-B46B6F6C51C9}" presName="descendantBox" presStyleCnt="0"/>
      <dgm:spPr/>
    </dgm:pt>
    <dgm:pt modelId="{90DA78C3-E622-4865-9EFE-3F422AB13FA2}" type="pres">
      <dgm:prSet presAssocID="{ECE8E513-BA73-4B2E-BA25-C1A5248E57E4}" presName="childTextBox" presStyleLbl="fgAccFollowNode1" presStyleIdx="0" presStyleCnt="3">
        <dgm:presLayoutVars>
          <dgm:bulletEnabled val="1"/>
        </dgm:presLayoutVars>
      </dgm:prSet>
      <dgm:spPr/>
      <dgm:t>
        <a:bodyPr/>
        <a:lstStyle/>
        <a:p>
          <a:endParaRPr lang="en-US"/>
        </a:p>
      </dgm:t>
    </dgm:pt>
    <dgm:pt modelId="{9A772598-6495-4D59-A00C-8C010C96E96A}" type="pres">
      <dgm:prSet presAssocID="{101D0665-3862-4138-840D-C555F9ADDE49}" presName="sp" presStyleCnt="0"/>
      <dgm:spPr/>
    </dgm:pt>
    <dgm:pt modelId="{C8E443EA-4F64-4D7E-9464-8880BD9EC3B9}" type="pres">
      <dgm:prSet presAssocID="{3D65580B-6DE3-41F9-AD61-89921C1BBF18}" presName="arrowAndChildren" presStyleCnt="0"/>
      <dgm:spPr/>
    </dgm:pt>
    <dgm:pt modelId="{CEA3DEEE-AFC6-4965-9C45-A4A9E47BCE90}" type="pres">
      <dgm:prSet presAssocID="{3D65580B-6DE3-41F9-AD61-89921C1BBF18}" presName="parentTextArrow" presStyleLbl="node1" presStyleIdx="0" presStyleCnt="3"/>
      <dgm:spPr/>
      <dgm:t>
        <a:bodyPr/>
        <a:lstStyle/>
        <a:p>
          <a:endParaRPr lang="en-US"/>
        </a:p>
      </dgm:t>
    </dgm:pt>
    <dgm:pt modelId="{AA80F098-D8FC-4AC3-A7A4-B32FDA637E25}" type="pres">
      <dgm:prSet presAssocID="{3D65580B-6DE3-41F9-AD61-89921C1BBF18}" presName="arrow" presStyleLbl="node1" presStyleIdx="1" presStyleCnt="3"/>
      <dgm:spPr/>
      <dgm:t>
        <a:bodyPr/>
        <a:lstStyle/>
        <a:p>
          <a:endParaRPr lang="en-US"/>
        </a:p>
      </dgm:t>
    </dgm:pt>
    <dgm:pt modelId="{E14650AF-6C6F-41BB-AC65-F7F5E0C78A04}" type="pres">
      <dgm:prSet presAssocID="{3D65580B-6DE3-41F9-AD61-89921C1BBF18}" presName="descendantArrow" presStyleCnt="0"/>
      <dgm:spPr/>
    </dgm:pt>
    <dgm:pt modelId="{4311E7F3-D05F-4610-8496-87832F9E424C}" type="pres">
      <dgm:prSet presAssocID="{EBEB47BC-4239-4D0A-A4F8-491EDA0D5296}" presName="childTextArrow" presStyleLbl="fgAccFollowNode1" presStyleIdx="1" presStyleCnt="3">
        <dgm:presLayoutVars>
          <dgm:bulletEnabled val="1"/>
        </dgm:presLayoutVars>
      </dgm:prSet>
      <dgm:spPr/>
      <dgm:t>
        <a:bodyPr/>
        <a:lstStyle/>
        <a:p>
          <a:endParaRPr lang="en-US"/>
        </a:p>
      </dgm:t>
    </dgm:pt>
    <dgm:pt modelId="{05ECCE82-89B9-46D9-8F48-C612A35B080B}" type="pres">
      <dgm:prSet presAssocID="{05FB755A-1EF8-40F6-BA97-9401BC52BFEC}" presName="sp" presStyleCnt="0"/>
      <dgm:spPr/>
    </dgm:pt>
    <dgm:pt modelId="{CC0B0486-BECB-41F1-84B5-E7322BCB9385}" type="pres">
      <dgm:prSet presAssocID="{EA64DD91-5218-44DC-8A5B-0C81639EFBAC}" presName="arrowAndChildren" presStyleCnt="0"/>
      <dgm:spPr/>
    </dgm:pt>
    <dgm:pt modelId="{27041F11-7287-4755-9407-9F79185E04EF}" type="pres">
      <dgm:prSet presAssocID="{EA64DD91-5218-44DC-8A5B-0C81639EFBAC}" presName="parentTextArrow" presStyleLbl="node1" presStyleIdx="1" presStyleCnt="3"/>
      <dgm:spPr/>
      <dgm:t>
        <a:bodyPr/>
        <a:lstStyle/>
        <a:p>
          <a:endParaRPr lang="en-US"/>
        </a:p>
      </dgm:t>
    </dgm:pt>
    <dgm:pt modelId="{EDAF9009-C782-48B3-9CAB-109A2BADA849}" type="pres">
      <dgm:prSet presAssocID="{EA64DD91-5218-44DC-8A5B-0C81639EFBAC}" presName="arrow" presStyleLbl="node1" presStyleIdx="2" presStyleCnt="3" custLinFactNeighborY="-46"/>
      <dgm:spPr/>
      <dgm:t>
        <a:bodyPr/>
        <a:lstStyle/>
        <a:p>
          <a:endParaRPr lang="en-US"/>
        </a:p>
      </dgm:t>
    </dgm:pt>
    <dgm:pt modelId="{73C75836-C820-4E7E-9A14-067DDA4B8C67}" type="pres">
      <dgm:prSet presAssocID="{EA64DD91-5218-44DC-8A5B-0C81639EFBAC}" presName="descendantArrow" presStyleCnt="0"/>
      <dgm:spPr/>
    </dgm:pt>
    <dgm:pt modelId="{9764A646-6613-4DF9-87F7-888BB93BA963}" type="pres">
      <dgm:prSet presAssocID="{7044E7FE-A88D-4285-8152-C8BC3CF4CBAD}" presName="childTextArrow" presStyleLbl="fgAccFollowNode1" presStyleIdx="2" presStyleCnt="3">
        <dgm:presLayoutVars>
          <dgm:bulletEnabled val="1"/>
        </dgm:presLayoutVars>
      </dgm:prSet>
      <dgm:spPr/>
      <dgm:t>
        <a:bodyPr/>
        <a:lstStyle/>
        <a:p>
          <a:endParaRPr lang="en-US"/>
        </a:p>
      </dgm:t>
    </dgm:pt>
  </dgm:ptLst>
  <dgm:cxnLst>
    <dgm:cxn modelId="{06E9C7D3-A3FD-4C3E-A759-4718D73C62DD}" type="presOf" srcId="{3D65580B-6DE3-41F9-AD61-89921C1BBF18}" destId="{CEA3DEEE-AFC6-4965-9C45-A4A9E47BCE90}" srcOrd="0" destOrd="0" presId="urn:microsoft.com/office/officeart/2005/8/layout/process4"/>
    <dgm:cxn modelId="{AD62F67A-666D-40A9-A9D9-6E3C31925299}" type="presOf" srcId="{5C5D4108-74F1-4BB1-8F2D-905468C65C8F}" destId="{FE19C6DD-1384-4F9D-A423-0050C9EBD445}" srcOrd="0" destOrd="0" presId="urn:microsoft.com/office/officeart/2005/8/layout/process4"/>
    <dgm:cxn modelId="{A235C621-9A78-4795-8343-AE34CC636348}" type="presOf" srcId="{EA64DD91-5218-44DC-8A5B-0C81639EFBAC}" destId="{EDAF9009-C782-48B3-9CAB-109A2BADA849}" srcOrd="1" destOrd="0" presId="urn:microsoft.com/office/officeart/2005/8/layout/process4"/>
    <dgm:cxn modelId="{A4F6E87A-6E6D-4525-B537-3A408E6B9D19}" type="presOf" srcId="{EA64DD91-5218-44DC-8A5B-0C81639EFBAC}" destId="{27041F11-7287-4755-9407-9F79185E04EF}" srcOrd="0" destOrd="0" presId="urn:microsoft.com/office/officeart/2005/8/layout/process4"/>
    <dgm:cxn modelId="{13F78A11-BBA3-4C7C-BCE1-974C06C2C792}" type="presOf" srcId="{C878AC30-D1FE-4336-A025-B46B6F6C51C9}" destId="{BC75DD33-2318-492E-BC4D-436F53D731BD}" srcOrd="0" destOrd="0" presId="urn:microsoft.com/office/officeart/2005/8/layout/process4"/>
    <dgm:cxn modelId="{29748414-EFB8-4AC4-B179-28CAE9CD5125}" srcId="{5C5D4108-74F1-4BB1-8F2D-905468C65C8F}" destId="{EA64DD91-5218-44DC-8A5B-0C81639EFBAC}" srcOrd="0" destOrd="0" parTransId="{859ADB6B-63A4-4047-B8C5-B3492F5BA0B3}" sibTransId="{05FB755A-1EF8-40F6-BA97-9401BC52BFEC}"/>
    <dgm:cxn modelId="{E56DE6F3-D64A-4F4F-ADDC-1C8AC4409DB6}" srcId="{5C5D4108-74F1-4BB1-8F2D-905468C65C8F}" destId="{C878AC30-D1FE-4336-A025-B46B6F6C51C9}" srcOrd="2" destOrd="0" parTransId="{75C801CC-9B63-4556-B6B9-D15744A7CE0E}" sibTransId="{E275D943-A87D-4368-830F-A12E9F971DE2}"/>
    <dgm:cxn modelId="{01544D41-A3A8-4709-B248-0B6D6352C501}" type="presOf" srcId="{EBEB47BC-4239-4D0A-A4F8-491EDA0D5296}" destId="{4311E7F3-D05F-4610-8496-87832F9E424C}" srcOrd="0" destOrd="0" presId="urn:microsoft.com/office/officeart/2005/8/layout/process4"/>
    <dgm:cxn modelId="{F3CF2FA5-1EFD-48D6-8D3D-F21A8190039C}" type="presOf" srcId="{C878AC30-D1FE-4336-A025-B46B6F6C51C9}" destId="{B521221C-0F83-4986-89B4-80C3CC54BE69}" srcOrd="1" destOrd="0" presId="urn:microsoft.com/office/officeart/2005/8/layout/process4"/>
    <dgm:cxn modelId="{104C2FFA-5F6C-4751-A317-DF9EC0117746}" srcId="{C878AC30-D1FE-4336-A025-B46B6F6C51C9}" destId="{ECE8E513-BA73-4B2E-BA25-C1A5248E57E4}" srcOrd="0" destOrd="0" parTransId="{CE9A3EC4-889B-4B97-9341-3DA4B64EE477}" sibTransId="{080D4928-775D-43E4-A5CC-A154EBD6C9C5}"/>
    <dgm:cxn modelId="{FCCCBDEA-6CB3-4E4E-B073-D3788EC02719}" type="presOf" srcId="{3D65580B-6DE3-41F9-AD61-89921C1BBF18}" destId="{AA80F098-D8FC-4AC3-A7A4-B32FDA637E25}" srcOrd="1" destOrd="0" presId="urn:microsoft.com/office/officeart/2005/8/layout/process4"/>
    <dgm:cxn modelId="{15F66037-04B1-437B-8925-DF513C19501A}" type="presOf" srcId="{ECE8E513-BA73-4B2E-BA25-C1A5248E57E4}" destId="{90DA78C3-E622-4865-9EFE-3F422AB13FA2}" srcOrd="0" destOrd="0" presId="urn:microsoft.com/office/officeart/2005/8/layout/process4"/>
    <dgm:cxn modelId="{C429B6FF-F3A6-40FE-9372-3FB2844B11EA}" srcId="{5C5D4108-74F1-4BB1-8F2D-905468C65C8F}" destId="{3D65580B-6DE3-41F9-AD61-89921C1BBF18}" srcOrd="1" destOrd="0" parTransId="{DC37B49C-F9E4-4516-856D-A443EC2F5CC4}" sibTransId="{101D0665-3862-4138-840D-C555F9ADDE49}"/>
    <dgm:cxn modelId="{31163E26-0164-4BB4-B174-5D02C914C066}" srcId="{3D65580B-6DE3-41F9-AD61-89921C1BBF18}" destId="{EBEB47BC-4239-4D0A-A4F8-491EDA0D5296}" srcOrd="0" destOrd="0" parTransId="{0E351C71-3F69-4286-BB9A-B112FB7113DF}" sibTransId="{3701AE9A-20B2-416A-936D-C8576CC203ED}"/>
    <dgm:cxn modelId="{6BB4D832-4572-4840-9C01-49F39CC02C05}" srcId="{EA64DD91-5218-44DC-8A5B-0C81639EFBAC}" destId="{7044E7FE-A88D-4285-8152-C8BC3CF4CBAD}" srcOrd="0" destOrd="0" parTransId="{D75EA8A2-6310-41BD-A02D-F238B9F853E4}" sibTransId="{41CC28C4-8C70-43CC-B3A5-CD6E40CAD7C8}"/>
    <dgm:cxn modelId="{469AD1E8-A809-4AA3-9C8F-441BF143D678}" type="presOf" srcId="{7044E7FE-A88D-4285-8152-C8BC3CF4CBAD}" destId="{9764A646-6613-4DF9-87F7-888BB93BA963}" srcOrd="0" destOrd="0" presId="urn:microsoft.com/office/officeart/2005/8/layout/process4"/>
    <dgm:cxn modelId="{273681D3-A942-4B71-9A6E-D5844B1F9297}" type="presParOf" srcId="{FE19C6DD-1384-4F9D-A423-0050C9EBD445}" destId="{14989929-CA32-42C2-8B4D-7B8AC96DF88A}" srcOrd="0" destOrd="0" presId="urn:microsoft.com/office/officeart/2005/8/layout/process4"/>
    <dgm:cxn modelId="{01EF7D63-4559-491A-9CAA-AC0194836949}" type="presParOf" srcId="{14989929-CA32-42C2-8B4D-7B8AC96DF88A}" destId="{BC75DD33-2318-492E-BC4D-436F53D731BD}" srcOrd="0" destOrd="0" presId="urn:microsoft.com/office/officeart/2005/8/layout/process4"/>
    <dgm:cxn modelId="{F71AADCF-B1A5-44F6-87F7-1B81A88DA996}" type="presParOf" srcId="{14989929-CA32-42C2-8B4D-7B8AC96DF88A}" destId="{B521221C-0F83-4986-89B4-80C3CC54BE69}" srcOrd="1" destOrd="0" presId="urn:microsoft.com/office/officeart/2005/8/layout/process4"/>
    <dgm:cxn modelId="{572467FE-A019-4999-A7FB-70E1A9B08CA0}" type="presParOf" srcId="{14989929-CA32-42C2-8B4D-7B8AC96DF88A}" destId="{867C8F2E-E172-4818-91FB-77E2FD163D4E}" srcOrd="2" destOrd="0" presId="urn:microsoft.com/office/officeart/2005/8/layout/process4"/>
    <dgm:cxn modelId="{1D274831-913B-4D1C-8013-65F5FAF92834}" type="presParOf" srcId="{867C8F2E-E172-4818-91FB-77E2FD163D4E}" destId="{90DA78C3-E622-4865-9EFE-3F422AB13FA2}" srcOrd="0" destOrd="0" presId="urn:microsoft.com/office/officeart/2005/8/layout/process4"/>
    <dgm:cxn modelId="{79FFF8AF-7A38-47A7-98AC-234691B3C9C1}" type="presParOf" srcId="{FE19C6DD-1384-4F9D-A423-0050C9EBD445}" destId="{9A772598-6495-4D59-A00C-8C010C96E96A}" srcOrd="1" destOrd="0" presId="urn:microsoft.com/office/officeart/2005/8/layout/process4"/>
    <dgm:cxn modelId="{10D8BC5A-2B78-4E33-9D98-9D65527375FD}" type="presParOf" srcId="{FE19C6DD-1384-4F9D-A423-0050C9EBD445}" destId="{C8E443EA-4F64-4D7E-9464-8880BD9EC3B9}" srcOrd="2" destOrd="0" presId="urn:microsoft.com/office/officeart/2005/8/layout/process4"/>
    <dgm:cxn modelId="{CD408CF0-1563-40EE-9B16-7DD29997F2EE}" type="presParOf" srcId="{C8E443EA-4F64-4D7E-9464-8880BD9EC3B9}" destId="{CEA3DEEE-AFC6-4965-9C45-A4A9E47BCE90}" srcOrd="0" destOrd="0" presId="urn:microsoft.com/office/officeart/2005/8/layout/process4"/>
    <dgm:cxn modelId="{3E71C6A3-BF68-41E4-867D-14D549ECFBF7}" type="presParOf" srcId="{C8E443EA-4F64-4D7E-9464-8880BD9EC3B9}" destId="{AA80F098-D8FC-4AC3-A7A4-B32FDA637E25}" srcOrd="1" destOrd="0" presId="urn:microsoft.com/office/officeart/2005/8/layout/process4"/>
    <dgm:cxn modelId="{403DE100-6C94-4F86-A1C2-926BC0669600}" type="presParOf" srcId="{C8E443EA-4F64-4D7E-9464-8880BD9EC3B9}" destId="{E14650AF-6C6F-41BB-AC65-F7F5E0C78A04}" srcOrd="2" destOrd="0" presId="urn:microsoft.com/office/officeart/2005/8/layout/process4"/>
    <dgm:cxn modelId="{00009F34-4AB6-427C-91BE-0972A3A9479D}" type="presParOf" srcId="{E14650AF-6C6F-41BB-AC65-F7F5E0C78A04}" destId="{4311E7F3-D05F-4610-8496-87832F9E424C}" srcOrd="0" destOrd="0" presId="urn:microsoft.com/office/officeart/2005/8/layout/process4"/>
    <dgm:cxn modelId="{8E3FDFBF-0387-4464-A7AD-876B70242F34}" type="presParOf" srcId="{FE19C6DD-1384-4F9D-A423-0050C9EBD445}" destId="{05ECCE82-89B9-46D9-8F48-C612A35B080B}" srcOrd="3" destOrd="0" presId="urn:microsoft.com/office/officeart/2005/8/layout/process4"/>
    <dgm:cxn modelId="{47DD60F5-6F30-44A8-9451-A4D4CB00D674}" type="presParOf" srcId="{FE19C6DD-1384-4F9D-A423-0050C9EBD445}" destId="{CC0B0486-BECB-41F1-84B5-E7322BCB9385}" srcOrd="4" destOrd="0" presId="urn:microsoft.com/office/officeart/2005/8/layout/process4"/>
    <dgm:cxn modelId="{52E04515-8998-4471-B965-A79B55B32954}" type="presParOf" srcId="{CC0B0486-BECB-41F1-84B5-E7322BCB9385}" destId="{27041F11-7287-4755-9407-9F79185E04EF}" srcOrd="0" destOrd="0" presId="urn:microsoft.com/office/officeart/2005/8/layout/process4"/>
    <dgm:cxn modelId="{4B21DAC5-568F-41DD-A2C0-53498A1FE6A9}" type="presParOf" srcId="{CC0B0486-BECB-41F1-84B5-E7322BCB9385}" destId="{EDAF9009-C782-48B3-9CAB-109A2BADA849}" srcOrd="1" destOrd="0" presId="urn:microsoft.com/office/officeart/2005/8/layout/process4"/>
    <dgm:cxn modelId="{D031C4E9-9495-4F18-B4B4-457BB7606685}" type="presParOf" srcId="{CC0B0486-BECB-41F1-84B5-E7322BCB9385}" destId="{73C75836-C820-4E7E-9A14-067DDA4B8C67}" srcOrd="2" destOrd="0" presId="urn:microsoft.com/office/officeart/2005/8/layout/process4"/>
    <dgm:cxn modelId="{B5D55555-F268-4546-9FFE-6ADD56A89460}" type="presParOf" srcId="{73C75836-C820-4E7E-9A14-067DDA4B8C67}" destId="{9764A646-6613-4DF9-87F7-888BB93BA96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A4ABF-CB1E-469E-BCE3-08D3CE5B103B}">
      <dsp:nvSpPr>
        <dsp:cNvPr id="0" name=""/>
        <dsp:cNvSpPr/>
      </dsp:nvSpPr>
      <dsp:spPr>
        <a:xfrm>
          <a:off x="3052311" y="572"/>
          <a:ext cx="4578466" cy="2231026"/>
        </a:xfrm>
        <a:prstGeom prst="rightArrow">
          <a:avLst>
            <a:gd name="adj1" fmla="val 75000"/>
            <a:gd name="adj2" fmla="val 50000"/>
          </a:avLst>
        </a:prstGeom>
        <a:solidFill>
          <a:srgbClr val="54A49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1"/>
              </a:solidFill>
            </a:rPr>
            <a:t>Earn about $6000 LESS than those WITH a diploma.</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Earn about $25,800 LESS than those with a bachelor’s degree.</a:t>
          </a:r>
          <a:endParaRPr lang="en-US" sz="2200" kern="1200" dirty="0">
            <a:solidFill>
              <a:schemeClr val="bg1"/>
            </a:solidFill>
          </a:endParaRPr>
        </a:p>
      </dsp:txBody>
      <dsp:txXfrm>
        <a:off x="3052311" y="279450"/>
        <a:ext cx="3741831" cy="1673270"/>
      </dsp:txXfrm>
    </dsp:sp>
    <dsp:sp modelId="{D88CC0E5-FBC5-4AAC-9D3A-7A26B4E090BD}">
      <dsp:nvSpPr>
        <dsp:cNvPr id="0" name=""/>
        <dsp:cNvSpPr/>
      </dsp:nvSpPr>
      <dsp:spPr>
        <a:xfrm>
          <a:off x="0" y="572"/>
          <a:ext cx="3052311" cy="2231026"/>
        </a:xfrm>
        <a:prstGeom prst="roundRect">
          <a:avLst/>
        </a:prstGeom>
        <a:solidFill>
          <a:srgbClr val="3676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Annual income of individuals WITHOUT a high school diploma:</a:t>
          </a:r>
          <a:endParaRPr lang="en-US" sz="3000" kern="1200" dirty="0"/>
        </a:p>
      </dsp:txBody>
      <dsp:txXfrm>
        <a:off x="108910" y="109482"/>
        <a:ext cx="2834491" cy="2013206"/>
      </dsp:txXfrm>
    </dsp:sp>
    <dsp:sp modelId="{1F1F957E-DDF3-4CD9-BE7E-B8F9F234519C}">
      <dsp:nvSpPr>
        <dsp:cNvPr id="0" name=""/>
        <dsp:cNvSpPr/>
      </dsp:nvSpPr>
      <dsp:spPr>
        <a:xfrm>
          <a:off x="3052311" y="2454701"/>
          <a:ext cx="4578466" cy="2231026"/>
        </a:xfrm>
        <a:prstGeom prst="rightArrow">
          <a:avLst>
            <a:gd name="adj1" fmla="val 75000"/>
            <a:gd name="adj2" fmla="val 50000"/>
          </a:avLst>
        </a:prstGeom>
        <a:solidFill>
          <a:srgbClr val="54A49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1"/>
              </a:solidFill>
            </a:rPr>
            <a:t>Earn about $240,000 LESS than those WITH a diploma.</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smtClean="0">
              <a:solidFill>
                <a:schemeClr val="bg1"/>
              </a:solidFill>
            </a:rPr>
            <a:t>Earn about $1.1 million LESS than those with a bachelor’s degree.</a:t>
          </a:r>
          <a:endParaRPr lang="en-US" sz="2200" kern="1200" dirty="0">
            <a:solidFill>
              <a:schemeClr val="bg1"/>
            </a:solidFill>
          </a:endParaRPr>
        </a:p>
      </dsp:txBody>
      <dsp:txXfrm>
        <a:off x="3052311" y="2733579"/>
        <a:ext cx="3741831" cy="1673270"/>
      </dsp:txXfrm>
    </dsp:sp>
    <dsp:sp modelId="{98B7A800-447B-4861-849E-21E99C4E3C3C}">
      <dsp:nvSpPr>
        <dsp:cNvPr id="0" name=""/>
        <dsp:cNvSpPr/>
      </dsp:nvSpPr>
      <dsp:spPr>
        <a:xfrm>
          <a:off x="0" y="2454701"/>
          <a:ext cx="3052311" cy="2231026"/>
        </a:xfrm>
        <a:prstGeom prst="roundRect">
          <a:avLst/>
        </a:prstGeom>
        <a:solidFill>
          <a:srgbClr val="3676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Lifetime income of individuals WITHOUT a high school diploma:</a:t>
          </a:r>
          <a:endParaRPr lang="en-US" sz="3000" kern="1200" dirty="0"/>
        </a:p>
      </dsp:txBody>
      <dsp:txXfrm>
        <a:off x="108910" y="2563611"/>
        <a:ext cx="2834491" cy="2013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1221C-0F83-4986-89B4-80C3CC54BE69}">
      <dsp:nvSpPr>
        <dsp:cNvPr id="0" name=""/>
        <dsp:cNvSpPr/>
      </dsp:nvSpPr>
      <dsp:spPr>
        <a:xfrm>
          <a:off x="0" y="3556305"/>
          <a:ext cx="6858000" cy="1167258"/>
        </a:xfrm>
        <a:prstGeom prst="rect">
          <a:avLst/>
        </a:prstGeom>
        <a:solidFill>
          <a:srgbClr val="3676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Grand Total:</a:t>
          </a:r>
          <a:endParaRPr lang="en-US" sz="2100" kern="1200" dirty="0"/>
        </a:p>
      </dsp:txBody>
      <dsp:txXfrm>
        <a:off x="0" y="3556305"/>
        <a:ext cx="6858000" cy="630319"/>
      </dsp:txXfrm>
    </dsp:sp>
    <dsp:sp modelId="{90DA78C3-E622-4865-9EFE-3F422AB13FA2}">
      <dsp:nvSpPr>
        <dsp:cNvPr id="0" name=""/>
        <dsp:cNvSpPr/>
      </dsp:nvSpPr>
      <dsp:spPr>
        <a:xfrm>
          <a:off x="0" y="4163280"/>
          <a:ext cx="6858000" cy="5369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en-US" sz="3200" kern="1200" dirty="0" smtClean="0"/>
            <a:t>$84,000</a:t>
          </a:r>
          <a:endParaRPr lang="en-US" sz="3200" kern="1200" dirty="0"/>
        </a:p>
      </dsp:txBody>
      <dsp:txXfrm>
        <a:off x="0" y="4163280"/>
        <a:ext cx="6858000" cy="536939"/>
      </dsp:txXfrm>
    </dsp:sp>
    <dsp:sp modelId="{AA80F098-D8FC-4AC3-A7A4-B32FDA637E25}">
      <dsp:nvSpPr>
        <dsp:cNvPr id="0" name=""/>
        <dsp:cNvSpPr/>
      </dsp:nvSpPr>
      <dsp:spPr>
        <a:xfrm rot="10800000">
          <a:off x="0" y="1778570"/>
          <a:ext cx="6858000" cy="1795244"/>
        </a:xfrm>
        <a:prstGeom prst="upArrowCallout">
          <a:avLst/>
        </a:prstGeom>
        <a:solidFill>
          <a:srgbClr val="3676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Estimated Cost of Pre-Natal Care and Delivery (no insurance)</a:t>
          </a:r>
          <a:endParaRPr lang="en-US" sz="2100" kern="1200" dirty="0"/>
        </a:p>
      </dsp:txBody>
      <dsp:txXfrm rot="-10800000">
        <a:off x="0" y="1778570"/>
        <a:ext cx="6858000" cy="630130"/>
      </dsp:txXfrm>
    </dsp:sp>
    <dsp:sp modelId="{4311E7F3-D05F-4610-8496-87832F9E424C}">
      <dsp:nvSpPr>
        <dsp:cNvPr id="0" name=""/>
        <dsp:cNvSpPr/>
      </dsp:nvSpPr>
      <dsp:spPr>
        <a:xfrm>
          <a:off x="0" y="2408701"/>
          <a:ext cx="6858000" cy="5367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en-US" sz="3200" kern="1200" dirty="0" smtClean="0"/>
            <a:t>$50,000</a:t>
          </a:r>
          <a:endParaRPr lang="en-US" sz="3200" kern="1200" dirty="0"/>
        </a:p>
      </dsp:txBody>
      <dsp:txXfrm>
        <a:off x="0" y="2408701"/>
        <a:ext cx="6858000" cy="536778"/>
      </dsp:txXfrm>
    </dsp:sp>
    <dsp:sp modelId="{EDAF9009-C782-48B3-9CAB-109A2BADA849}">
      <dsp:nvSpPr>
        <dsp:cNvPr id="0" name=""/>
        <dsp:cNvSpPr/>
      </dsp:nvSpPr>
      <dsp:spPr>
        <a:xfrm rot="10800000">
          <a:off x="0" y="9"/>
          <a:ext cx="6858000" cy="1795244"/>
        </a:xfrm>
        <a:prstGeom prst="upArrowCallout">
          <a:avLst/>
        </a:prstGeom>
        <a:solidFill>
          <a:srgbClr val="367689"/>
        </a:solidFill>
        <a:ln w="12700" cap="flat" cmpd="sng" algn="ctr">
          <a:solidFill>
            <a:schemeClr val="lt1">
              <a:hueOff val="0"/>
              <a:satOff val="0"/>
              <a:lumOff val="0"/>
              <a:alpha val="96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Estimated Cost of Raising a Child from BIRTH-AGE 2</a:t>
          </a:r>
          <a:endParaRPr lang="en-US" sz="2100" kern="1200" dirty="0"/>
        </a:p>
      </dsp:txBody>
      <dsp:txXfrm rot="-10800000">
        <a:off x="0" y="9"/>
        <a:ext cx="6858000" cy="630130"/>
      </dsp:txXfrm>
    </dsp:sp>
    <dsp:sp modelId="{9764A646-6613-4DF9-87F7-888BB93BA963}">
      <dsp:nvSpPr>
        <dsp:cNvPr id="0" name=""/>
        <dsp:cNvSpPr/>
      </dsp:nvSpPr>
      <dsp:spPr>
        <a:xfrm>
          <a:off x="0" y="630965"/>
          <a:ext cx="6858000" cy="5367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en-US" sz="3200" kern="1200" dirty="0" smtClean="0"/>
            <a:t>$34,000</a:t>
          </a:r>
          <a:endParaRPr lang="en-US" sz="3200" kern="1200" dirty="0"/>
        </a:p>
      </dsp:txBody>
      <dsp:txXfrm>
        <a:off x="0" y="630965"/>
        <a:ext cx="6858000" cy="53677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0F9EB-E46A-4626-9A5A-DF9E68ADE9A8}"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9C977-E5F0-4417-B24D-9E2F3053B63D}" type="slidenum">
              <a:rPr lang="en-US" smtClean="0"/>
              <a:t>‹#›</a:t>
            </a:fld>
            <a:endParaRPr lang="en-US"/>
          </a:p>
        </p:txBody>
      </p:sp>
    </p:spTree>
    <p:extLst>
      <p:ext uri="{BB962C8B-B14F-4D97-AF65-F5344CB8AC3E}">
        <p14:creationId xmlns:p14="http://schemas.microsoft.com/office/powerpoint/2010/main" val="34897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as.org/sgp/crs/misc/RS20301.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owertodecide.or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ces.ed.gov/programs/coe/pdf/coe_cba.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sa.gov/policy/docs/research-summaries/education-earning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https://powertodecide.org/what-we-do/information/national-state-data/national</a:t>
            </a:r>
          </a:p>
          <a:p>
            <a:pPr marL="285750" indent="-285750">
              <a:buFont typeface="Arial" panose="020B0604020202020204" pitchFamily="34" charset="0"/>
              <a:buChar char="•"/>
            </a:pPr>
            <a:r>
              <a:rPr lang="en-US" dirty="0" smtClean="0"/>
              <a:t>https://powertodecide.org/what-we-do/information/national-state-data/tennessee</a:t>
            </a:r>
          </a:p>
          <a:p>
            <a:endParaRPr lang="en-US" dirty="0"/>
          </a:p>
        </p:txBody>
      </p:sp>
      <p:sp>
        <p:nvSpPr>
          <p:cNvPr id="4" name="Slide Number Placeholder 3"/>
          <p:cNvSpPr>
            <a:spLocks noGrp="1"/>
          </p:cNvSpPr>
          <p:nvPr>
            <p:ph type="sldNum" sz="quarter" idx="10"/>
          </p:nvPr>
        </p:nvSpPr>
        <p:spPr/>
        <p:txBody>
          <a:bodyPr/>
          <a:lstStyle/>
          <a:p>
            <a:fld id="{DCA9C977-E5F0-4417-B24D-9E2F3053B63D}" type="slidenum">
              <a:rPr lang="en-US" smtClean="0"/>
              <a:t>2</a:t>
            </a:fld>
            <a:endParaRPr lang="en-US"/>
          </a:p>
        </p:txBody>
      </p:sp>
    </p:spTree>
    <p:extLst>
      <p:ext uri="{BB962C8B-B14F-4D97-AF65-F5344CB8AC3E}">
        <p14:creationId xmlns:p14="http://schemas.microsoft.com/office/powerpoint/2010/main" val="151152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Contents</a:t>
            </a:r>
            <a:r>
              <a:rPr lang="en-US" baseline="0" dirty="0" smtClean="0"/>
              <a:t> of the slide. Note that while a person is incarcerated on child support charges that the child support does not stop. Additionally, the state can choose to remove the required child support directly from a person’s pay check. </a:t>
            </a:r>
            <a:endParaRPr lang="en-US"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253452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http://www.womenshealth.gov/publications/our-publications/fact-sheet/prenatal-care.html</a:t>
            </a:r>
          </a:p>
          <a:p>
            <a:endParaRPr lang="en-US" dirty="0"/>
          </a:p>
        </p:txBody>
      </p:sp>
      <p:sp>
        <p:nvSpPr>
          <p:cNvPr id="4" name="Slide Number Placeholder 3"/>
          <p:cNvSpPr>
            <a:spLocks noGrp="1"/>
          </p:cNvSpPr>
          <p:nvPr>
            <p:ph type="sldNum" sz="quarter" idx="10"/>
          </p:nvPr>
        </p:nvSpPr>
        <p:spPr/>
        <p:txBody>
          <a:bodyPr/>
          <a:lstStyle/>
          <a:p>
            <a:fld id="{DCA9C977-E5F0-4417-B24D-9E2F3053B63D}" type="slidenum">
              <a:rPr lang="en-US" smtClean="0"/>
              <a:t>13</a:t>
            </a:fld>
            <a:endParaRPr lang="en-US"/>
          </a:p>
        </p:txBody>
      </p:sp>
    </p:spTree>
    <p:extLst>
      <p:ext uri="{BB962C8B-B14F-4D97-AF65-F5344CB8AC3E}">
        <p14:creationId xmlns:p14="http://schemas.microsoft.com/office/powerpoint/2010/main" val="9900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Contents</a:t>
            </a:r>
            <a:r>
              <a:rPr lang="en-US" baseline="0" dirty="0" smtClean="0"/>
              <a:t> of the slide. Note that the average cost for an uncomplicated vaginal childbirth in the United States can cost around $30,000 with a </a:t>
            </a:r>
            <a:r>
              <a:rPr lang="en-US" baseline="0" dirty="0" err="1" smtClean="0"/>
              <a:t>c-section</a:t>
            </a:r>
            <a:r>
              <a:rPr lang="en-US" baseline="0" dirty="0" smtClean="0"/>
              <a:t> running around $50,000. Source: http://www.nytimes.com/2013/07/01/health/american-way-of-birth-costliest-in-the-world.html?hp&amp;_r=1&amp;</a:t>
            </a:r>
            <a:endParaRPr lang="en-US"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188107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$15k-$17k</a:t>
            </a:r>
            <a:r>
              <a:rPr lang="en-US" baseline="0" dirty="0" smtClean="0"/>
              <a:t> a year, so for first two years would be $</a:t>
            </a:r>
            <a:r>
              <a:rPr lang="en-US" baseline="0" dirty="0" smtClean="0"/>
              <a:t>34k</a:t>
            </a:r>
          </a:p>
          <a:p>
            <a:endParaRPr lang="en-US" baseline="0" dirty="0" smtClean="0"/>
          </a:p>
          <a:p>
            <a:r>
              <a:rPr lang="en-US" baseline="0" dirty="0" smtClean="0"/>
              <a:t>(2023)</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1656506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Gallons of Gas: That many gallons would fill up your car 1,783 -1,573 TIMES! (depending on the size of your tank)</a:t>
            </a:r>
          </a:p>
          <a:p>
            <a:r>
              <a:rPr lang="en-US" dirty="0" smtClean="0"/>
              <a:t>These figures are without tax. Prices may differ depending on location and time of presentation. </a:t>
            </a:r>
          </a:p>
          <a:p>
            <a:r>
              <a:rPr lang="en-US" dirty="0" smtClean="0"/>
              <a:t>(2023)</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81746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figures are without tax. Prices may differ depending on location and time of presentation. </a:t>
            </a:r>
          </a:p>
          <a:p>
            <a:r>
              <a:rPr lang="en-US" dirty="0" smtClean="0"/>
              <a:t>(2023)</a:t>
            </a:r>
            <a:endParaRPr lang="en-US" dirty="0"/>
          </a:p>
        </p:txBody>
      </p:sp>
      <p:sp>
        <p:nvSpPr>
          <p:cNvPr id="4" name="Slide Number Placeholder 3"/>
          <p:cNvSpPr>
            <a:spLocks noGrp="1"/>
          </p:cNvSpPr>
          <p:nvPr>
            <p:ph type="sldNum" sz="quarter" idx="10"/>
          </p:nvPr>
        </p:nvSpPr>
        <p:spPr/>
        <p:txBody>
          <a:bodyPr/>
          <a:lstStyle/>
          <a:p>
            <a:fld id="{DCA9C977-E5F0-4417-B24D-9E2F3053B63D}" type="slidenum">
              <a:rPr lang="en-US" smtClean="0"/>
              <a:t>17</a:t>
            </a:fld>
            <a:endParaRPr lang="en-US"/>
          </a:p>
        </p:txBody>
      </p:sp>
    </p:spTree>
    <p:extLst>
      <p:ext uri="{BB962C8B-B14F-4D97-AF65-F5344CB8AC3E}">
        <p14:creationId xmlns:p14="http://schemas.microsoft.com/office/powerpoint/2010/main" val="969046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Contents of the slide. </a:t>
            </a:r>
            <a:endParaRPr lang="en-US" dirty="0"/>
          </a:p>
        </p:txBody>
      </p:sp>
      <p:sp>
        <p:nvSpPr>
          <p:cNvPr id="4" name="Slide Number Placeholder 3"/>
          <p:cNvSpPr>
            <a:spLocks noGrp="1"/>
          </p:cNvSpPr>
          <p:nvPr>
            <p:ph type="sldNum" sz="quarter" idx="10"/>
          </p:nvPr>
        </p:nvSpPr>
        <p:spPr/>
        <p:txBody>
          <a:bodyPr/>
          <a:lstStyle/>
          <a:p>
            <a:fld id="{6F85E68E-55FC-4F14-8566-EEB022843E45}" type="slidenum">
              <a:rPr lang="en-US" smtClean="0"/>
              <a:pPr/>
              <a:t>18</a:t>
            </a:fld>
            <a:endParaRPr lang="en-US" dirty="0"/>
          </a:p>
        </p:txBody>
      </p:sp>
    </p:spTree>
    <p:extLst>
      <p:ext uri="{BB962C8B-B14F-4D97-AF65-F5344CB8AC3E}">
        <p14:creationId xmlns:p14="http://schemas.microsoft.com/office/powerpoint/2010/main" val="279475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smtClean="0">
                <a:hlinkClick r:id="rId3"/>
              </a:rPr>
              <a:t>https://fas.org/sgp/crs/misc/RS20301.pdf</a:t>
            </a:r>
            <a:endParaRPr lang="en-US" dirty="0" smtClean="0"/>
          </a:p>
          <a:p>
            <a:r>
              <a:rPr lang="en-US" dirty="0" smtClean="0">
                <a:hlinkClick r:id="rId4"/>
              </a:rPr>
              <a:t>https://powertodecide.org/</a:t>
            </a:r>
            <a:endParaRPr lang="en-US" dirty="0" smtClean="0"/>
          </a:p>
          <a:p>
            <a:endParaRPr lang="en-US" dirty="0"/>
          </a:p>
        </p:txBody>
      </p:sp>
      <p:sp>
        <p:nvSpPr>
          <p:cNvPr id="4" name="Slide Number Placeholder 3"/>
          <p:cNvSpPr>
            <a:spLocks noGrp="1"/>
          </p:cNvSpPr>
          <p:nvPr>
            <p:ph type="sldNum" sz="quarter" idx="10"/>
          </p:nvPr>
        </p:nvSpPr>
        <p:spPr/>
        <p:txBody>
          <a:bodyPr/>
          <a:lstStyle/>
          <a:p>
            <a:fld id="{DCA9C977-E5F0-4417-B24D-9E2F3053B63D}" type="slidenum">
              <a:rPr lang="en-US" smtClean="0"/>
              <a:t>4</a:t>
            </a:fld>
            <a:endParaRPr lang="en-US"/>
          </a:p>
        </p:txBody>
      </p:sp>
    </p:spTree>
    <p:extLst>
      <p:ext uri="{BB962C8B-B14F-4D97-AF65-F5344CB8AC3E}">
        <p14:creationId xmlns:p14="http://schemas.microsoft.com/office/powerpoint/2010/main" val="135388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https://nces.ed.gov/programs/coe/pdf/coe_cba.pdf</a:t>
            </a:r>
            <a:endParaRPr lang="en-US" dirty="0" smtClean="0">
              <a:hlinkClick r:id="rId4"/>
            </a:endParaRPr>
          </a:p>
          <a:p>
            <a:r>
              <a:rPr lang="en-US" dirty="0" smtClean="0">
                <a:hlinkClick r:id="rId4"/>
              </a:rPr>
              <a:t>https://www.ssa.gov/policy/docs/research-summaries/education-earnings.html</a:t>
            </a:r>
            <a:endParaRPr lang="en-US" dirty="0" smtClean="0"/>
          </a:p>
          <a:p>
            <a:endParaRPr lang="en-US" dirty="0"/>
          </a:p>
        </p:txBody>
      </p:sp>
      <p:sp>
        <p:nvSpPr>
          <p:cNvPr id="4" name="Slide Number Placeholder 3"/>
          <p:cNvSpPr>
            <a:spLocks noGrp="1"/>
          </p:cNvSpPr>
          <p:nvPr>
            <p:ph type="sldNum" sz="quarter" idx="10"/>
          </p:nvPr>
        </p:nvSpPr>
        <p:spPr/>
        <p:txBody>
          <a:bodyPr/>
          <a:lstStyle/>
          <a:p>
            <a:fld id="{DCA9C977-E5F0-4417-B24D-9E2F3053B63D}" type="slidenum">
              <a:rPr lang="en-US" smtClean="0"/>
              <a:t>5</a:t>
            </a:fld>
            <a:endParaRPr lang="en-US"/>
          </a:p>
        </p:txBody>
      </p:sp>
    </p:spTree>
    <p:extLst>
      <p:ext uri="{BB962C8B-B14F-4D97-AF65-F5344CB8AC3E}">
        <p14:creationId xmlns:p14="http://schemas.microsoft.com/office/powerpoint/2010/main" val="55817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(2023)</a:t>
            </a:r>
          </a:p>
          <a:p>
            <a:r>
              <a:rPr lang="en-US" dirty="0" smtClean="0"/>
              <a:t>These</a:t>
            </a:r>
            <a:r>
              <a:rPr lang="en-US" baseline="0" dirty="0" smtClean="0"/>
              <a:t> figures are without tax. </a:t>
            </a:r>
          </a:p>
          <a:p>
            <a:r>
              <a:rPr lang="en-US" baseline="0" dirty="0" smtClean="0"/>
              <a:t>Prices may differ depending on location and time of presentation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51871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9C977-E5F0-4417-B24D-9E2F3053B63D}" type="slidenum">
              <a:rPr lang="en-US" smtClean="0"/>
              <a:t>7</a:t>
            </a:fld>
            <a:endParaRPr lang="en-US"/>
          </a:p>
        </p:txBody>
      </p:sp>
    </p:spTree>
    <p:extLst>
      <p:ext uri="{BB962C8B-B14F-4D97-AF65-F5344CB8AC3E}">
        <p14:creationId xmlns:p14="http://schemas.microsoft.com/office/powerpoint/2010/main" val="266677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Housing includes</a:t>
            </a:r>
            <a:r>
              <a:rPr lang="en-US" baseline="0" dirty="0" smtClean="0"/>
              <a:t> shelter, utilities, and furnishings. Food includes household food, dining out, and school lunches. Transportation includes car payments, gasoline, maintenance, insurance, and public transportation. Clothing includes diapers, clothes, footwear, and clothing services such as alterations. Health care includes medical, dental, and prescription costs not covered by insurance. Education and child care includes baby-sitting, childcare tuition and supplies and elementary/high school tuition and supplies. Miscellaneous costs include personal care items (hair cuts, toothbrushes), entertainment (</a:t>
            </a:r>
            <a:r>
              <a:rPr lang="en-US" baseline="0" dirty="0" err="1" smtClean="0"/>
              <a:t>tv’s</a:t>
            </a:r>
            <a:r>
              <a:rPr lang="en-US" baseline="0" dirty="0" smtClean="0"/>
              <a:t>, computers), and reading material. We estimate that total average family expenditures on a child born in 2015 to a middle-class family with two children, adjusted for higher expected future inflation, would be $310,605.</a:t>
            </a:r>
            <a:endParaRPr lang="en-US" dirty="0" smtClean="0"/>
          </a:p>
          <a:p>
            <a:r>
              <a:rPr lang="en-US" dirty="0" smtClean="0"/>
              <a:t>(2023)</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186184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smtClean="0"/>
              <a:t>mint.intuit.com/blog/planning/how-much-does-it-cost-to-raise-a-child</a:t>
            </a:r>
            <a:r>
              <a:rPr lang="en-US" dirty="0" smtClean="0"/>
              <a:t>/#:~:text=As%20they%20grow%20up%2C%20you,region%20and%20household%20income%20level</a:t>
            </a:r>
            <a:r>
              <a:rPr lang="en-US" dirty="0" smtClean="0"/>
              <a:t>. </a:t>
            </a:r>
          </a:p>
          <a:p>
            <a:r>
              <a:rPr lang="en-US" dirty="0" smtClean="0"/>
              <a:t>(2023)</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16388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Contents of the slide. Keeping in mind these figures</a:t>
            </a:r>
            <a:r>
              <a:rPr lang="en-US" baseline="0" dirty="0" smtClean="0"/>
              <a:t> are calculated for someone still living at home. A teen parent not living at home is also going to have rent, insurance, utilities, a car payment, a cell phone bill, groceries, gasoline, etc. </a:t>
            </a:r>
            <a:r>
              <a:rPr lang="en-US" dirty="0" smtClean="0"/>
              <a:t>State that if</a:t>
            </a:r>
            <a:r>
              <a:rPr lang="en-US" baseline="0" dirty="0" smtClean="0"/>
              <a:t> anyone is working part-time (20 hours a week) for minimum wage ($7.25 per </a:t>
            </a:r>
            <a:r>
              <a:rPr lang="en-US" baseline="0" dirty="0" err="1" smtClean="0"/>
              <a:t>hr</a:t>
            </a:r>
            <a:r>
              <a:rPr lang="en-US" baseline="0" dirty="0" smtClean="0"/>
              <a:t>), that this is almost a month’s salary. Also note that babies go through clothes rapidly due to growth not to mention that they are messy. The above list does not include jackets, footwear, etc. Note that many parents receive newborn diapers from the hospital too. Size 1 (8 -14 pounds): Most babies need size 1 diapers until 4 months of age, and they'll soil about 8-10 diapers each day. Therefore parents can plan to buy around three to four boxes, based on 164 diapers per box. </a:t>
            </a:r>
          </a:p>
          <a:p>
            <a:pPr marL="0" marR="0" indent="0" algn="l" defTabSz="1218987" rtl="0" eaLnBrk="1" fontAlgn="auto" latinLnBrk="0" hangingPunct="1">
              <a:lnSpc>
                <a:spcPct val="100000"/>
              </a:lnSpc>
              <a:spcBef>
                <a:spcPts val="0"/>
              </a:spcBef>
              <a:spcAft>
                <a:spcPts val="0"/>
              </a:spcAft>
              <a:buClrTx/>
              <a:buSzTx/>
              <a:buFontTx/>
              <a:buNone/>
              <a:tabLst/>
              <a:defRPr/>
            </a:pPr>
            <a:r>
              <a:rPr lang="en-US" baseline="0" dirty="0" smtClean="0"/>
              <a:t>Dec 5, 2022</a:t>
            </a:r>
            <a:endParaRPr lang="en-US"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379942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Contents of the slide. Note that we are only looking at the costs of</a:t>
            </a:r>
            <a:r>
              <a:rPr lang="en-US" baseline="0" dirty="0" smtClean="0"/>
              <a:t> babies. Babies quickly become toddlers, then children, then adolescents, all of which have their own needs and costs (braces, college, </a:t>
            </a:r>
            <a:r>
              <a:rPr lang="en-US" baseline="0" dirty="0" err="1" smtClean="0"/>
              <a:t>etc</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965794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05576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34537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spTree>
    <p:extLst>
      <p:ext uri="{BB962C8B-B14F-4D97-AF65-F5344CB8AC3E}">
        <p14:creationId xmlns:p14="http://schemas.microsoft.com/office/powerpoint/2010/main" val="298960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200555" cy="7301678"/>
          </a:xfrm>
          <a:prstGeom prst="rect">
            <a:avLst/>
          </a:prstGeom>
        </p:spPr>
      </p:pic>
      <p:sp>
        <p:nvSpPr>
          <p:cNvPr id="2" name="Title 1"/>
          <p:cNvSpPr txBox="1">
            <a:spLocks/>
          </p:cNvSpPr>
          <p:nvPr userDrawn="1"/>
        </p:nvSpPr>
        <p:spPr>
          <a:xfrm>
            <a:off x="998868" y="768489"/>
            <a:ext cx="971219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54A49D"/>
                </a:solidFill>
                <a:latin typeface="Cambria" panose="02040503050406030204" pitchFamily="18" charset="0"/>
                <a:ea typeface="Cambria" panose="02040503050406030204" pitchFamily="18" charset="0"/>
              </a:rPr>
              <a:t>Centerstone at a glance</a:t>
            </a:r>
            <a:endParaRPr lang="en-US" b="1" dirty="0">
              <a:solidFill>
                <a:srgbClr val="54A49D"/>
              </a:solidFill>
              <a:latin typeface="Cambria" panose="02040503050406030204" pitchFamily="18" charset="0"/>
              <a:ea typeface="Cambria" panose="02040503050406030204" pitchFamily="18" charset="0"/>
            </a:endParaRPr>
          </a:p>
        </p:txBody>
      </p:sp>
      <p:sp>
        <p:nvSpPr>
          <p:cNvPr id="3" name="Rectangle 2"/>
          <p:cNvSpPr/>
          <p:nvPr userDrawn="1"/>
        </p:nvSpPr>
        <p:spPr>
          <a:xfrm>
            <a:off x="782868" y="561600"/>
            <a:ext cx="10670400"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193268" y="1420089"/>
            <a:ext cx="10104000" cy="5170646"/>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9051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cxnSp>
        <p:nvCxnSpPr>
          <p:cNvPr id="13" name="Straight Connector 12"/>
          <p:cNvCxnSpPr/>
          <p:nvPr userDrawn="1"/>
        </p:nvCxnSpPr>
        <p:spPr>
          <a:xfrm>
            <a:off x="603921" y="3872021"/>
            <a:ext cx="9108791"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603921" y="383138"/>
            <a:ext cx="9942907"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367689"/>
                </a:solidFill>
                <a:latin typeface="Cambria" panose="02040503050406030204" pitchFamily="18" charset="0"/>
                <a:ea typeface="Cambria" panose="02040503050406030204" pitchFamily="18" charset="0"/>
              </a:rPr>
              <a:t>Centerstone at a glance</a:t>
            </a:r>
            <a:endParaRPr lang="en-US"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userDrawn="1"/>
        </p:nvSpPr>
        <p:spPr>
          <a:xfrm>
            <a:off x="1089586" y="1661495"/>
            <a:ext cx="3177071" cy="2800767"/>
          </a:xfrm>
          <a:prstGeom prst="rect">
            <a:avLst/>
          </a:prstGeom>
          <a:noFill/>
          <a:ln w="28575">
            <a:noFill/>
          </a:ln>
        </p:spPr>
        <p:txBody>
          <a:bodyPr wrap="square" rtlCol="0">
            <a:spAutoFit/>
          </a:bodyPr>
          <a:lstStyle/>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dirty="0">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userDrawn="1"/>
        </p:nvSpPr>
        <p:spPr>
          <a:xfrm>
            <a:off x="4552055" y="4341662"/>
            <a:ext cx="4376871" cy="1169551"/>
          </a:xfrm>
          <a:prstGeom prst="rect">
            <a:avLst/>
          </a:prstGeom>
          <a:noFill/>
          <a:ln w="28575">
            <a:noFill/>
          </a:ln>
        </p:spPr>
        <p:txBody>
          <a:bodyPr wrap="square" rtlCol="0">
            <a:spAutoFit/>
          </a:bodyPr>
          <a:lstStyle/>
          <a:p>
            <a:endParaRPr lang="en-US" b="1" dirty="0">
              <a:latin typeface="Cambria" panose="02040503050406030204" pitchFamily="18" charset="0"/>
              <a:ea typeface="Cambria" panose="02040503050406030204" pitchFamily="18" charset="0"/>
              <a:cs typeface="Arial" panose="020B0604020202020204" pitchFamily="34" charset="0"/>
            </a:endParaRPr>
          </a:p>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800"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userDrawn="1"/>
        </p:nvSpPr>
        <p:spPr>
          <a:xfrm>
            <a:off x="603921" y="1062866"/>
            <a:ext cx="5327858" cy="523220"/>
          </a:xfrm>
          <a:prstGeom prst="rect">
            <a:avLst/>
          </a:prstGeom>
        </p:spPr>
        <p:txBody>
          <a:bodyPr wrap="square">
            <a:spAutoFit/>
          </a:bodyPr>
          <a:lstStyle/>
          <a:p>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userDrawn="1"/>
        </p:nvSpPr>
        <p:spPr>
          <a:xfrm>
            <a:off x="5526420" y="1661495"/>
            <a:ext cx="4282659" cy="2585323"/>
          </a:xfrm>
          <a:prstGeom prst="rect">
            <a:avLst/>
          </a:prstGeom>
        </p:spPr>
        <p:txBody>
          <a:bodyPr wrap="square">
            <a:spAutoFit/>
          </a:bodyPr>
          <a:lstStyle/>
          <a:p>
            <a:r>
              <a:rPr lang="en-US"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userDrawn="1"/>
        </p:nvSpPr>
        <p:spPr>
          <a:xfrm>
            <a:off x="603921" y="3958028"/>
            <a:ext cx="8610404" cy="523220"/>
          </a:xfrm>
          <a:prstGeom prst="rect">
            <a:avLst/>
          </a:prstGeom>
        </p:spPr>
        <p:txBody>
          <a:bodyPr wrap="square">
            <a:spAutoFit/>
          </a:bodyPr>
          <a:lstStyle/>
          <a:p>
            <a:r>
              <a:rPr lang="en-US" sz="2800"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800"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userDrawn="1"/>
        </p:nvSpPr>
        <p:spPr>
          <a:xfrm>
            <a:off x="1089586" y="4630452"/>
            <a:ext cx="1743740" cy="369332"/>
          </a:xfrm>
          <a:prstGeom prst="rect">
            <a:avLst/>
          </a:prstGeom>
        </p:spPr>
        <p:txBody>
          <a:bodyPr wrap="square">
            <a:spAutoFit/>
          </a:bodyPr>
          <a:lstStyle/>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800"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800"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userDrawn="1"/>
        </p:nvSpPr>
        <p:spPr>
          <a:xfrm>
            <a:off x="9214324" y="4618923"/>
            <a:ext cx="2150444" cy="369332"/>
          </a:xfrm>
          <a:prstGeom prst="rect">
            <a:avLst/>
          </a:prstGeom>
        </p:spPr>
        <p:txBody>
          <a:bodyPr wrap="square">
            <a:spAutoFit/>
          </a:bodyPr>
          <a:lstStyle/>
          <a:p>
            <a:r>
              <a:rPr lang="en-US" sz="1800" b="1" dirty="0" smtClean="0">
                <a:solidFill>
                  <a:srgbClr val="367689"/>
                </a:solidFill>
                <a:latin typeface="Arial" panose="020B0604020202020204" pitchFamily="34" charset="0"/>
                <a:cs typeface="Arial" panose="020B0604020202020204" pitchFamily="34" charset="0"/>
              </a:rPr>
              <a:t>750+ </a:t>
            </a:r>
            <a:r>
              <a:rPr lang="en-US" sz="1800" b="0" dirty="0" smtClean="0">
                <a:solidFill>
                  <a:schemeClr val="bg1">
                    <a:lumMod val="50000"/>
                  </a:schemeClr>
                </a:solidFill>
                <a:latin typeface="Arial" panose="020B0604020202020204" pitchFamily="34" charset="0"/>
                <a:cs typeface="Arial" panose="020B0604020202020204" pitchFamily="34" charset="0"/>
              </a:rPr>
              <a:t>Schools</a:t>
            </a:r>
            <a:endParaRPr lang="en-US" sz="18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4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1634" y="1164674"/>
            <a:ext cx="3428590" cy="192858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38837" y="4697840"/>
            <a:ext cx="3428590" cy="1928581"/>
          </a:xfrm>
          <a:prstGeom prst="rect">
            <a:avLst/>
          </a:prstGeom>
        </p:spPr>
      </p:pic>
    </p:spTree>
    <p:extLst>
      <p:ext uri="{BB962C8B-B14F-4D97-AF65-F5344CB8AC3E}">
        <p14:creationId xmlns:p14="http://schemas.microsoft.com/office/powerpoint/2010/main" val="51077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2766217"/>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72534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29185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45144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73551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800">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103193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367689"/>
                </a:solidFill>
                <a:latin typeface="Cambria" panose="02040503050406030204" pitchFamily="18" charset="0"/>
                <a:ea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39988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6175" y="1894175"/>
            <a:ext cx="2372021" cy="133426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3021" y="1894175"/>
            <a:ext cx="2372021" cy="133426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9868" y="1894175"/>
            <a:ext cx="2372021" cy="133426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471377" y="4258982"/>
            <a:ext cx="2372021" cy="133426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937591" y="4258982"/>
            <a:ext cx="2372021" cy="133426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03803" y="4258982"/>
            <a:ext cx="2372021" cy="1334262"/>
          </a:xfrm>
          <a:prstGeom prst="rect">
            <a:avLst/>
          </a:prstGeom>
        </p:spPr>
      </p:pic>
      <p:sp>
        <p:nvSpPr>
          <p:cNvPr id="8" name="Picture Placeholder 7"/>
          <p:cNvSpPr>
            <a:spLocks noGrp="1"/>
          </p:cNvSpPr>
          <p:nvPr>
            <p:ph type="pic" sz="quarter" idx="10"/>
          </p:nvPr>
        </p:nvSpPr>
        <p:spPr>
          <a:xfrm>
            <a:off x="1167809"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9" name="Picture Placeholder 7"/>
          <p:cNvSpPr>
            <a:spLocks noGrp="1"/>
          </p:cNvSpPr>
          <p:nvPr>
            <p:ph type="pic" sz="quarter" idx="11"/>
          </p:nvPr>
        </p:nvSpPr>
        <p:spPr>
          <a:xfrm>
            <a:off x="4638675"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10" name="Picture Placeholder 7"/>
          <p:cNvSpPr>
            <a:spLocks noGrp="1"/>
          </p:cNvSpPr>
          <p:nvPr>
            <p:ph type="pic" sz="quarter" idx="12"/>
          </p:nvPr>
        </p:nvSpPr>
        <p:spPr>
          <a:xfrm>
            <a:off x="8109541" y="2285590"/>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1845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25548294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52" r:id="rId5"/>
    <p:sldLayoutId id="2147483653" r:id="rId6"/>
    <p:sldLayoutId id="2147483656" r:id="rId7"/>
    <p:sldLayoutId id="2147483657" r:id="rId8"/>
    <p:sldLayoutId id="2147483659" r:id="rId9"/>
    <p:sldLayoutId id="2147483655" r:id="rId10"/>
    <p:sldLayoutId id="2147483658" r:id="rId11"/>
    <p:sldLayoutId id="2147483661"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326691"/>
            <a:ext cx="9568873" cy="2387600"/>
          </a:xfrm>
        </p:spPr>
        <p:txBody>
          <a:bodyPr>
            <a:normAutofit/>
          </a:bodyPr>
          <a:lstStyle/>
          <a:p>
            <a:r>
              <a:rPr lang="en-US" sz="7200" dirty="0" smtClean="0"/>
              <a:t>Cost of Raising a Child</a:t>
            </a:r>
            <a:endParaRPr lang="en-US" sz="7200" dirty="0"/>
          </a:p>
        </p:txBody>
      </p:sp>
      <p:sp>
        <p:nvSpPr>
          <p:cNvPr id="3" name="Subtitle 2"/>
          <p:cNvSpPr>
            <a:spLocks noGrp="1"/>
          </p:cNvSpPr>
          <p:nvPr>
            <p:ph type="subTitle" idx="1"/>
          </p:nvPr>
        </p:nvSpPr>
        <p:spPr>
          <a:xfrm>
            <a:off x="1523999" y="3822991"/>
            <a:ext cx="9144000" cy="1655762"/>
          </a:xfrm>
        </p:spPr>
        <p:txBody>
          <a:bodyPr>
            <a:normAutofit/>
          </a:bodyPr>
          <a:lstStyle/>
          <a:p>
            <a:r>
              <a:rPr lang="en-US" sz="3600" dirty="0" smtClean="0"/>
              <a:t>Teen Sexual Health Toolkit 3.0</a:t>
            </a:r>
            <a:endParaRPr lang="en-US" sz="3600" dirty="0"/>
          </a:p>
        </p:txBody>
      </p:sp>
      <p:grpSp>
        <p:nvGrpSpPr>
          <p:cNvPr id="6" name="Group 5"/>
          <p:cNvGrpSpPr/>
          <p:nvPr/>
        </p:nvGrpSpPr>
        <p:grpSpPr>
          <a:xfrm>
            <a:off x="0" y="5913552"/>
            <a:ext cx="9060873" cy="852100"/>
            <a:chOff x="1440873" y="4202515"/>
            <a:chExt cx="9060873" cy="852100"/>
          </a:xfrm>
        </p:grpSpPr>
        <p:sp>
          <p:nvSpPr>
            <p:cNvPr id="4" name="Rectangle 3"/>
            <p:cNvSpPr/>
            <p:nvPr/>
          </p:nvSpPr>
          <p:spPr>
            <a:xfrm>
              <a:off x="1482436" y="4202515"/>
              <a:ext cx="8977746" cy="852100"/>
            </a:xfrm>
            <a:prstGeom prst="rec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40873" y="4223618"/>
              <a:ext cx="9060873" cy="830997"/>
            </a:xfrm>
            <a:prstGeom prst="rect">
              <a:avLst/>
            </a:prstGeom>
          </p:spPr>
          <p:txBody>
            <a:bodyPr wrap="square">
              <a:spAutoFit/>
            </a:bodyPr>
            <a:lstStyle/>
            <a:p>
              <a:pPr algn="ctr"/>
              <a:r>
                <a:rPr lang="en-US" sz="1600" dirty="0">
                  <a:solidFill>
                    <a:schemeClr val="bg1"/>
                  </a:solidFill>
                </a:rPr>
                <a:t>This publication was made possible by Grant Number TP1AH000081-01-01 from the Department of Health and Human Services, Office of Population Affairs; its contents are solely the responsibility of the authors and do not necessarily represent the official views of the Department of Health and Human Services.</a:t>
              </a: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9248" y="-267910"/>
            <a:ext cx="3873501" cy="3873501"/>
          </a:xfrm>
          <a:prstGeom prst="rect">
            <a:avLst/>
          </a:prstGeom>
        </p:spPr>
      </p:pic>
    </p:spTree>
    <p:extLst>
      <p:ext uri="{BB962C8B-B14F-4D97-AF65-F5344CB8AC3E}">
        <p14:creationId xmlns:p14="http://schemas.microsoft.com/office/powerpoint/2010/main" val="347186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 a teen who lives at home, already has a car and receives free child-care:</a:t>
            </a:r>
          </a:p>
        </p:txBody>
      </p:sp>
      <p:sp>
        <p:nvSpPr>
          <p:cNvPr id="3" name="Content Placeholder 2"/>
          <p:cNvSpPr>
            <a:spLocks noGrp="1"/>
          </p:cNvSpPr>
          <p:nvPr>
            <p:ph idx="1"/>
          </p:nvPr>
        </p:nvSpPr>
        <p:spPr>
          <a:xfrm>
            <a:off x="838200" y="1825624"/>
            <a:ext cx="10515600" cy="4448175"/>
          </a:xfrm>
        </p:spPr>
        <p:txBody>
          <a:bodyPr>
            <a:normAutofit fontScale="92500" lnSpcReduction="10000"/>
          </a:bodyPr>
          <a:lstStyle/>
          <a:p>
            <a:r>
              <a:rPr lang="en-US" sz="3000" dirty="0" smtClean="0"/>
              <a:t>Diapers (1 month): $170 </a:t>
            </a:r>
            <a:r>
              <a:rPr lang="en-US" sz="2200" dirty="0" smtClean="0"/>
              <a:t>(2 big packs of size 1 Pampers)</a:t>
            </a:r>
          </a:p>
          <a:p>
            <a:r>
              <a:rPr lang="en-US" sz="3000" dirty="0" smtClean="0"/>
              <a:t>Formula (1 month): $160.00 </a:t>
            </a:r>
            <a:r>
              <a:rPr lang="en-US" sz="2200" dirty="0" smtClean="0"/>
              <a:t>(8 cans of store-brand formula)</a:t>
            </a:r>
          </a:p>
          <a:p>
            <a:r>
              <a:rPr lang="en-US" sz="3000" dirty="0" smtClean="0"/>
              <a:t>Baby Clothes: $81.00 </a:t>
            </a:r>
            <a:r>
              <a:rPr lang="en-US" sz="2200" dirty="0" smtClean="0"/>
              <a:t>(2 footed onesies, 3 nighties, 5 onesies, 4 pairs of pants, 4 pairs of mittens, 3 pairs of socks and 3 hats)</a:t>
            </a:r>
          </a:p>
          <a:p>
            <a:r>
              <a:rPr lang="en-US" sz="3000" dirty="0" smtClean="0"/>
              <a:t>Crib: $124.00</a:t>
            </a:r>
          </a:p>
          <a:p>
            <a:r>
              <a:rPr lang="en-US" sz="3000" dirty="0" smtClean="0"/>
              <a:t>Bedding: $45.00</a:t>
            </a:r>
          </a:p>
          <a:p>
            <a:r>
              <a:rPr lang="en-US" sz="3000" dirty="0" smtClean="0"/>
              <a:t>Mattress: $30.00</a:t>
            </a:r>
          </a:p>
          <a:p>
            <a:r>
              <a:rPr lang="en-US" sz="3000" dirty="0" smtClean="0"/>
              <a:t>Car Seat: $65.00</a:t>
            </a:r>
          </a:p>
          <a:p>
            <a:r>
              <a:rPr lang="en-US" sz="3000" dirty="0" smtClean="0"/>
              <a:t>High Chair: $30.00</a:t>
            </a:r>
          </a:p>
          <a:p>
            <a:r>
              <a:rPr lang="en-US" sz="3000" dirty="0" smtClean="0"/>
              <a:t>Changing Table: $90.00 </a:t>
            </a:r>
            <a:r>
              <a:rPr lang="en-US" sz="2200" dirty="0" smtClean="0"/>
              <a:t>(changing table, pad, and pad cover) </a:t>
            </a:r>
          </a:p>
          <a:p>
            <a:endParaRPr lang="en-US" dirty="0"/>
          </a:p>
        </p:txBody>
      </p:sp>
      <p:sp>
        <p:nvSpPr>
          <p:cNvPr id="4" name="Rectangle 3"/>
          <p:cNvSpPr/>
          <p:nvPr/>
        </p:nvSpPr>
        <p:spPr>
          <a:xfrm rot="1200000">
            <a:off x="7107419" y="3464431"/>
            <a:ext cx="3157483"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a:ln w="11430"/>
                <a:solidFill>
                  <a:srgbClr val="367689"/>
                </a:solidFill>
                <a:effectLst>
                  <a:outerShdw blurRad="76200" dist="50800" dir="5400000" algn="tl" rotWithShape="0">
                    <a:srgbClr val="000000">
                      <a:alpha val="65000"/>
                    </a:srgbClr>
                  </a:outerShdw>
                </a:effectLst>
              </a:rPr>
              <a:t>$800</a:t>
            </a:r>
          </a:p>
        </p:txBody>
      </p:sp>
      <p:sp>
        <p:nvSpPr>
          <p:cNvPr id="5" name="TextBox 4"/>
          <p:cNvSpPr txBox="1"/>
          <p:nvPr/>
        </p:nvSpPr>
        <p:spPr>
          <a:xfrm>
            <a:off x="6628120" y="6362944"/>
            <a:ext cx="5411481" cy="307777"/>
          </a:xfrm>
          <a:prstGeom prst="rect">
            <a:avLst/>
          </a:prstGeom>
          <a:noFill/>
        </p:spPr>
        <p:txBody>
          <a:bodyPr wrap="square" rtlCol="0">
            <a:spAutoFit/>
          </a:bodyPr>
          <a:lstStyle/>
          <a:p>
            <a:r>
              <a:rPr lang="en-US" sz="1400" dirty="0"/>
              <a:t>All prices are the lowest prices available for each item from Wal-Mart</a:t>
            </a:r>
          </a:p>
        </p:txBody>
      </p:sp>
    </p:spTree>
    <p:extLst>
      <p:ext uri="{BB962C8B-B14F-4D97-AF65-F5344CB8AC3E}">
        <p14:creationId xmlns:p14="http://schemas.microsoft.com/office/powerpoint/2010/main" val="260748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that list does not include:</a:t>
            </a:r>
            <a:endParaRPr lang="en-US" dirty="0"/>
          </a:p>
        </p:txBody>
      </p:sp>
      <p:sp>
        <p:nvSpPr>
          <p:cNvPr id="3" name="Content Placeholder 2"/>
          <p:cNvSpPr>
            <a:spLocks noGrp="1"/>
          </p:cNvSpPr>
          <p:nvPr>
            <p:ph idx="1"/>
          </p:nvPr>
        </p:nvSpPr>
        <p:spPr>
          <a:xfrm>
            <a:off x="1118897" y="1690688"/>
            <a:ext cx="6501103" cy="5003800"/>
          </a:xfrm>
        </p:spPr>
        <p:txBody>
          <a:bodyPr numCol="2">
            <a:normAutofit lnSpcReduction="10000"/>
          </a:bodyPr>
          <a:lstStyle/>
          <a:p>
            <a:r>
              <a:rPr lang="en-US" sz="2400" dirty="0"/>
              <a:t>Bottles</a:t>
            </a:r>
          </a:p>
          <a:p>
            <a:r>
              <a:rPr lang="en-US" sz="2400" dirty="0"/>
              <a:t>Baby food/cereal</a:t>
            </a:r>
          </a:p>
          <a:p>
            <a:r>
              <a:rPr lang="en-US" sz="2400" dirty="0"/>
              <a:t>Wipes</a:t>
            </a:r>
          </a:p>
          <a:p>
            <a:r>
              <a:rPr lang="en-US" sz="2400" dirty="0"/>
              <a:t>Baby soap/lotion</a:t>
            </a:r>
          </a:p>
          <a:p>
            <a:r>
              <a:rPr lang="en-US" sz="2400" dirty="0"/>
              <a:t>Baby powder</a:t>
            </a:r>
          </a:p>
          <a:p>
            <a:r>
              <a:rPr lang="en-US" sz="2400" dirty="0"/>
              <a:t>Bottle cleaner</a:t>
            </a:r>
          </a:p>
          <a:p>
            <a:r>
              <a:rPr lang="en-US" sz="2400" dirty="0"/>
              <a:t>Baby monitors</a:t>
            </a:r>
          </a:p>
          <a:p>
            <a:r>
              <a:rPr lang="en-US" sz="2400" dirty="0"/>
              <a:t>Baby gates</a:t>
            </a:r>
          </a:p>
          <a:p>
            <a:r>
              <a:rPr lang="en-US" sz="2400" dirty="0"/>
              <a:t>Thermometer</a:t>
            </a:r>
          </a:p>
          <a:p>
            <a:r>
              <a:rPr lang="en-US" sz="2400" dirty="0"/>
              <a:t>Pacifiers</a:t>
            </a:r>
          </a:p>
          <a:p>
            <a:r>
              <a:rPr lang="en-US" sz="2400" dirty="0"/>
              <a:t>Blankets</a:t>
            </a:r>
          </a:p>
          <a:p>
            <a:endParaRPr lang="en-US" sz="2400" dirty="0"/>
          </a:p>
          <a:p>
            <a:r>
              <a:rPr lang="en-US" sz="2400" dirty="0"/>
              <a:t>Toys</a:t>
            </a:r>
          </a:p>
          <a:p>
            <a:r>
              <a:rPr lang="en-US" sz="2400" dirty="0"/>
              <a:t> Walkers</a:t>
            </a:r>
          </a:p>
          <a:p>
            <a:r>
              <a:rPr lang="en-US" sz="2400" dirty="0"/>
              <a:t> Strollers</a:t>
            </a:r>
          </a:p>
          <a:p>
            <a:r>
              <a:rPr lang="en-US" sz="2400" dirty="0"/>
              <a:t> Bouncers</a:t>
            </a:r>
          </a:p>
          <a:p>
            <a:r>
              <a:rPr lang="en-US" sz="2400" dirty="0"/>
              <a:t> Baby bath tub</a:t>
            </a:r>
          </a:p>
          <a:p>
            <a:r>
              <a:rPr lang="en-US" sz="2400" dirty="0"/>
              <a:t> Medicine</a:t>
            </a:r>
          </a:p>
          <a:p>
            <a:r>
              <a:rPr lang="en-US" sz="2400" dirty="0"/>
              <a:t> </a:t>
            </a:r>
            <a:r>
              <a:rPr lang="en-US" sz="2400" dirty="0" err="1"/>
              <a:t>Teethers</a:t>
            </a:r>
            <a:r>
              <a:rPr lang="en-US" sz="2400" dirty="0"/>
              <a:t> </a:t>
            </a:r>
          </a:p>
          <a:p>
            <a:r>
              <a:rPr lang="en-US" sz="2400" dirty="0"/>
              <a:t> Other baby furniture (dresser, rocking chair, </a:t>
            </a:r>
            <a:r>
              <a:rPr lang="en-US" sz="2400" dirty="0" err="1"/>
              <a:t>etc</a:t>
            </a:r>
            <a:r>
              <a:rPr lang="en-US" sz="2400" dirty="0"/>
              <a:t>)</a:t>
            </a:r>
          </a:p>
          <a:p>
            <a:r>
              <a:rPr lang="en-US" sz="2400" dirty="0"/>
              <a:t> And much more!</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676" y="3086100"/>
            <a:ext cx="3997324" cy="3997324"/>
          </a:xfrm>
          <a:prstGeom prst="rect">
            <a:avLst/>
          </a:prstGeom>
        </p:spPr>
      </p:pic>
    </p:spTree>
    <p:extLst>
      <p:ext uri="{BB962C8B-B14F-4D97-AF65-F5344CB8AC3E}">
        <p14:creationId xmlns:p14="http://schemas.microsoft.com/office/powerpoint/2010/main" val="70920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7090" y="263525"/>
            <a:ext cx="10515600" cy="1325563"/>
          </a:xfrm>
        </p:spPr>
        <p:txBody>
          <a:bodyPr>
            <a:normAutofit/>
          </a:bodyPr>
          <a:lstStyle/>
          <a:p>
            <a:r>
              <a:rPr lang="en-US" dirty="0" smtClean="0"/>
              <a:t>In addition to all these costs, non-custodial parents pay child support.</a:t>
            </a:r>
            <a:endParaRPr lang="en-US" dirty="0"/>
          </a:p>
        </p:txBody>
      </p:sp>
      <p:sp>
        <p:nvSpPr>
          <p:cNvPr id="3" name="Content Placeholder 2"/>
          <p:cNvSpPr>
            <a:spLocks noGrp="1"/>
          </p:cNvSpPr>
          <p:nvPr>
            <p:ph idx="1"/>
          </p:nvPr>
        </p:nvSpPr>
        <p:spPr>
          <a:xfrm>
            <a:off x="1118898" y="1701800"/>
            <a:ext cx="8266402" cy="4864100"/>
          </a:xfrm>
        </p:spPr>
        <p:txBody>
          <a:bodyPr>
            <a:normAutofit/>
          </a:bodyPr>
          <a:lstStyle/>
          <a:p>
            <a:r>
              <a:rPr lang="en-US" sz="3000" dirty="0"/>
              <a:t>In the state of Tennessee child support amounts are set by a judge.</a:t>
            </a:r>
          </a:p>
          <a:p>
            <a:r>
              <a:rPr lang="en-US" sz="3000" dirty="0"/>
              <a:t>It is usually an amount based on the income of the non-custodial parent and can be quite costly.  </a:t>
            </a:r>
          </a:p>
          <a:p>
            <a:r>
              <a:rPr lang="en-US" sz="3000" dirty="0"/>
              <a:t>If someone cannot make their payments the state can revoke their driver’s license, hunting/fishing license, etc.</a:t>
            </a:r>
          </a:p>
          <a:p>
            <a:r>
              <a:rPr lang="en-US" sz="3000" dirty="0"/>
              <a:t>If someone continues to not pay child support, the penalty could be 90 days in jail. </a:t>
            </a:r>
          </a:p>
          <a:p>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
                    </a14:imgEffect>
                  </a14:imgLayer>
                </a14:imgProps>
              </a:ext>
              <a:ext uri="{28A0092B-C50C-407E-A947-70E740481C1C}">
                <a14:useLocalDpi xmlns:a14="http://schemas.microsoft.com/office/drawing/2010/main" val="0"/>
              </a:ext>
            </a:extLst>
          </a:blip>
          <a:stretch>
            <a:fillRect/>
          </a:stretch>
        </p:blipFill>
        <p:spPr>
          <a:xfrm>
            <a:off x="7937500" y="3644900"/>
            <a:ext cx="4254500" cy="4254500"/>
          </a:xfrm>
          <a:prstGeom prst="rect">
            <a:avLst/>
          </a:prstGeom>
        </p:spPr>
      </p:pic>
    </p:spTree>
    <p:extLst>
      <p:ext uri="{BB962C8B-B14F-4D97-AF65-F5344CB8AC3E}">
        <p14:creationId xmlns:p14="http://schemas.microsoft.com/office/powerpoint/2010/main" val="19934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These do not include the costs associated with pregnancy</a:t>
            </a:r>
            <a:endParaRPr lang="en-US" dirty="0"/>
          </a:p>
        </p:txBody>
      </p:sp>
      <p:sp>
        <p:nvSpPr>
          <p:cNvPr id="5" name="Rectangle 4"/>
          <p:cNvSpPr/>
          <p:nvPr/>
        </p:nvSpPr>
        <p:spPr>
          <a:xfrm>
            <a:off x="838200" y="2085571"/>
            <a:ext cx="323171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a:ln w="11430"/>
                <a:solidFill>
                  <a:srgbClr val="367689"/>
                </a:solidFill>
              </a:rPr>
              <a:t>P</a:t>
            </a:r>
            <a:r>
              <a:rPr lang="en-US" sz="4000" b="1" spc="50" dirty="0" smtClean="0">
                <a:ln w="11430"/>
                <a:solidFill>
                  <a:srgbClr val="367689"/>
                </a:solidFill>
              </a:rPr>
              <a:t>re-natal </a:t>
            </a:r>
            <a:r>
              <a:rPr lang="en-US" sz="4000" b="1" spc="50" dirty="0">
                <a:ln w="11430"/>
                <a:solidFill>
                  <a:srgbClr val="367689"/>
                </a:solidFill>
              </a:rPr>
              <a:t>care</a:t>
            </a:r>
          </a:p>
        </p:txBody>
      </p:sp>
      <p:sp>
        <p:nvSpPr>
          <p:cNvPr id="6" name="Rectangle 5"/>
          <p:cNvSpPr/>
          <p:nvPr/>
        </p:nvSpPr>
        <p:spPr>
          <a:xfrm>
            <a:off x="781437" y="2916702"/>
            <a:ext cx="8686801"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a:ln w="11430"/>
                <a:solidFill>
                  <a:srgbClr val="367689"/>
                </a:solidFill>
              </a:rPr>
              <a:t>P</a:t>
            </a:r>
            <a:r>
              <a:rPr lang="en-US" sz="4000" b="1" spc="50" dirty="0" smtClean="0">
                <a:ln w="11430"/>
                <a:solidFill>
                  <a:srgbClr val="367689"/>
                </a:solidFill>
              </a:rPr>
              <a:t>re-natal </a:t>
            </a:r>
            <a:r>
              <a:rPr lang="en-US" sz="4000" b="1" spc="50" dirty="0">
                <a:ln w="11430"/>
                <a:solidFill>
                  <a:srgbClr val="367689"/>
                </a:solidFill>
              </a:rPr>
              <a:t>vitamins/medications</a:t>
            </a:r>
          </a:p>
        </p:txBody>
      </p:sp>
      <p:sp>
        <p:nvSpPr>
          <p:cNvPr id="7" name="Rectangle 6"/>
          <p:cNvSpPr/>
          <p:nvPr/>
        </p:nvSpPr>
        <p:spPr>
          <a:xfrm>
            <a:off x="838200" y="3942598"/>
            <a:ext cx="7709675"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a:ln w="11430"/>
                <a:solidFill>
                  <a:srgbClr val="367689"/>
                </a:solidFill>
              </a:rPr>
              <a:t>S</a:t>
            </a:r>
            <a:r>
              <a:rPr lang="en-US" sz="4000" b="1" spc="50" dirty="0" smtClean="0">
                <a:ln w="11430"/>
                <a:solidFill>
                  <a:srgbClr val="367689"/>
                </a:solidFill>
              </a:rPr>
              <a:t>creening </a:t>
            </a:r>
            <a:r>
              <a:rPr lang="en-US" sz="4000" b="1" spc="50" dirty="0">
                <a:ln w="11430"/>
                <a:solidFill>
                  <a:srgbClr val="367689"/>
                </a:solidFill>
              </a:rPr>
              <a:t>for gestational diabetes,</a:t>
            </a:r>
          </a:p>
          <a:p>
            <a:r>
              <a:rPr lang="en-US" sz="4000" b="1" spc="50" dirty="0">
                <a:ln w="11430"/>
                <a:solidFill>
                  <a:srgbClr val="367689"/>
                </a:solidFill>
              </a:rPr>
              <a:t>Hepatitis, ultrasounds, </a:t>
            </a:r>
          </a:p>
          <a:p>
            <a:r>
              <a:rPr lang="en-US" sz="4000" b="1" spc="50" dirty="0">
                <a:ln w="11430"/>
                <a:solidFill>
                  <a:srgbClr val="367689"/>
                </a:solidFill>
              </a:rPr>
              <a:t>stress tests and much more!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800" y="3172851"/>
            <a:ext cx="4356100" cy="4356100"/>
          </a:xfrm>
          <a:prstGeom prst="rect">
            <a:avLst/>
          </a:prstGeom>
        </p:spPr>
      </p:pic>
    </p:spTree>
    <p:extLst>
      <p:ext uri="{BB962C8B-B14F-4D97-AF65-F5344CB8AC3E}">
        <p14:creationId xmlns:p14="http://schemas.microsoft.com/office/powerpoint/2010/main" val="23218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down)">
                                      <p:cBhvr>
                                        <p:cTn id="20" dur="500"/>
                                        <p:tgtEl>
                                          <p:spTgt spid="7">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1" y="609601"/>
            <a:ext cx="8634703" cy="653955"/>
          </a:xfrm>
        </p:spPr>
        <p:txBody>
          <a:bodyPr>
            <a:normAutofit fontScale="90000"/>
          </a:bodyPr>
          <a:lstStyle/>
          <a:p>
            <a:pPr algn="ctr"/>
            <a:r>
              <a:rPr lang="en-US" dirty="0"/>
              <a:t>These costs, along with the actual delivery and post delivery care can quickly add up. </a:t>
            </a:r>
          </a:p>
        </p:txBody>
      </p:sp>
      <p:grpSp>
        <p:nvGrpSpPr>
          <p:cNvPr id="7" name="Group 6"/>
          <p:cNvGrpSpPr/>
          <p:nvPr/>
        </p:nvGrpSpPr>
        <p:grpSpPr>
          <a:xfrm>
            <a:off x="1130947" y="2701342"/>
            <a:ext cx="10387303" cy="1271642"/>
            <a:chOff x="1130949" y="5029200"/>
            <a:chExt cx="10387303" cy="1271642"/>
          </a:xfrm>
        </p:grpSpPr>
        <p:sp>
          <p:nvSpPr>
            <p:cNvPr id="3" name="Rectangle 2"/>
            <p:cNvSpPr/>
            <p:nvPr/>
          </p:nvSpPr>
          <p:spPr>
            <a:xfrm>
              <a:off x="1130949" y="5029200"/>
              <a:ext cx="10387303" cy="1184196"/>
            </a:xfrm>
            <a:prstGeom prst="rec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30949" y="5192846"/>
              <a:ext cx="10387303" cy="1107996"/>
            </a:xfrm>
            <a:prstGeom prst="rect">
              <a:avLst/>
            </a:prstGeom>
            <a:noFill/>
          </p:spPr>
          <p:txBody>
            <a:bodyPr wrap="square" rtlCol="0">
              <a:spAutoFit/>
            </a:bodyPr>
            <a:lstStyle/>
            <a:p>
              <a:pPr algn="ctr"/>
              <a:r>
                <a:rPr lang="en-US" sz="2400" dirty="0">
                  <a:solidFill>
                    <a:schemeClr val="bg1"/>
                  </a:solidFill>
                  <a:latin typeface="Cambria" panose="02040503050406030204" pitchFamily="18" charset="0"/>
                  <a:ea typeface="Cambria" panose="02040503050406030204" pitchFamily="18" charset="0"/>
                </a:rPr>
                <a:t>Many private insurance companies will not cover the pre-natal costs of teen pregnancy</a:t>
              </a:r>
              <a:r>
                <a:rPr lang="en-US" sz="2400" dirty="0" smtClean="0">
                  <a:solidFill>
                    <a:schemeClr val="bg1"/>
                  </a:solidFill>
                  <a:latin typeface="Cambria" panose="02040503050406030204" pitchFamily="18" charset="0"/>
                  <a:ea typeface="Cambria" panose="02040503050406030204" pitchFamily="18" charset="0"/>
                </a:rPr>
                <a:t>. This </a:t>
              </a:r>
              <a:r>
                <a:rPr lang="en-US" sz="2400" dirty="0">
                  <a:solidFill>
                    <a:schemeClr val="bg1"/>
                  </a:solidFill>
                  <a:latin typeface="Cambria" panose="02040503050406030204" pitchFamily="18" charset="0"/>
                  <a:ea typeface="Cambria" panose="02040503050406030204" pitchFamily="18" charset="0"/>
                </a:rPr>
                <a:t>means the costs are passed on to the teens and their families.  </a:t>
              </a:r>
            </a:p>
            <a:p>
              <a:endParaRPr lang="en-US" dirty="0"/>
            </a:p>
          </p:txBody>
        </p:sp>
      </p:gr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tretch>
            <a:fillRect/>
          </a:stretch>
        </p:blipFill>
        <p:spPr>
          <a:xfrm>
            <a:off x="3834829" y="3378200"/>
            <a:ext cx="4636070" cy="4636070"/>
          </a:xfrm>
          <a:prstGeom prst="rect">
            <a:avLst/>
          </a:prstGeom>
        </p:spPr>
      </p:pic>
    </p:spTree>
    <p:extLst>
      <p:ext uri="{BB962C8B-B14F-4D97-AF65-F5344CB8AC3E}">
        <p14:creationId xmlns:p14="http://schemas.microsoft.com/office/powerpoint/2010/main" val="247714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14325"/>
            <a:ext cx="10515600" cy="1325563"/>
          </a:xfrm>
        </p:spPr>
        <p:txBody>
          <a:bodyPr/>
          <a:lstStyle/>
          <a:p>
            <a:pPr algn="ctr"/>
            <a:r>
              <a:rPr lang="en-US" dirty="0" smtClean="0"/>
              <a:t>To </a:t>
            </a:r>
            <a:r>
              <a:rPr lang="en-US" dirty="0" smtClean="0"/>
              <a:t>Review</a:t>
            </a:r>
            <a:endParaRPr lang="en-US" dirty="0"/>
          </a:p>
        </p:txBody>
      </p:sp>
      <p:graphicFrame>
        <p:nvGraphicFramePr>
          <p:cNvPr id="10" name="Diagram 9"/>
          <p:cNvGraphicFramePr/>
          <p:nvPr>
            <p:extLst>
              <p:ext uri="{D42A27DB-BD31-4B8C-83A1-F6EECF244321}">
                <p14:modId xmlns:p14="http://schemas.microsoft.com/office/powerpoint/2010/main" val="681464971"/>
              </p:ext>
            </p:extLst>
          </p:nvPr>
        </p:nvGraphicFramePr>
        <p:xfrm>
          <a:off x="2895600" y="1752600"/>
          <a:ext cx="685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752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2517" y="359828"/>
            <a:ext cx="8594429" cy="655995"/>
          </a:xfrm>
        </p:spPr>
        <p:txBody>
          <a:bodyPr>
            <a:noAutofit/>
          </a:bodyPr>
          <a:lstStyle/>
          <a:p>
            <a:pPr algn="ctr"/>
            <a:r>
              <a:rPr lang="en-US" dirty="0">
                <a:solidFill>
                  <a:schemeClr val="bg1"/>
                </a:solidFill>
              </a:rPr>
              <a:t>What does $84,000 look like?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917" y="4073910"/>
            <a:ext cx="2409085" cy="15985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337" y="1314138"/>
            <a:ext cx="2533886" cy="16892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1338" y="3895679"/>
            <a:ext cx="2336191" cy="1752144"/>
          </a:xfrm>
          <a:prstGeom prst="rect">
            <a:avLst/>
          </a:prstGeom>
        </p:spPr>
      </p:pic>
      <p:sp>
        <p:nvSpPr>
          <p:cNvPr id="9" name="TextBox 8"/>
          <p:cNvSpPr txBox="1"/>
          <p:nvPr/>
        </p:nvSpPr>
        <p:spPr>
          <a:xfrm>
            <a:off x="1372830" y="3035597"/>
            <a:ext cx="2742486" cy="707702"/>
          </a:xfrm>
          <a:prstGeom prst="rect">
            <a:avLst/>
          </a:prstGeom>
          <a:noFill/>
        </p:spPr>
        <p:txBody>
          <a:bodyPr wrap="square" rtlCol="0">
            <a:spAutoFit/>
          </a:bodyPr>
          <a:lstStyle/>
          <a:p>
            <a:pPr algn="ctr" defTabSz="457063">
              <a:buFont typeface="Arial" pitchFamily="34" charset="0"/>
              <a:buChar char="•"/>
            </a:pPr>
            <a:r>
              <a:rPr lang="en-US" sz="1999" dirty="0">
                <a:solidFill>
                  <a:prstClr val="black"/>
                </a:solidFill>
                <a:latin typeface="Trebuchet MS" panose="020B0603020202020204"/>
              </a:rPr>
              <a:t>7,643 years of Apple Music (retail: $10.99)</a:t>
            </a:r>
          </a:p>
        </p:txBody>
      </p:sp>
      <p:sp>
        <p:nvSpPr>
          <p:cNvPr id="10" name="TextBox 9"/>
          <p:cNvSpPr txBox="1"/>
          <p:nvPr/>
        </p:nvSpPr>
        <p:spPr>
          <a:xfrm>
            <a:off x="4917037" y="3007466"/>
            <a:ext cx="2742486" cy="707702"/>
          </a:xfrm>
          <a:prstGeom prst="rect">
            <a:avLst/>
          </a:prstGeom>
          <a:noFill/>
        </p:spPr>
        <p:txBody>
          <a:bodyPr wrap="square" rtlCol="0">
            <a:spAutoFit/>
          </a:bodyPr>
          <a:lstStyle/>
          <a:p>
            <a:pPr algn="ctr" defTabSz="457063">
              <a:buFont typeface="Arial" pitchFamily="34" charset="0"/>
              <a:buChar char="•"/>
            </a:pPr>
            <a:r>
              <a:rPr lang="en-US" sz="1799" dirty="0">
                <a:solidFill>
                  <a:prstClr val="black"/>
                </a:solidFill>
                <a:latin typeface="Trebuchet MS" panose="020B0603020202020204"/>
              </a:rPr>
              <a:t> </a:t>
            </a:r>
            <a:r>
              <a:rPr lang="en-US" sz="1999" dirty="0">
                <a:solidFill>
                  <a:prstClr val="black"/>
                </a:solidFill>
                <a:latin typeface="Trebuchet MS" panose="020B0603020202020204"/>
              </a:rPr>
              <a:t>5,757 movie tickets  </a:t>
            </a:r>
          </a:p>
          <a:p>
            <a:pPr algn="ctr" defTabSz="457063"/>
            <a:r>
              <a:rPr lang="en-US" sz="1999" dirty="0">
                <a:solidFill>
                  <a:prstClr val="black"/>
                </a:solidFill>
                <a:latin typeface="Trebuchet MS" panose="020B0603020202020204"/>
              </a:rPr>
              <a:t>(retail: $14.59 ticket)</a:t>
            </a:r>
          </a:p>
        </p:txBody>
      </p:sp>
      <p:sp>
        <p:nvSpPr>
          <p:cNvPr id="11" name="TextBox 10"/>
          <p:cNvSpPr txBox="1"/>
          <p:nvPr/>
        </p:nvSpPr>
        <p:spPr>
          <a:xfrm>
            <a:off x="1226690" y="5757684"/>
            <a:ext cx="3034769" cy="707702"/>
          </a:xfrm>
          <a:prstGeom prst="rect">
            <a:avLst/>
          </a:prstGeom>
          <a:noFill/>
        </p:spPr>
        <p:txBody>
          <a:bodyPr wrap="square" rtlCol="0">
            <a:spAutoFit/>
          </a:bodyPr>
          <a:lstStyle/>
          <a:p>
            <a:pPr algn="ctr" defTabSz="457063">
              <a:buFont typeface="Arial" pitchFamily="34" charset="0"/>
              <a:buChar char="•"/>
            </a:pPr>
            <a:r>
              <a:rPr lang="en-US" sz="1999" dirty="0">
                <a:solidFill>
                  <a:prstClr val="black"/>
                </a:solidFill>
                <a:latin typeface="Trebuchet MS" panose="020B0603020202020204"/>
              </a:rPr>
              <a:t> 26,751 gallons of gas (retail: $3.14 per gallon)</a:t>
            </a:r>
          </a:p>
        </p:txBody>
      </p:sp>
      <p:sp>
        <p:nvSpPr>
          <p:cNvPr id="12" name="TextBox 11"/>
          <p:cNvSpPr txBox="1"/>
          <p:nvPr/>
        </p:nvSpPr>
        <p:spPr>
          <a:xfrm>
            <a:off x="4602601" y="5808303"/>
            <a:ext cx="3371359" cy="707702"/>
          </a:xfrm>
          <a:prstGeom prst="rect">
            <a:avLst/>
          </a:prstGeom>
          <a:noFill/>
        </p:spPr>
        <p:txBody>
          <a:bodyPr wrap="square" rtlCol="0">
            <a:spAutoFit/>
          </a:bodyPr>
          <a:lstStyle/>
          <a:p>
            <a:pPr algn="ctr" defTabSz="457063">
              <a:buFont typeface="Arial" pitchFamily="34" charset="0"/>
              <a:buChar char="•"/>
            </a:pPr>
            <a:r>
              <a:rPr lang="en-US" sz="1799" dirty="0">
                <a:solidFill>
                  <a:prstClr val="black"/>
                </a:solidFill>
                <a:latin typeface="Trebuchet MS" panose="020B0603020202020204"/>
              </a:rPr>
              <a:t> </a:t>
            </a:r>
            <a:r>
              <a:rPr lang="en-US" sz="1999" dirty="0">
                <a:solidFill>
                  <a:prstClr val="black"/>
                </a:solidFill>
                <a:latin typeface="Trebuchet MS" panose="020B0603020202020204"/>
              </a:rPr>
              <a:t>700 years of Netflix </a:t>
            </a:r>
          </a:p>
          <a:p>
            <a:pPr algn="ctr" defTabSz="457063"/>
            <a:r>
              <a:rPr lang="en-US" sz="1999" dirty="0">
                <a:solidFill>
                  <a:prstClr val="black"/>
                </a:solidFill>
                <a:latin typeface="Trebuchet MS" panose="020B0603020202020204"/>
              </a:rPr>
              <a:t>(retail: basic $9.99/ month)</a:t>
            </a:r>
          </a:p>
        </p:txBody>
      </p:sp>
      <p:sp>
        <p:nvSpPr>
          <p:cNvPr id="13" name="TextBox 12"/>
          <p:cNvSpPr txBox="1"/>
          <p:nvPr/>
        </p:nvSpPr>
        <p:spPr>
          <a:xfrm>
            <a:off x="8065908" y="3030208"/>
            <a:ext cx="3555423" cy="707702"/>
          </a:xfrm>
          <a:prstGeom prst="rect">
            <a:avLst/>
          </a:prstGeom>
          <a:noFill/>
        </p:spPr>
        <p:txBody>
          <a:bodyPr wrap="square" rtlCol="0">
            <a:spAutoFit/>
          </a:bodyPr>
          <a:lstStyle/>
          <a:p>
            <a:pPr algn="ctr" defTabSz="457063">
              <a:buFont typeface="Arial" pitchFamily="34" charset="0"/>
              <a:buChar char="•"/>
            </a:pPr>
            <a:r>
              <a:rPr lang="en-US" sz="1999" dirty="0">
                <a:solidFill>
                  <a:prstClr val="black"/>
                </a:solidFill>
                <a:latin typeface="Trebuchet MS" panose="020B0603020202020204"/>
              </a:rPr>
              <a:t> 18,876 Grande Caramel </a:t>
            </a:r>
            <a:r>
              <a:rPr lang="en-US" sz="1999" dirty="0" err="1">
                <a:solidFill>
                  <a:prstClr val="black"/>
                </a:solidFill>
                <a:latin typeface="Trebuchet MS" panose="020B0603020202020204"/>
              </a:rPr>
              <a:t>Frappuccinos</a:t>
            </a:r>
            <a:r>
              <a:rPr lang="en-US" sz="1999" dirty="0">
                <a:solidFill>
                  <a:prstClr val="black"/>
                </a:solidFill>
                <a:latin typeface="Trebuchet MS" panose="020B0603020202020204"/>
              </a:rPr>
              <a:t>  (retail: $4.45)</a:t>
            </a:r>
          </a:p>
        </p:txBody>
      </p:sp>
      <p:sp>
        <p:nvSpPr>
          <p:cNvPr id="14" name="TextBox 13"/>
          <p:cNvSpPr txBox="1"/>
          <p:nvPr/>
        </p:nvSpPr>
        <p:spPr>
          <a:xfrm>
            <a:off x="8306800" y="5808303"/>
            <a:ext cx="3073636" cy="707702"/>
          </a:xfrm>
          <a:prstGeom prst="rect">
            <a:avLst/>
          </a:prstGeom>
          <a:noFill/>
        </p:spPr>
        <p:txBody>
          <a:bodyPr wrap="square" rtlCol="0">
            <a:spAutoFit/>
          </a:bodyPr>
          <a:lstStyle/>
          <a:p>
            <a:pPr algn="ctr" defTabSz="457063">
              <a:buFont typeface="Arial" pitchFamily="34" charset="0"/>
              <a:buChar char="•"/>
            </a:pPr>
            <a:r>
              <a:rPr lang="en-US" sz="1999" dirty="0">
                <a:solidFill>
                  <a:prstClr val="black"/>
                </a:solidFill>
                <a:latin typeface="Trebuchet MS" panose="020B0603020202020204"/>
              </a:rPr>
              <a:t> 105 Apple watches</a:t>
            </a:r>
          </a:p>
          <a:p>
            <a:pPr algn="ctr" defTabSz="457063"/>
            <a:r>
              <a:rPr lang="en-US" sz="1999" dirty="0">
                <a:solidFill>
                  <a:prstClr val="black"/>
                </a:solidFill>
                <a:latin typeface="Trebuchet MS" panose="020B0603020202020204"/>
              </a:rPr>
              <a:t>  (retail: Ultra $799)</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1787" y="3895680"/>
            <a:ext cx="2523665" cy="1884688"/>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1787" y="1326410"/>
            <a:ext cx="2523665" cy="169542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8520" y="1312395"/>
            <a:ext cx="2514445" cy="1795424"/>
          </a:xfrm>
          <a:prstGeom prst="rect">
            <a:avLst/>
          </a:prstGeom>
        </p:spPr>
      </p:pic>
    </p:spTree>
    <p:extLst>
      <p:ext uri="{BB962C8B-B14F-4D97-AF65-F5344CB8AC3E}">
        <p14:creationId xmlns:p14="http://schemas.microsoft.com/office/powerpoint/2010/main" val="354615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659" y="182139"/>
            <a:ext cx="10515600" cy="1107832"/>
          </a:xfrm>
        </p:spPr>
        <p:txBody>
          <a:bodyPr>
            <a:normAutofit/>
          </a:bodyPr>
          <a:lstStyle/>
          <a:p>
            <a:pPr algn="ctr"/>
            <a:r>
              <a:rPr lang="en-US" sz="4399" dirty="0">
                <a:solidFill>
                  <a:schemeClr val="bg1"/>
                </a:solidFill>
              </a:rPr>
              <a:t>$84,00 could also buy you…</a:t>
            </a:r>
          </a:p>
        </p:txBody>
      </p:sp>
      <p:sp>
        <p:nvSpPr>
          <p:cNvPr id="4" name="TextBox 3"/>
          <p:cNvSpPr txBox="1"/>
          <p:nvPr/>
        </p:nvSpPr>
        <p:spPr>
          <a:xfrm>
            <a:off x="3680046" y="2145317"/>
            <a:ext cx="2568316" cy="707702"/>
          </a:xfrm>
          <a:prstGeom prst="rect">
            <a:avLst/>
          </a:prstGeom>
          <a:noFill/>
        </p:spPr>
        <p:txBody>
          <a:bodyPr wrap="square" rtlCol="0">
            <a:spAutoFit/>
          </a:bodyPr>
          <a:lstStyle/>
          <a:p>
            <a:pPr marL="342797" indent="-342797" algn="ctr">
              <a:buFont typeface="Arial" panose="020B0604020202020204" pitchFamily="34" charset="0"/>
              <a:buChar char="•"/>
            </a:pPr>
            <a:r>
              <a:rPr lang="en-US" sz="1999" dirty="0">
                <a:solidFill>
                  <a:prstClr val="black"/>
                </a:solidFill>
                <a:latin typeface="Trebuchet MS" panose="020B0603020202020204"/>
              </a:rPr>
              <a:t>3 brand new Toyota Corollas</a:t>
            </a:r>
          </a:p>
        </p:txBody>
      </p:sp>
      <p:sp>
        <p:nvSpPr>
          <p:cNvPr id="5" name="TextBox 4"/>
          <p:cNvSpPr txBox="1"/>
          <p:nvPr/>
        </p:nvSpPr>
        <p:spPr>
          <a:xfrm>
            <a:off x="9143207" y="2140964"/>
            <a:ext cx="2590125" cy="707702"/>
          </a:xfrm>
          <a:prstGeom prst="rect">
            <a:avLst/>
          </a:prstGeom>
          <a:noFill/>
        </p:spPr>
        <p:txBody>
          <a:bodyPr wrap="square" rtlCol="0">
            <a:spAutoFit/>
          </a:bodyPr>
          <a:lstStyle/>
          <a:p>
            <a:pPr marL="342797" indent="-342797" algn="ctr">
              <a:buFont typeface="Arial" panose="020B0604020202020204" pitchFamily="34" charset="0"/>
              <a:buChar char="•"/>
            </a:pPr>
            <a:r>
              <a:rPr lang="en-US" sz="1999" dirty="0">
                <a:solidFill>
                  <a:prstClr val="black"/>
                </a:solidFill>
                <a:latin typeface="Trebuchet MS" panose="020B0603020202020204"/>
              </a:rPr>
              <a:t>2 brand new Ford F150 trucks</a:t>
            </a:r>
          </a:p>
        </p:txBody>
      </p:sp>
      <p:sp>
        <p:nvSpPr>
          <p:cNvPr id="6" name="TextBox 5"/>
          <p:cNvSpPr txBox="1"/>
          <p:nvPr/>
        </p:nvSpPr>
        <p:spPr>
          <a:xfrm>
            <a:off x="3413968" y="3937880"/>
            <a:ext cx="2659743" cy="1323094"/>
          </a:xfrm>
          <a:prstGeom prst="rect">
            <a:avLst/>
          </a:prstGeom>
          <a:noFill/>
        </p:spPr>
        <p:txBody>
          <a:bodyPr wrap="square" rtlCol="0">
            <a:spAutoFit/>
          </a:bodyPr>
          <a:lstStyle/>
          <a:p>
            <a:pPr marL="285664" indent="-285664" algn="ctr">
              <a:buFont typeface="Arial" panose="020B0604020202020204" pitchFamily="34" charset="0"/>
              <a:buChar char="•"/>
            </a:pPr>
            <a:r>
              <a:rPr lang="en-US" sz="1999" dirty="0">
                <a:solidFill>
                  <a:prstClr val="black"/>
                </a:solidFill>
                <a:latin typeface="Trebuchet MS" panose="020B0603020202020204"/>
              </a:rPr>
              <a:t>Over 4 and a half years of rent on a 2 bedroom apartment</a:t>
            </a:r>
          </a:p>
        </p:txBody>
      </p:sp>
      <p:sp>
        <p:nvSpPr>
          <p:cNvPr id="8" name="TextBox 7"/>
          <p:cNvSpPr txBox="1"/>
          <p:nvPr/>
        </p:nvSpPr>
        <p:spPr>
          <a:xfrm>
            <a:off x="8836301" y="4058886"/>
            <a:ext cx="2742486" cy="1015399"/>
          </a:xfrm>
          <a:prstGeom prst="rect">
            <a:avLst/>
          </a:prstGeom>
          <a:noFill/>
        </p:spPr>
        <p:txBody>
          <a:bodyPr wrap="square" rtlCol="0">
            <a:spAutoFit/>
          </a:bodyPr>
          <a:lstStyle/>
          <a:p>
            <a:pPr marL="342797" indent="-342797" algn="ctr">
              <a:buFont typeface="Arial" panose="020B0604020202020204" pitchFamily="34" charset="0"/>
              <a:buChar char="•"/>
            </a:pPr>
            <a:r>
              <a:rPr lang="en-US" sz="1999" dirty="0">
                <a:solidFill>
                  <a:prstClr val="black"/>
                </a:solidFill>
                <a:latin typeface="Trebuchet MS" panose="020B0603020202020204"/>
              </a:rPr>
              <a:t>9 years of college at a state school in Tennessee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14" y="1640468"/>
            <a:ext cx="3229132" cy="152360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284" y="1446051"/>
            <a:ext cx="2584744" cy="1938558"/>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2173" t="6815" r="14797" b="-1087"/>
          <a:stretch/>
        </p:blipFill>
        <p:spPr>
          <a:xfrm>
            <a:off x="6553082" y="3602126"/>
            <a:ext cx="2184443" cy="259012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913" y="3602125"/>
            <a:ext cx="2991907" cy="1994604"/>
          </a:xfrm>
          <a:prstGeom prst="rect">
            <a:avLst/>
          </a:prstGeom>
        </p:spPr>
      </p:pic>
    </p:spTree>
    <p:extLst>
      <p:ext uri="{BB962C8B-B14F-4D97-AF65-F5344CB8AC3E}">
        <p14:creationId xmlns:p14="http://schemas.microsoft.com/office/powerpoint/2010/main" val="1145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82600"/>
            <a:ext cx="9829800" cy="1008888"/>
          </a:xfrm>
        </p:spPr>
        <p:txBody>
          <a:bodyPr>
            <a:noAutofit/>
          </a:bodyPr>
          <a:lstStyle/>
          <a:p>
            <a:pPr algn="ctr"/>
            <a:r>
              <a:rPr lang="en-US" dirty="0" smtClean="0"/>
              <a:t>In addition to the monetary costs, becoming a teen parent can:</a:t>
            </a:r>
            <a:endParaRPr lang="en-US" dirty="0"/>
          </a:p>
        </p:txBody>
      </p:sp>
      <p:sp>
        <p:nvSpPr>
          <p:cNvPr id="3" name="Content Placeholder 2"/>
          <p:cNvSpPr>
            <a:spLocks noGrp="1"/>
          </p:cNvSpPr>
          <p:nvPr>
            <p:ph idx="1"/>
          </p:nvPr>
        </p:nvSpPr>
        <p:spPr>
          <a:xfrm>
            <a:off x="800100" y="1943100"/>
            <a:ext cx="10579099" cy="4914900"/>
          </a:xfrm>
        </p:spPr>
        <p:txBody>
          <a:bodyPr>
            <a:normAutofit fontScale="70000" lnSpcReduction="20000"/>
          </a:bodyPr>
          <a:lstStyle/>
          <a:p>
            <a:r>
              <a:rPr lang="en-US" sz="3600" dirty="0"/>
              <a:t>L</a:t>
            </a:r>
            <a:r>
              <a:rPr lang="en-US" sz="3600" dirty="0" smtClean="0"/>
              <a:t>imit social life. (It’s hard to go to the ball-game, prom or even out for pizza when it requires finding childcare.)</a:t>
            </a:r>
          </a:p>
          <a:p>
            <a:r>
              <a:rPr lang="en-US" sz="3600" dirty="0"/>
              <a:t>C</a:t>
            </a:r>
            <a:r>
              <a:rPr lang="en-US" sz="3600" dirty="0" smtClean="0"/>
              <a:t>reate friction between a person and their partner. (High school relationships are tough enough without the added pressure of a baby.)</a:t>
            </a:r>
          </a:p>
          <a:p>
            <a:r>
              <a:rPr lang="en-US" sz="3600" dirty="0"/>
              <a:t>C</a:t>
            </a:r>
            <a:r>
              <a:rPr lang="en-US" sz="3600" dirty="0" smtClean="0"/>
              <a:t>ause problems with family. (While you may have some family support your family cannot always  be responsible for you and your baby.)</a:t>
            </a:r>
          </a:p>
          <a:p>
            <a:r>
              <a:rPr lang="en-US" sz="3600" dirty="0"/>
              <a:t>T</a:t>
            </a:r>
            <a:r>
              <a:rPr lang="en-US" sz="3600" dirty="0" smtClean="0"/>
              <a:t>ake up free time. (Being a parent, in school, with a job leaves little time for anything else.)</a:t>
            </a:r>
          </a:p>
          <a:p>
            <a:endParaRPr lang="en-US" dirty="0"/>
          </a:p>
          <a:p>
            <a:pPr marL="0" indent="0" algn="ctr">
              <a:buNone/>
            </a:pPr>
            <a:r>
              <a:rPr lang="en-US" sz="3800" b="1" dirty="0" smtClean="0"/>
              <a:t>Remember that using condoms and birth control EVERY time </a:t>
            </a:r>
          </a:p>
          <a:p>
            <a:pPr marL="0" indent="0" algn="ctr">
              <a:buNone/>
            </a:pPr>
            <a:r>
              <a:rPr lang="en-US" sz="3800" b="1" dirty="0" smtClean="0"/>
              <a:t>can reduce the chances of an unintended pregnancy. </a:t>
            </a:r>
          </a:p>
          <a:p>
            <a:pPr marL="0" indent="0" algn="ctr">
              <a:buNone/>
            </a:pPr>
            <a:r>
              <a:rPr lang="en-US" sz="3800" b="1" dirty="0" smtClean="0"/>
              <a:t>Not having sex will avoid the risk altogether.</a:t>
            </a:r>
          </a:p>
          <a:p>
            <a:pPr>
              <a:buNone/>
            </a:pPr>
            <a:endParaRPr lang="en-US" dirty="0"/>
          </a:p>
        </p:txBody>
      </p:sp>
    </p:spTree>
    <p:extLst>
      <p:ext uri="{BB962C8B-B14F-4D97-AF65-F5344CB8AC3E}">
        <p14:creationId xmlns:p14="http://schemas.microsoft.com/office/powerpoint/2010/main" val="93428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39521"/>
            <a:ext cx="10515600" cy="1168373"/>
          </a:xfrm>
        </p:spPr>
        <p:txBody>
          <a:bodyPr/>
          <a:lstStyle/>
          <a:p>
            <a:pPr algn="ctr"/>
            <a:r>
              <a:rPr lang="en-US" dirty="0" smtClean="0"/>
              <a:t>For more information visit</a:t>
            </a:r>
            <a:endParaRPr lang="en-US" dirty="0"/>
          </a:p>
        </p:txBody>
      </p:sp>
      <p:sp>
        <p:nvSpPr>
          <p:cNvPr id="3" name="Text Placeholder 2"/>
          <p:cNvSpPr>
            <a:spLocks noGrp="1"/>
          </p:cNvSpPr>
          <p:nvPr>
            <p:ph type="body" idx="1"/>
          </p:nvPr>
        </p:nvSpPr>
        <p:spPr>
          <a:xfrm>
            <a:off x="831850" y="3645083"/>
            <a:ext cx="10515600" cy="1500187"/>
          </a:xfrm>
        </p:spPr>
        <p:txBody>
          <a:bodyPr>
            <a:normAutofit/>
          </a:bodyPr>
          <a:lstStyle/>
          <a:p>
            <a:pPr algn="ctr"/>
            <a:r>
              <a:rPr lang="en-US" sz="6000" dirty="0" smtClean="0"/>
              <a:t>Centerstoneteen.org</a:t>
            </a:r>
            <a:endParaRPr lang="en-US" sz="6000" dirty="0"/>
          </a:p>
        </p:txBody>
      </p:sp>
    </p:spTree>
    <p:extLst>
      <p:ext uri="{BB962C8B-B14F-4D97-AF65-F5344CB8AC3E}">
        <p14:creationId xmlns:p14="http://schemas.microsoft.com/office/powerpoint/2010/main" val="3876051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571500"/>
            <a:ext cx="10515600" cy="879475"/>
          </a:xfrm>
        </p:spPr>
        <p:txBody>
          <a:bodyPr>
            <a:normAutofit fontScale="90000"/>
          </a:bodyPr>
          <a:lstStyle/>
          <a:p>
            <a:r>
              <a:rPr lang="en-US" dirty="0" smtClean="0"/>
              <a:t>Teen </a:t>
            </a:r>
            <a:r>
              <a:rPr lang="en-US" sz="5300" dirty="0" smtClean="0"/>
              <a:t>Pregnancy</a:t>
            </a:r>
            <a:endParaRPr lang="en-US" sz="5300" dirty="0"/>
          </a:p>
        </p:txBody>
      </p:sp>
      <p:sp>
        <p:nvSpPr>
          <p:cNvPr id="3" name="Text Placeholder 2"/>
          <p:cNvSpPr>
            <a:spLocks noGrp="1"/>
          </p:cNvSpPr>
          <p:nvPr>
            <p:ph type="body" idx="1"/>
          </p:nvPr>
        </p:nvSpPr>
        <p:spPr>
          <a:xfrm>
            <a:off x="717550" y="2197101"/>
            <a:ext cx="10002721" cy="3778250"/>
          </a:xfrm>
        </p:spPr>
        <p:txBody>
          <a:bodyPr>
            <a:normAutofit/>
          </a:bodyPr>
          <a:lstStyle/>
          <a:p>
            <a:pPr marL="457200" indent="-457200">
              <a:buFont typeface="Arial" panose="020B0604020202020204" pitchFamily="34" charset="0"/>
              <a:buChar char="•"/>
            </a:pPr>
            <a:r>
              <a:rPr lang="en-US" sz="3200" dirty="0"/>
              <a:t>For teenagers, an unintended pregnancy can pose several challenges</a:t>
            </a:r>
          </a:p>
          <a:p>
            <a:pPr marL="457200" indent="-457200">
              <a:buFont typeface="Arial" panose="020B0604020202020204" pitchFamily="34" charset="0"/>
              <a:buChar char="•"/>
            </a:pPr>
            <a:r>
              <a:rPr lang="en-US" sz="3200" dirty="0"/>
              <a:t>According to statistics,</a:t>
            </a:r>
            <a:r>
              <a:rPr lang="en-US" sz="3200" dirty="0">
                <a:effectLst>
                  <a:outerShdw blurRad="38100" dist="38100" dir="2700000" algn="tl">
                    <a:srgbClr val="000000">
                      <a:alpha val="43137"/>
                    </a:srgbClr>
                  </a:outerShdw>
                </a:effectLst>
              </a:rPr>
              <a:t> </a:t>
            </a:r>
            <a:r>
              <a:rPr lang="en-US" sz="3200" dirty="0"/>
              <a:t>in 2020, a total of 158,043 babies were born to teens aged 15–19 years, for a birth rate of 15.4 per 1,000 people in this age group.</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4663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59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36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Challenges</a:t>
            </a:r>
            <a:endParaRPr lang="en-US" dirty="0"/>
          </a:p>
        </p:txBody>
      </p:sp>
      <p:sp>
        <p:nvSpPr>
          <p:cNvPr id="3" name="Content Placeholder 2"/>
          <p:cNvSpPr>
            <a:spLocks noGrp="1"/>
          </p:cNvSpPr>
          <p:nvPr>
            <p:ph idx="1"/>
          </p:nvPr>
        </p:nvSpPr>
        <p:spPr/>
        <p:txBody>
          <a:bodyPr/>
          <a:lstStyle/>
          <a:p>
            <a:pPr marL="0" indent="0">
              <a:buNone/>
            </a:pPr>
            <a:r>
              <a:rPr lang="en-US" dirty="0"/>
              <a:t>When teenagers become parents, there are many potential challenges including:</a:t>
            </a:r>
          </a:p>
          <a:p>
            <a:r>
              <a:rPr lang="en-US" dirty="0"/>
              <a:t>Loss of educational/employment opportunities </a:t>
            </a:r>
          </a:p>
          <a:p>
            <a:r>
              <a:rPr lang="en-US" dirty="0"/>
              <a:t>Complicated relationships: family, friends, and dating</a:t>
            </a:r>
          </a:p>
          <a:p>
            <a:r>
              <a:rPr lang="en-US" dirty="0"/>
              <a:t>Increased responsibilities </a:t>
            </a:r>
          </a:p>
          <a:p>
            <a:r>
              <a:rPr lang="en-US" dirty="0"/>
              <a:t>Lack of time, money and resources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7300" y="3187700"/>
            <a:ext cx="3530600" cy="3530600"/>
          </a:xfrm>
          <a:prstGeom prst="rect">
            <a:avLst/>
          </a:prstGeom>
        </p:spPr>
      </p:pic>
    </p:spTree>
    <p:extLst>
      <p:ext uri="{BB962C8B-B14F-4D97-AF65-F5344CB8AC3E}">
        <p14:creationId xmlns:p14="http://schemas.microsoft.com/office/powerpoint/2010/main" val="4278287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When it comes to education…</a:t>
            </a:r>
            <a:endParaRPr lang="en-US" dirty="0">
              <a:solidFill>
                <a:schemeClr val="bg1"/>
              </a:solidFill>
            </a:endParaRPr>
          </a:p>
        </p:txBody>
      </p:sp>
      <p:sp>
        <p:nvSpPr>
          <p:cNvPr id="5" name="Content Placeholder 2"/>
          <p:cNvSpPr>
            <a:spLocks noGrp="1"/>
          </p:cNvSpPr>
          <p:nvPr>
            <p:ph sz="half" idx="1"/>
          </p:nvPr>
        </p:nvSpPr>
        <p:spPr>
          <a:xfrm>
            <a:off x="838200" y="1597025"/>
            <a:ext cx="10642600" cy="4351338"/>
          </a:xfrm>
        </p:spPr>
        <p:txBody>
          <a:bodyPr>
            <a:normAutofit fontScale="85000" lnSpcReduction="10000"/>
          </a:bodyPr>
          <a:lstStyle/>
          <a:p>
            <a:r>
              <a:rPr lang="en-US" sz="3000" dirty="0">
                <a:solidFill>
                  <a:schemeClr val="bg1"/>
                </a:solidFill>
              </a:rPr>
              <a:t>Becoming a teen parent is the leading cause of high school dropout for young women. </a:t>
            </a:r>
          </a:p>
          <a:p>
            <a:r>
              <a:rPr lang="en-US" sz="3000" dirty="0">
                <a:solidFill>
                  <a:schemeClr val="bg1"/>
                </a:solidFill>
              </a:rPr>
              <a:t>About 30% of </a:t>
            </a:r>
            <a:r>
              <a:rPr lang="en-US" sz="3000" dirty="0" smtClean="0">
                <a:solidFill>
                  <a:schemeClr val="bg1"/>
                </a:solidFill>
              </a:rPr>
              <a:t>young women site </a:t>
            </a:r>
            <a:r>
              <a:rPr lang="en-US" sz="3000" dirty="0">
                <a:solidFill>
                  <a:schemeClr val="bg1"/>
                </a:solidFill>
              </a:rPr>
              <a:t>“parenthood” or “pregnancy” as the reason for dropping out. About 9% of young men state these reasons for dropping out. </a:t>
            </a:r>
          </a:p>
          <a:p>
            <a:r>
              <a:rPr lang="en-US" sz="3000" dirty="0">
                <a:solidFill>
                  <a:schemeClr val="bg1"/>
                </a:solidFill>
              </a:rPr>
              <a:t>Only about half (51%) of teen mothers ever obtain a high school diploma compared to 89% of young women who are not teen parents. </a:t>
            </a:r>
          </a:p>
          <a:p>
            <a:r>
              <a:rPr lang="en-US" sz="3000" dirty="0">
                <a:solidFill>
                  <a:schemeClr val="bg1"/>
                </a:solidFill>
              </a:rPr>
              <a:t>Less than 2% of young </a:t>
            </a:r>
            <a:r>
              <a:rPr lang="en-US" sz="3000" dirty="0" smtClean="0">
                <a:solidFill>
                  <a:schemeClr val="bg1"/>
                </a:solidFill>
              </a:rPr>
              <a:t>women </a:t>
            </a:r>
            <a:r>
              <a:rPr lang="en-US" sz="3000" dirty="0">
                <a:solidFill>
                  <a:schemeClr val="bg1"/>
                </a:solidFill>
              </a:rPr>
              <a:t>who have a child before age 18 </a:t>
            </a:r>
            <a:r>
              <a:rPr lang="en-US" sz="3000" dirty="0" smtClean="0">
                <a:solidFill>
                  <a:schemeClr val="bg1"/>
                </a:solidFill>
              </a:rPr>
              <a:t>obtain </a:t>
            </a:r>
            <a:r>
              <a:rPr lang="en-US" sz="3000" dirty="0">
                <a:solidFill>
                  <a:schemeClr val="bg1"/>
                </a:solidFill>
              </a:rPr>
              <a:t>a college degree before age 30. </a:t>
            </a:r>
          </a:p>
          <a:p>
            <a:r>
              <a:rPr lang="en-US" sz="3000" dirty="0">
                <a:solidFill>
                  <a:schemeClr val="bg1"/>
                </a:solidFill>
              </a:rPr>
              <a:t>Only 61% of working teen dads obtain a high school diploma by the age of 26 compared to the 97% of young men who are not teen parents. </a:t>
            </a:r>
          </a:p>
          <a:p>
            <a:endParaRPr lang="en-US" dirty="0"/>
          </a:p>
        </p:txBody>
      </p:sp>
    </p:spTree>
    <p:extLst>
      <p:ext uri="{BB962C8B-B14F-4D97-AF65-F5344CB8AC3E}">
        <p14:creationId xmlns:p14="http://schemas.microsoft.com/office/powerpoint/2010/main" val="121307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264319"/>
            <a:ext cx="10515600" cy="1325563"/>
          </a:xfrm>
        </p:spPr>
        <p:txBody>
          <a:bodyPr/>
          <a:lstStyle/>
          <a:p>
            <a:pPr algn="ctr"/>
            <a:r>
              <a:rPr lang="en-US" dirty="0" smtClean="0"/>
              <a:t>As for employment…</a:t>
            </a:r>
            <a:endParaRPr lang="en-US" dirty="0"/>
          </a:p>
        </p:txBody>
      </p:sp>
      <p:graphicFrame>
        <p:nvGraphicFramePr>
          <p:cNvPr id="7" name="Diagram 6"/>
          <p:cNvGraphicFramePr/>
          <p:nvPr>
            <p:extLst>
              <p:ext uri="{D42A27DB-BD31-4B8C-83A1-F6EECF244321}">
                <p14:modId xmlns:p14="http://schemas.microsoft.com/office/powerpoint/2010/main" val="2926133546"/>
              </p:ext>
            </p:extLst>
          </p:nvPr>
        </p:nvGraphicFramePr>
        <p:xfrm>
          <a:off x="636922" y="1714500"/>
          <a:ext cx="7630778"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0900" y="3560047"/>
            <a:ext cx="3721100" cy="3721814"/>
          </a:xfrm>
          <a:prstGeom prst="rect">
            <a:avLst/>
          </a:prstGeom>
        </p:spPr>
      </p:pic>
    </p:spTree>
    <p:extLst>
      <p:ext uri="{BB962C8B-B14F-4D97-AF65-F5344CB8AC3E}">
        <p14:creationId xmlns:p14="http://schemas.microsoft.com/office/powerpoint/2010/main" val="1005028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30702"/>
            <a:ext cx="8594429" cy="1320456"/>
          </a:xfrm>
        </p:spPr>
        <p:txBody>
          <a:bodyPr>
            <a:normAutofit/>
          </a:bodyPr>
          <a:lstStyle/>
          <a:p>
            <a:pPr algn="ctr"/>
            <a:r>
              <a:rPr lang="en-US" sz="4399" dirty="0">
                <a:solidFill>
                  <a:schemeClr val="bg1"/>
                </a:solidFill>
              </a:rPr>
              <a:t>What does $7,000 look like?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917" y="4073910"/>
            <a:ext cx="2409085" cy="15985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337" y="1314138"/>
            <a:ext cx="2533886" cy="16892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1338" y="3895679"/>
            <a:ext cx="2336191" cy="1752144"/>
          </a:xfrm>
          <a:prstGeom prst="rect">
            <a:avLst/>
          </a:prstGeom>
        </p:spPr>
      </p:pic>
      <p:sp>
        <p:nvSpPr>
          <p:cNvPr id="9" name="TextBox 8"/>
          <p:cNvSpPr txBox="1"/>
          <p:nvPr/>
        </p:nvSpPr>
        <p:spPr>
          <a:xfrm>
            <a:off x="1372830" y="3035597"/>
            <a:ext cx="2742486" cy="707702"/>
          </a:xfrm>
          <a:prstGeom prst="rect">
            <a:avLst/>
          </a:prstGeom>
          <a:noFill/>
        </p:spPr>
        <p:txBody>
          <a:bodyPr wrap="square" rtlCol="0">
            <a:spAutoFit/>
          </a:bodyPr>
          <a:lstStyle/>
          <a:p>
            <a:pPr algn="ctr" defTabSz="457063">
              <a:buFont typeface="Arial" pitchFamily="34" charset="0"/>
              <a:buChar char="•"/>
            </a:pPr>
            <a:r>
              <a:rPr lang="en-US" sz="1999" dirty="0">
                <a:solidFill>
                  <a:prstClr val="black"/>
                </a:solidFill>
                <a:latin typeface="Trebuchet MS" panose="020B0603020202020204"/>
              </a:rPr>
              <a:t> 53 years of Apple Music (retail: $10.99)</a:t>
            </a:r>
          </a:p>
        </p:txBody>
      </p:sp>
      <p:sp>
        <p:nvSpPr>
          <p:cNvPr id="10" name="TextBox 9"/>
          <p:cNvSpPr txBox="1"/>
          <p:nvPr/>
        </p:nvSpPr>
        <p:spPr>
          <a:xfrm>
            <a:off x="4917037" y="3007466"/>
            <a:ext cx="2742486" cy="707702"/>
          </a:xfrm>
          <a:prstGeom prst="rect">
            <a:avLst/>
          </a:prstGeom>
          <a:noFill/>
        </p:spPr>
        <p:txBody>
          <a:bodyPr wrap="square" rtlCol="0">
            <a:spAutoFit/>
          </a:bodyPr>
          <a:lstStyle/>
          <a:p>
            <a:pPr algn="ctr" defTabSz="457063">
              <a:buFont typeface="Arial" pitchFamily="34" charset="0"/>
              <a:buChar char="•"/>
            </a:pPr>
            <a:r>
              <a:rPr lang="en-US" sz="1799" dirty="0">
                <a:solidFill>
                  <a:prstClr val="black"/>
                </a:solidFill>
                <a:latin typeface="Trebuchet MS" panose="020B0603020202020204"/>
              </a:rPr>
              <a:t> </a:t>
            </a:r>
            <a:r>
              <a:rPr lang="en-US" sz="1999" dirty="0">
                <a:solidFill>
                  <a:prstClr val="black"/>
                </a:solidFill>
                <a:latin typeface="Trebuchet MS" panose="020B0603020202020204"/>
              </a:rPr>
              <a:t>480 movie tickets  </a:t>
            </a:r>
          </a:p>
          <a:p>
            <a:pPr algn="ctr" defTabSz="457063"/>
            <a:r>
              <a:rPr lang="en-US" sz="1999" dirty="0">
                <a:solidFill>
                  <a:prstClr val="black"/>
                </a:solidFill>
                <a:latin typeface="Trebuchet MS" panose="020B0603020202020204"/>
              </a:rPr>
              <a:t>(retail: $14.59 ticket)</a:t>
            </a:r>
          </a:p>
        </p:txBody>
      </p:sp>
      <p:sp>
        <p:nvSpPr>
          <p:cNvPr id="11" name="TextBox 10"/>
          <p:cNvSpPr txBox="1"/>
          <p:nvPr/>
        </p:nvSpPr>
        <p:spPr>
          <a:xfrm>
            <a:off x="1226690" y="5757684"/>
            <a:ext cx="3034769" cy="707702"/>
          </a:xfrm>
          <a:prstGeom prst="rect">
            <a:avLst/>
          </a:prstGeom>
          <a:noFill/>
        </p:spPr>
        <p:txBody>
          <a:bodyPr wrap="square" rtlCol="0">
            <a:spAutoFit/>
          </a:bodyPr>
          <a:lstStyle/>
          <a:p>
            <a:pPr algn="ctr" defTabSz="457063">
              <a:buFont typeface="Arial" pitchFamily="34" charset="0"/>
              <a:buChar char="•"/>
            </a:pPr>
            <a:r>
              <a:rPr lang="en-US" sz="1999" dirty="0">
                <a:solidFill>
                  <a:prstClr val="black"/>
                </a:solidFill>
                <a:latin typeface="Trebuchet MS" panose="020B0603020202020204"/>
              </a:rPr>
              <a:t> 2,229 gallons of gas (retail: $3.14 per gallon)</a:t>
            </a:r>
          </a:p>
        </p:txBody>
      </p:sp>
      <p:sp>
        <p:nvSpPr>
          <p:cNvPr id="12" name="TextBox 11"/>
          <p:cNvSpPr txBox="1"/>
          <p:nvPr/>
        </p:nvSpPr>
        <p:spPr>
          <a:xfrm>
            <a:off x="4602601" y="5808303"/>
            <a:ext cx="3371359" cy="707702"/>
          </a:xfrm>
          <a:prstGeom prst="rect">
            <a:avLst/>
          </a:prstGeom>
          <a:noFill/>
        </p:spPr>
        <p:txBody>
          <a:bodyPr wrap="square" rtlCol="0">
            <a:spAutoFit/>
          </a:bodyPr>
          <a:lstStyle/>
          <a:p>
            <a:pPr algn="ctr" defTabSz="457063">
              <a:buFont typeface="Arial" pitchFamily="34" charset="0"/>
              <a:buChar char="•"/>
            </a:pPr>
            <a:r>
              <a:rPr lang="en-US" sz="1799" dirty="0">
                <a:solidFill>
                  <a:prstClr val="black"/>
                </a:solidFill>
                <a:latin typeface="Trebuchet MS" panose="020B0603020202020204"/>
              </a:rPr>
              <a:t> </a:t>
            </a:r>
            <a:r>
              <a:rPr lang="en-US" sz="1999" dirty="0">
                <a:solidFill>
                  <a:prstClr val="black"/>
                </a:solidFill>
                <a:latin typeface="Trebuchet MS" panose="020B0603020202020204"/>
              </a:rPr>
              <a:t>58 years of Netflix </a:t>
            </a:r>
          </a:p>
          <a:p>
            <a:pPr algn="ctr" defTabSz="457063"/>
            <a:r>
              <a:rPr lang="en-US" sz="1999" dirty="0">
                <a:solidFill>
                  <a:prstClr val="black"/>
                </a:solidFill>
                <a:latin typeface="Trebuchet MS" panose="020B0603020202020204"/>
              </a:rPr>
              <a:t>(retail: basic $9.99/ month)</a:t>
            </a:r>
          </a:p>
        </p:txBody>
      </p:sp>
      <p:sp>
        <p:nvSpPr>
          <p:cNvPr id="13" name="TextBox 12"/>
          <p:cNvSpPr txBox="1"/>
          <p:nvPr/>
        </p:nvSpPr>
        <p:spPr>
          <a:xfrm>
            <a:off x="8065908" y="3030208"/>
            <a:ext cx="3555423" cy="707702"/>
          </a:xfrm>
          <a:prstGeom prst="rect">
            <a:avLst/>
          </a:prstGeom>
          <a:noFill/>
        </p:spPr>
        <p:txBody>
          <a:bodyPr wrap="square" rtlCol="0">
            <a:spAutoFit/>
          </a:bodyPr>
          <a:lstStyle/>
          <a:p>
            <a:pPr algn="ctr" defTabSz="457063">
              <a:buFont typeface="Arial" pitchFamily="34" charset="0"/>
              <a:buChar char="•"/>
            </a:pPr>
            <a:r>
              <a:rPr lang="en-US" sz="1999" dirty="0">
                <a:solidFill>
                  <a:prstClr val="black"/>
                </a:solidFill>
                <a:latin typeface="Trebuchet MS" panose="020B0603020202020204"/>
              </a:rPr>
              <a:t> 1,573 Grande Caramel </a:t>
            </a:r>
            <a:r>
              <a:rPr lang="en-US" sz="1999" dirty="0" err="1">
                <a:solidFill>
                  <a:prstClr val="black"/>
                </a:solidFill>
                <a:latin typeface="Trebuchet MS" panose="020B0603020202020204"/>
              </a:rPr>
              <a:t>Frappuccinos</a:t>
            </a:r>
            <a:r>
              <a:rPr lang="en-US" sz="1999" dirty="0">
                <a:solidFill>
                  <a:prstClr val="black"/>
                </a:solidFill>
                <a:latin typeface="Trebuchet MS" panose="020B0603020202020204"/>
              </a:rPr>
              <a:t>  (retail: $4.45)</a:t>
            </a:r>
          </a:p>
        </p:txBody>
      </p:sp>
      <p:sp>
        <p:nvSpPr>
          <p:cNvPr id="14" name="TextBox 13"/>
          <p:cNvSpPr txBox="1"/>
          <p:nvPr/>
        </p:nvSpPr>
        <p:spPr>
          <a:xfrm>
            <a:off x="8306800" y="5808303"/>
            <a:ext cx="3073636" cy="707702"/>
          </a:xfrm>
          <a:prstGeom prst="rect">
            <a:avLst/>
          </a:prstGeom>
          <a:noFill/>
        </p:spPr>
        <p:txBody>
          <a:bodyPr wrap="square" rtlCol="0">
            <a:spAutoFit/>
          </a:bodyPr>
          <a:lstStyle/>
          <a:p>
            <a:pPr algn="ctr" defTabSz="457063">
              <a:buFont typeface="Arial" pitchFamily="34" charset="0"/>
              <a:buChar char="•"/>
            </a:pPr>
            <a:r>
              <a:rPr lang="en-US" sz="1999" dirty="0">
                <a:solidFill>
                  <a:prstClr val="black"/>
                </a:solidFill>
                <a:latin typeface="Trebuchet MS" panose="020B0603020202020204"/>
              </a:rPr>
              <a:t> 8 Apple watches</a:t>
            </a:r>
          </a:p>
          <a:p>
            <a:pPr algn="ctr" defTabSz="457063"/>
            <a:r>
              <a:rPr lang="en-US" sz="1999" dirty="0">
                <a:solidFill>
                  <a:prstClr val="black"/>
                </a:solidFill>
                <a:latin typeface="Trebuchet MS" panose="020B0603020202020204"/>
              </a:rPr>
              <a:t>  (retail: Ultra $799)</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1787" y="3895680"/>
            <a:ext cx="2523665" cy="1884688"/>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1787" y="1326410"/>
            <a:ext cx="2523665" cy="169542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8520" y="1312395"/>
            <a:ext cx="2514445" cy="1795424"/>
          </a:xfrm>
          <a:prstGeom prst="rect">
            <a:avLst/>
          </a:prstGeom>
        </p:spPr>
      </p:pic>
    </p:spTree>
    <p:extLst>
      <p:ext uri="{BB962C8B-B14F-4D97-AF65-F5344CB8AC3E}">
        <p14:creationId xmlns:p14="http://schemas.microsoft.com/office/powerpoint/2010/main" val="54381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699" y="2057400"/>
            <a:ext cx="8583613" cy="1397000"/>
          </a:xfrm>
        </p:spPr>
        <p:txBody>
          <a:bodyPr>
            <a:noAutofit/>
          </a:bodyPr>
          <a:lstStyle/>
          <a:p>
            <a:pPr algn="ctr"/>
            <a:r>
              <a:rPr lang="en-US" sz="4800" dirty="0" smtClean="0"/>
              <a:t>What cost goes into actually raising a baby?</a:t>
            </a:r>
            <a:endParaRPr lang="en-US" sz="4800" dirty="0"/>
          </a:p>
        </p:txBody>
      </p:sp>
      <p:sp>
        <p:nvSpPr>
          <p:cNvPr id="5" name="Rectangle 4"/>
          <p:cNvSpPr/>
          <p:nvPr/>
        </p:nvSpPr>
        <p:spPr>
          <a:xfrm>
            <a:off x="229659" y="5410770"/>
            <a:ext cx="2586845" cy="1049154"/>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59" y="3073400"/>
            <a:ext cx="3987800" cy="3987800"/>
          </a:xfrm>
          <a:prstGeom prst="rect">
            <a:avLst/>
          </a:prstGeom>
        </p:spPr>
      </p:pic>
    </p:spTree>
    <p:extLst>
      <p:ext uri="{BB962C8B-B14F-4D97-AF65-F5344CB8AC3E}">
        <p14:creationId xmlns:p14="http://schemas.microsoft.com/office/powerpoint/2010/main" val="355438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lumMod val="60000"/>
                    <a:lumOff val="40000"/>
                  </a:schemeClr>
                </a:solidFill>
              </a:rPr>
              <a:t>The grand total of raising a </a:t>
            </a:r>
            <a:r>
              <a:rPr lang="en-US" dirty="0" smtClean="0">
                <a:solidFill>
                  <a:schemeClr val="tx1">
                    <a:lumMod val="60000"/>
                    <a:lumOff val="40000"/>
                  </a:schemeClr>
                </a:solidFill>
              </a:rPr>
              <a:t>child </a:t>
            </a:r>
            <a:r>
              <a:rPr lang="en-US" dirty="0">
                <a:solidFill>
                  <a:schemeClr val="tx1">
                    <a:lumMod val="60000"/>
                    <a:lumOff val="40000"/>
                  </a:schemeClr>
                </a:solidFill>
              </a:rPr>
              <a:t>from </a:t>
            </a:r>
            <a:r>
              <a:rPr lang="en-US" b="1" dirty="0">
                <a:solidFill>
                  <a:schemeClr val="tx1">
                    <a:lumMod val="60000"/>
                    <a:lumOff val="40000"/>
                  </a:schemeClr>
                </a:solidFill>
              </a:rPr>
              <a:t>Birth to age </a:t>
            </a:r>
            <a:r>
              <a:rPr lang="en-US" b="1" dirty="0" smtClean="0">
                <a:solidFill>
                  <a:schemeClr val="tx1">
                    <a:lumMod val="60000"/>
                    <a:lumOff val="40000"/>
                  </a:schemeClr>
                </a:solidFill>
              </a:rPr>
              <a:t>17 </a:t>
            </a:r>
            <a:r>
              <a:rPr lang="en-US" dirty="0">
                <a:solidFill>
                  <a:schemeClr val="tx1">
                    <a:lumMod val="60000"/>
                    <a:lumOff val="40000"/>
                  </a:schemeClr>
                </a:solidFill>
              </a:rPr>
              <a:t>is about:</a:t>
            </a:r>
          </a:p>
        </p:txBody>
      </p:sp>
      <p:sp>
        <p:nvSpPr>
          <p:cNvPr id="4" name="Rectangle 3"/>
          <p:cNvSpPr/>
          <p:nvPr/>
        </p:nvSpPr>
        <p:spPr>
          <a:xfrm>
            <a:off x="3738409" y="1526570"/>
            <a:ext cx="4918334" cy="3046988"/>
          </a:xfrm>
          <a:prstGeom prst="rect">
            <a:avLst/>
          </a:prstGeom>
          <a:noFill/>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a:ln w="11430"/>
                <a:solidFill>
                  <a:srgbClr val="367689"/>
                </a:solidFill>
                <a:effectLst>
                  <a:outerShdw blurRad="76200" dist="50800" dir="5400000" algn="tl" rotWithShape="0">
                    <a:srgbClr val="000000">
                      <a:alpha val="65000"/>
                    </a:srgbClr>
                  </a:outerShdw>
                </a:effectLst>
              </a:rPr>
              <a:t>$310,605</a:t>
            </a:r>
          </a:p>
          <a:p>
            <a:pPr algn="ct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1670253" y="3148905"/>
            <a:ext cx="1609288" cy="923330"/>
          </a:xfrm>
          <a:prstGeom prst="rect">
            <a:avLst/>
          </a:prstGeom>
          <a:noFill/>
          <a:effectLst>
            <a:reflection stA="85000" endPos="65000" dist="50800" dir="5400000" sy="-100000" algn="bl" rotWithShape="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367689"/>
                </a:solidFill>
              </a:rPr>
              <a:t>Food</a:t>
            </a:r>
          </a:p>
        </p:txBody>
      </p:sp>
      <p:sp>
        <p:nvSpPr>
          <p:cNvPr id="6" name="Rectangle 5"/>
          <p:cNvSpPr/>
          <p:nvPr/>
        </p:nvSpPr>
        <p:spPr>
          <a:xfrm>
            <a:off x="4290057" y="3096230"/>
            <a:ext cx="25122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367689"/>
                </a:solidFill>
                <a:effectLst>
                  <a:outerShdw blurRad="50800" dist="39000" dir="5460000" algn="tl">
                    <a:srgbClr val="000000">
                      <a:alpha val="38000"/>
                    </a:srgbClr>
                  </a:outerShdw>
                </a:effectLst>
              </a:rPr>
              <a:t>Housing</a:t>
            </a:r>
          </a:p>
        </p:txBody>
      </p:sp>
      <p:sp>
        <p:nvSpPr>
          <p:cNvPr id="8" name="Rectangle 7"/>
          <p:cNvSpPr/>
          <p:nvPr/>
        </p:nvSpPr>
        <p:spPr>
          <a:xfrm>
            <a:off x="7543801" y="3096230"/>
            <a:ext cx="359624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solidFill>
                  <a:srgbClr val="367689"/>
                </a:solidFill>
                <a:effectLst/>
              </a:rPr>
              <a:t>education</a:t>
            </a:r>
          </a:p>
        </p:txBody>
      </p:sp>
      <p:sp>
        <p:nvSpPr>
          <p:cNvPr id="9" name="Rectangle 8"/>
          <p:cNvSpPr/>
          <p:nvPr/>
        </p:nvSpPr>
        <p:spPr>
          <a:xfrm>
            <a:off x="1065461" y="3989444"/>
            <a:ext cx="5105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367689"/>
                </a:solidFill>
              </a:rPr>
              <a:t>Transportation</a:t>
            </a:r>
          </a:p>
        </p:txBody>
      </p:sp>
      <p:sp>
        <p:nvSpPr>
          <p:cNvPr id="10" name="Rectangle 9"/>
          <p:cNvSpPr/>
          <p:nvPr/>
        </p:nvSpPr>
        <p:spPr>
          <a:xfrm>
            <a:off x="6843739" y="4004502"/>
            <a:ext cx="33083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367689"/>
                </a:solidFill>
                <a:effectLst>
                  <a:outerShdw blurRad="50800" dist="39000" dir="5460000" algn="tl">
                    <a:srgbClr val="000000">
                      <a:alpha val="38000"/>
                    </a:srgbClr>
                  </a:outerShdw>
                </a:effectLst>
              </a:rPr>
              <a:t>Healthcare</a:t>
            </a:r>
          </a:p>
        </p:txBody>
      </p:sp>
      <p:sp>
        <p:nvSpPr>
          <p:cNvPr id="11" name="Rectangle 10"/>
          <p:cNvSpPr/>
          <p:nvPr/>
        </p:nvSpPr>
        <p:spPr>
          <a:xfrm>
            <a:off x="1830652" y="4842219"/>
            <a:ext cx="357501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solidFill>
                  <a:srgbClr val="367689"/>
                </a:solidFill>
                <a:effectLst/>
              </a:rPr>
              <a:t>Child care</a:t>
            </a:r>
          </a:p>
        </p:txBody>
      </p:sp>
      <p:sp>
        <p:nvSpPr>
          <p:cNvPr id="12" name="Rectangle 11"/>
          <p:cNvSpPr/>
          <p:nvPr/>
        </p:nvSpPr>
        <p:spPr>
          <a:xfrm>
            <a:off x="6601525" y="4842219"/>
            <a:ext cx="3276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367689"/>
                </a:solidFill>
                <a:effectLst>
                  <a:outerShdw blurRad="50800" dist="39000" dir="5460000" algn="tl">
                    <a:srgbClr val="000000">
                      <a:alpha val="38000"/>
                    </a:srgbClr>
                  </a:outerShdw>
                </a:effectLst>
              </a:rPr>
              <a:t>Clothing</a:t>
            </a:r>
          </a:p>
        </p:txBody>
      </p:sp>
      <p:sp>
        <p:nvSpPr>
          <p:cNvPr id="13" name="Rectangle 12"/>
          <p:cNvSpPr/>
          <p:nvPr/>
        </p:nvSpPr>
        <p:spPr>
          <a:xfrm>
            <a:off x="2884603" y="5612474"/>
            <a:ext cx="6237991"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solidFill>
                  <a:srgbClr val="54A49D"/>
                </a:solidFill>
              </a:rPr>
              <a:t>Just to name a few….</a:t>
            </a:r>
          </a:p>
        </p:txBody>
      </p:sp>
      <p:sp>
        <p:nvSpPr>
          <p:cNvPr id="14" name="TextBox 13"/>
          <p:cNvSpPr txBox="1"/>
          <p:nvPr/>
        </p:nvSpPr>
        <p:spPr>
          <a:xfrm>
            <a:off x="2286001" y="6487519"/>
            <a:ext cx="9904413" cy="261610"/>
          </a:xfrm>
          <a:prstGeom prst="rect">
            <a:avLst/>
          </a:prstGeom>
          <a:noFill/>
        </p:spPr>
        <p:txBody>
          <a:bodyPr wrap="square" rtlCol="0">
            <a:spAutoFit/>
          </a:bodyPr>
          <a:lstStyle/>
          <a:p>
            <a:r>
              <a:rPr lang="en-US" sz="1100" dirty="0"/>
              <a:t>Source: https://www.brookings.edu/blog/up-front/2022/08/30/its-getting-more-expensive-to-raise-children-and-government-isnt-doing-much-to-help/</a:t>
            </a:r>
          </a:p>
        </p:txBody>
      </p:sp>
    </p:spTree>
    <p:extLst>
      <p:ext uri="{BB962C8B-B14F-4D97-AF65-F5344CB8AC3E}">
        <p14:creationId xmlns:p14="http://schemas.microsoft.com/office/powerpoint/2010/main" val="122393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1743" y="335508"/>
            <a:ext cx="10157354" cy="1397000"/>
          </a:xfrm>
        </p:spPr>
        <p:txBody>
          <a:bodyPr>
            <a:normAutofit/>
          </a:bodyPr>
          <a:lstStyle/>
          <a:p>
            <a:pPr algn="ctr"/>
            <a:r>
              <a:rPr lang="en-US" dirty="0" smtClean="0"/>
              <a:t>The average annual cost of raising a child is between $15,438 - $17,375</a:t>
            </a:r>
            <a:endParaRPr lang="en-US" dirty="0"/>
          </a:p>
        </p:txBody>
      </p:sp>
      <p:sp>
        <p:nvSpPr>
          <p:cNvPr id="3" name="Content Placeholder 2"/>
          <p:cNvSpPr>
            <a:spLocks noGrp="1"/>
          </p:cNvSpPr>
          <p:nvPr>
            <p:ph idx="1"/>
          </p:nvPr>
        </p:nvSpPr>
        <p:spPr>
          <a:xfrm>
            <a:off x="1118896" y="2131704"/>
            <a:ext cx="10157354" cy="4470400"/>
          </a:xfrm>
        </p:spPr>
        <p:txBody>
          <a:bodyPr/>
          <a:lstStyle/>
          <a:p>
            <a:r>
              <a:rPr lang="en-US" dirty="0"/>
              <a:t>Daily needs include clothes, food/formula, diapers, bottles, etc. </a:t>
            </a:r>
          </a:p>
          <a:p>
            <a:r>
              <a:rPr lang="en-US" dirty="0"/>
              <a:t>New babies also need things like cribs, car seats, nursery furniture, etc. </a:t>
            </a:r>
          </a:p>
          <a:p>
            <a:r>
              <a:rPr lang="en-US" dirty="0"/>
              <a:t>Babies also require routine trips to a doctor for things such as checkups, vaccines, etc.  </a:t>
            </a:r>
          </a:p>
          <a:p>
            <a:endParaRPr lang="en-US" dirty="0"/>
          </a:p>
        </p:txBody>
      </p:sp>
      <p:sp>
        <p:nvSpPr>
          <p:cNvPr id="4" name="Rectangle 3"/>
          <p:cNvSpPr/>
          <p:nvPr/>
        </p:nvSpPr>
        <p:spPr>
          <a:xfrm>
            <a:off x="1388420" y="4911278"/>
            <a:ext cx="91439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7030A0"/>
                </a:solidFill>
              </a:rPr>
              <a:t>These costs can really ADD UP!</a:t>
            </a:r>
          </a:p>
        </p:txBody>
      </p:sp>
    </p:spTree>
    <p:extLst>
      <p:ext uri="{BB962C8B-B14F-4D97-AF65-F5344CB8AC3E}">
        <p14:creationId xmlns:p14="http://schemas.microsoft.com/office/powerpoint/2010/main" val="237258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1835</TotalTime>
  <Words>1784</Words>
  <Application>Microsoft Office PowerPoint</Application>
  <PresentationFormat>Widescreen</PresentationFormat>
  <Paragraphs>176</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vt:lpstr>
      <vt:lpstr>Century Gothic</vt:lpstr>
      <vt:lpstr>Trebuchet MS</vt:lpstr>
      <vt:lpstr>Office Theme</vt:lpstr>
      <vt:lpstr>Cost of Raising a Child</vt:lpstr>
      <vt:lpstr>Teen Pregnancy</vt:lpstr>
      <vt:lpstr>Potential Challenges</vt:lpstr>
      <vt:lpstr>When it comes to education…</vt:lpstr>
      <vt:lpstr>As for employment…</vt:lpstr>
      <vt:lpstr>What does $7,000 look like? </vt:lpstr>
      <vt:lpstr>What cost goes into actually raising a baby?</vt:lpstr>
      <vt:lpstr>The grand total of raising a child from Birth to age 17 is about:</vt:lpstr>
      <vt:lpstr>The average annual cost of raising a child is between $15,438 - $17,375</vt:lpstr>
      <vt:lpstr>For a teen who lives at home, already has a car and receives free child-care:</vt:lpstr>
      <vt:lpstr>And that list does not include:</vt:lpstr>
      <vt:lpstr>In addition to all these costs, non-custodial parents pay child support.</vt:lpstr>
      <vt:lpstr>These do not include the costs associated with pregnancy</vt:lpstr>
      <vt:lpstr>These costs, along with the actual delivery and post delivery care can quickly add up. </vt:lpstr>
      <vt:lpstr>To Review</vt:lpstr>
      <vt:lpstr>What does $84,000 look like? </vt:lpstr>
      <vt:lpstr>$84,00 could also buy you…</vt:lpstr>
      <vt:lpstr>In addition to the monetary costs, becoming a teen parent can:</vt:lpstr>
      <vt:lpstr>For more information visit</vt:lpstr>
      <vt:lpstr>PowerPoint Presentation</vt:lpstr>
      <vt:lpstr>PowerPoint Presentation</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Urwiler</dc:creator>
  <cp:lastModifiedBy>Whitney E. Salyer</cp:lastModifiedBy>
  <cp:revision>35</cp:revision>
  <dcterms:created xsi:type="dcterms:W3CDTF">2021-12-02T17:37:03Z</dcterms:created>
  <dcterms:modified xsi:type="dcterms:W3CDTF">2023-09-26T16:09:26Z</dcterms:modified>
</cp:coreProperties>
</file>