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24"/>
  </p:notesMasterIdLst>
  <p:handoutMasterIdLst>
    <p:handoutMasterId r:id="rId25"/>
  </p:handoutMasterIdLst>
  <p:sldIdLst>
    <p:sldId id="264" r:id="rId5"/>
    <p:sldId id="265" r:id="rId6"/>
    <p:sldId id="266" r:id="rId7"/>
    <p:sldId id="267" r:id="rId8"/>
    <p:sldId id="268" r:id="rId9"/>
    <p:sldId id="269" r:id="rId10"/>
    <p:sldId id="270" r:id="rId11"/>
    <p:sldId id="271" r:id="rId12"/>
    <p:sldId id="278" r:id="rId13"/>
    <p:sldId id="272" r:id="rId14"/>
    <p:sldId id="273" r:id="rId15"/>
    <p:sldId id="274" r:id="rId16"/>
    <p:sldId id="275" r:id="rId17"/>
    <p:sldId id="276" r:id="rId18"/>
    <p:sldId id="277" r:id="rId19"/>
    <p:sldId id="280" r:id="rId20"/>
    <p:sldId id="282" r:id="rId21"/>
    <p:sldId id="281" r:id="rId22"/>
    <p:sldId id="283"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999"/>
    <a:srgbClr val="5B9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73298" autoAdjust="0"/>
  </p:normalViewPr>
  <p:slideViewPr>
    <p:cSldViewPr showGuides="1">
      <p:cViewPr varScale="1">
        <p:scale>
          <a:sx n="50" d="100"/>
          <a:sy n="50" d="100"/>
        </p:scale>
        <p:origin x="408" y="4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533FA-0D60-4831-A866-685EF3533B9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219442C-CC6E-4FE5-9CC8-3AF8E2B7A7BB}">
      <dgm:prSet phldrT="[Text]"/>
      <dgm:spPr>
        <a:solidFill>
          <a:srgbClr val="5B9BAD"/>
        </a:solidFill>
      </dgm:spPr>
      <dgm:t>
        <a:bodyPr/>
        <a:lstStyle/>
        <a:p>
          <a:r>
            <a:rPr lang="es-US" dirty="0"/>
            <a:t>Ingreso anual de los individuos SIN un diploma de secundaria:</a:t>
          </a:r>
        </a:p>
      </dgm:t>
    </dgm:pt>
    <dgm:pt modelId="{2BFAE856-069B-4233-9C2D-209F2490775C}" type="parTrans" cxnId="{936FE6BF-B106-4E0C-A2CA-5CACA223E401}">
      <dgm:prSet/>
      <dgm:spPr/>
      <dgm:t>
        <a:bodyPr/>
        <a:lstStyle/>
        <a:p>
          <a:endParaRPr lang="en-US"/>
        </a:p>
      </dgm:t>
    </dgm:pt>
    <dgm:pt modelId="{C19A29D5-B63D-4EEF-8784-0AFD4963B700}" type="sibTrans" cxnId="{936FE6BF-B106-4E0C-A2CA-5CACA223E401}">
      <dgm:prSet/>
      <dgm:spPr/>
      <dgm:t>
        <a:bodyPr/>
        <a:lstStyle/>
        <a:p>
          <a:endParaRPr lang="en-US"/>
        </a:p>
      </dgm:t>
    </dgm:pt>
    <dgm:pt modelId="{011C3DD7-322C-4205-8AA4-433AFE12D134}">
      <dgm:prSet phldrT="[Text]"/>
      <dgm:spPr/>
      <dgm:t>
        <a:bodyPr/>
        <a:lstStyle/>
        <a:p>
          <a:r>
            <a:rPr lang="es-US"/>
            <a:t>Ganan aproximadamente $6000 MENOS que aquellos CON un diploma.</a:t>
          </a:r>
        </a:p>
      </dgm:t>
    </dgm:pt>
    <dgm:pt modelId="{C1DBA863-ED01-4288-A852-FB329045EC7E}" type="parTrans" cxnId="{F884EB16-AD9E-4052-927D-CB2FD13EECA6}">
      <dgm:prSet/>
      <dgm:spPr/>
      <dgm:t>
        <a:bodyPr/>
        <a:lstStyle/>
        <a:p>
          <a:endParaRPr lang="en-US"/>
        </a:p>
      </dgm:t>
    </dgm:pt>
    <dgm:pt modelId="{74CD6954-DAC5-4A06-95BA-9F6A06C62543}" type="sibTrans" cxnId="{F884EB16-AD9E-4052-927D-CB2FD13EECA6}">
      <dgm:prSet/>
      <dgm:spPr/>
      <dgm:t>
        <a:bodyPr/>
        <a:lstStyle/>
        <a:p>
          <a:endParaRPr lang="en-US"/>
        </a:p>
      </dgm:t>
    </dgm:pt>
    <dgm:pt modelId="{3FB34AB0-10A0-41FF-BE2C-BB985D7FFA34}">
      <dgm:prSet phldrT="[Text]"/>
      <dgm:spPr/>
      <dgm:t>
        <a:bodyPr/>
        <a:lstStyle/>
        <a:p>
          <a:r>
            <a:rPr lang="es-US" dirty="0"/>
            <a:t>Ganan aproximadamente $25,800 MENOS que quienes tienen una licenciatura.</a:t>
          </a:r>
        </a:p>
      </dgm:t>
    </dgm:pt>
    <dgm:pt modelId="{0B36AC87-CC97-40EF-9B26-3DC9C9449240}" type="parTrans" cxnId="{200B2CBC-9C43-4C1F-94C2-75DAD828D960}">
      <dgm:prSet/>
      <dgm:spPr/>
      <dgm:t>
        <a:bodyPr/>
        <a:lstStyle/>
        <a:p>
          <a:endParaRPr lang="en-US"/>
        </a:p>
      </dgm:t>
    </dgm:pt>
    <dgm:pt modelId="{FA3C3DCE-06BB-46A7-9B6E-C29A1AEE9F33}" type="sibTrans" cxnId="{200B2CBC-9C43-4C1F-94C2-75DAD828D960}">
      <dgm:prSet/>
      <dgm:spPr/>
      <dgm:t>
        <a:bodyPr/>
        <a:lstStyle/>
        <a:p>
          <a:endParaRPr lang="en-US"/>
        </a:p>
      </dgm:t>
    </dgm:pt>
    <dgm:pt modelId="{33DC5DED-90D9-4D35-AB3C-30F580B05FE8}">
      <dgm:prSet phldrT="[Text]"/>
      <dgm:spPr>
        <a:solidFill>
          <a:srgbClr val="5B9BAD"/>
        </a:solidFill>
      </dgm:spPr>
      <dgm:t>
        <a:bodyPr/>
        <a:lstStyle/>
        <a:p>
          <a:r>
            <a:rPr lang="es-US"/>
            <a:t>Ingreso vitalicio de los individuos SIN un diploma de secundaria:</a:t>
          </a:r>
        </a:p>
      </dgm:t>
    </dgm:pt>
    <dgm:pt modelId="{3B4EE6F6-9A04-40F7-AC73-90758F06106A}" type="parTrans" cxnId="{CCA9A5C1-D387-47B7-9570-BC0DEF1DFAF7}">
      <dgm:prSet/>
      <dgm:spPr/>
      <dgm:t>
        <a:bodyPr/>
        <a:lstStyle/>
        <a:p>
          <a:endParaRPr lang="en-US"/>
        </a:p>
      </dgm:t>
    </dgm:pt>
    <dgm:pt modelId="{A12C4A5C-1B4C-49C4-B971-7342318B0ACD}" type="sibTrans" cxnId="{CCA9A5C1-D387-47B7-9570-BC0DEF1DFAF7}">
      <dgm:prSet/>
      <dgm:spPr/>
      <dgm:t>
        <a:bodyPr/>
        <a:lstStyle/>
        <a:p>
          <a:endParaRPr lang="en-US"/>
        </a:p>
      </dgm:t>
    </dgm:pt>
    <dgm:pt modelId="{DC83FF8C-0B5D-4340-BEED-158C5696C3EB}">
      <dgm:prSet phldrT="[Text]"/>
      <dgm:spPr/>
      <dgm:t>
        <a:bodyPr/>
        <a:lstStyle/>
        <a:p>
          <a:r>
            <a:rPr lang="es-US" dirty="0"/>
            <a:t>Ganan aproximadamente $240,000 MENOS que aquellos CON un diploma.</a:t>
          </a:r>
        </a:p>
      </dgm:t>
    </dgm:pt>
    <dgm:pt modelId="{D9F07684-D1DD-4BBF-B835-8D455E02F2A2}" type="parTrans" cxnId="{EB351FB8-2200-4D24-9023-F365A69F070E}">
      <dgm:prSet/>
      <dgm:spPr/>
      <dgm:t>
        <a:bodyPr/>
        <a:lstStyle/>
        <a:p>
          <a:endParaRPr lang="en-US"/>
        </a:p>
      </dgm:t>
    </dgm:pt>
    <dgm:pt modelId="{95220AC4-2251-4280-845B-FC180F635E14}" type="sibTrans" cxnId="{EB351FB8-2200-4D24-9023-F365A69F070E}">
      <dgm:prSet/>
      <dgm:spPr/>
      <dgm:t>
        <a:bodyPr/>
        <a:lstStyle/>
        <a:p>
          <a:endParaRPr lang="en-US"/>
        </a:p>
      </dgm:t>
    </dgm:pt>
    <dgm:pt modelId="{5E0FE246-F43A-4F64-A825-811824E20496}">
      <dgm:prSet phldrT="[Text]"/>
      <dgm:spPr/>
      <dgm:t>
        <a:bodyPr/>
        <a:lstStyle/>
        <a:p>
          <a:r>
            <a:rPr lang="es-US"/>
            <a:t>Ganan aproximadamente $1.1 millones MENOS que quienes tienen una licenciatura.</a:t>
          </a:r>
        </a:p>
      </dgm:t>
    </dgm:pt>
    <dgm:pt modelId="{B6DC322B-E048-4B13-9F3B-EC949E5A6920}" type="parTrans" cxnId="{BC2DED69-1575-45EA-84E7-B038DEB72051}">
      <dgm:prSet/>
      <dgm:spPr/>
      <dgm:t>
        <a:bodyPr/>
        <a:lstStyle/>
        <a:p>
          <a:endParaRPr lang="en-US"/>
        </a:p>
      </dgm:t>
    </dgm:pt>
    <dgm:pt modelId="{16264310-9D4F-4D36-8491-BC424CBBE9F6}" type="sibTrans" cxnId="{BC2DED69-1575-45EA-84E7-B038DEB72051}">
      <dgm:prSet/>
      <dgm:spPr/>
      <dgm:t>
        <a:bodyPr/>
        <a:lstStyle/>
        <a:p>
          <a:endParaRPr lang="en-US"/>
        </a:p>
      </dgm:t>
    </dgm:pt>
    <dgm:pt modelId="{F9613256-403B-4E09-A789-A1A06F03AF5A}" type="pres">
      <dgm:prSet presAssocID="{1F8533FA-0D60-4831-A866-685EF3533B9D}" presName="Name0" presStyleCnt="0">
        <dgm:presLayoutVars>
          <dgm:dir/>
          <dgm:animLvl val="lvl"/>
          <dgm:resizeHandles/>
        </dgm:presLayoutVars>
      </dgm:prSet>
      <dgm:spPr/>
      <dgm:t>
        <a:bodyPr/>
        <a:lstStyle/>
        <a:p>
          <a:endParaRPr lang="es-ES"/>
        </a:p>
      </dgm:t>
    </dgm:pt>
    <dgm:pt modelId="{B4FC6B01-5048-4331-929D-0AA655448751}" type="pres">
      <dgm:prSet presAssocID="{5219442C-CC6E-4FE5-9CC8-3AF8E2B7A7BB}" presName="linNode" presStyleCnt="0"/>
      <dgm:spPr/>
    </dgm:pt>
    <dgm:pt modelId="{D88CC0E5-FBC5-4AAC-9D3A-7A26B4E090BD}" type="pres">
      <dgm:prSet presAssocID="{5219442C-CC6E-4FE5-9CC8-3AF8E2B7A7BB}" presName="parentShp" presStyleLbl="node1" presStyleIdx="0" presStyleCnt="2">
        <dgm:presLayoutVars>
          <dgm:bulletEnabled val="1"/>
        </dgm:presLayoutVars>
      </dgm:prSet>
      <dgm:spPr/>
      <dgm:t>
        <a:bodyPr/>
        <a:lstStyle/>
        <a:p>
          <a:endParaRPr lang="es-ES"/>
        </a:p>
      </dgm:t>
    </dgm:pt>
    <dgm:pt modelId="{764A4ABF-CB1E-469E-BCE3-08D3CE5B103B}" type="pres">
      <dgm:prSet presAssocID="{5219442C-CC6E-4FE5-9CC8-3AF8E2B7A7BB}" presName="childShp" presStyleLbl="bgAccFollowNode1" presStyleIdx="0" presStyleCnt="2">
        <dgm:presLayoutVars>
          <dgm:bulletEnabled val="1"/>
        </dgm:presLayoutVars>
      </dgm:prSet>
      <dgm:spPr/>
      <dgm:t>
        <a:bodyPr/>
        <a:lstStyle/>
        <a:p>
          <a:endParaRPr lang="es-ES"/>
        </a:p>
      </dgm:t>
    </dgm:pt>
    <dgm:pt modelId="{916E7A40-5AE1-4B00-B589-8365F5350C7C}" type="pres">
      <dgm:prSet presAssocID="{C19A29D5-B63D-4EEF-8784-0AFD4963B700}" presName="spacing" presStyleCnt="0"/>
      <dgm:spPr/>
    </dgm:pt>
    <dgm:pt modelId="{F3F90361-497F-4B40-BA1C-3085350D9130}" type="pres">
      <dgm:prSet presAssocID="{33DC5DED-90D9-4D35-AB3C-30F580B05FE8}" presName="linNode" presStyleCnt="0"/>
      <dgm:spPr/>
    </dgm:pt>
    <dgm:pt modelId="{98B7A800-447B-4861-849E-21E99C4E3C3C}" type="pres">
      <dgm:prSet presAssocID="{33DC5DED-90D9-4D35-AB3C-30F580B05FE8}" presName="parentShp" presStyleLbl="node1" presStyleIdx="1" presStyleCnt="2">
        <dgm:presLayoutVars>
          <dgm:bulletEnabled val="1"/>
        </dgm:presLayoutVars>
      </dgm:prSet>
      <dgm:spPr/>
      <dgm:t>
        <a:bodyPr/>
        <a:lstStyle/>
        <a:p>
          <a:endParaRPr lang="es-ES"/>
        </a:p>
      </dgm:t>
    </dgm:pt>
    <dgm:pt modelId="{1F1F957E-DDF3-4CD9-BE7E-B8F9F234519C}" type="pres">
      <dgm:prSet presAssocID="{33DC5DED-90D9-4D35-AB3C-30F580B05FE8}" presName="childShp" presStyleLbl="bgAccFollowNode1" presStyleIdx="1" presStyleCnt="2">
        <dgm:presLayoutVars>
          <dgm:bulletEnabled val="1"/>
        </dgm:presLayoutVars>
      </dgm:prSet>
      <dgm:spPr/>
      <dgm:t>
        <a:bodyPr/>
        <a:lstStyle/>
        <a:p>
          <a:endParaRPr lang="es-ES"/>
        </a:p>
      </dgm:t>
    </dgm:pt>
  </dgm:ptLst>
  <dgm:cxnLst>
    <dgm:cxn modelId="{EB351FB8-2200-4D24-9023-F365A69F070E}" srcId="{33DC5DED-90D9-4D35-AB3C-30F580B05FE8}" destId="{DC83FF8C-0B5D-4340-BEED-158C5696C3EB}" srcOrd="0" destOrd="0" parTransId="{D9F07684-D1DD-4BBF-B835-8D455E02F2A2}" sibTransId="{95220AC4-2251-4280-845B-FC180F635E14}"/>
    <dgm:cxn modelId="{03F34739-5133-444D-B821-830E9AF33744}" type="presOf" srcId="{5219442C-CC6E-4FE5-9CC8-3AF8E2B7A7BB}" destId="{D88CC0E5-FBC5-4AAC-9D3A-7A26B4E090BD}" srcOrd="0" destOrd="0" presId="urn:microsoft.com/office/officeart/2005/8/layout/vList6"/>
    <dgm:cxn modelId="{27A11DCC-E23F-4E31-B83A-C42744CF4544}" type="presOf" srcId="{011C3DD7-322C-4205-8AA4-433AFE12D134}" destId="{764A4ABF-CB1E-469E-BCE3-08D3CE5B103B}" srcOrd="0" destOrd="0" presId="urn:microsoft.com/office/officeart/2005/8/layout/vList6"/>
    <dgm:cxn modelId="{505DE730-08F5-47A7-B4D5-212C78609210}" type="presOf" srcId="{33DC5DED-90D9-4D35-AB3C-30F580B05FE8}" destId="{98B7A800-447B-4861-849E-21E99C4E3C3C}" srcOrd="0" destOrd="0" presId="urn:microsoft.com/office/officeart/2005/8/layout/vList6"/>
    <dgm:cxn modelId="{84EE03A0-2437-447F-AF47-5720BC46535A}" type="presOf" srcId="{1F8533FA-0D60-4831-A866-685EF3533B9D}" destId="{F9613256-403B-4E09-A789-A1A06F03AF5A}" srcOrd="0" destOrd="0" presId="urn:microsoft.com/office/officeart/2005/8/layout/vList6"/>
    <dgm:cxn modelId="{BB7DBE39-A670-4EAD-8FF9-C9D14C19B212}" type="presOf" srcId="{5E0FE246-F43A-4F64-A825-811824E20496}" destId="{1F1F957E-DDF3-4CD9-BE7E-B8F9F234519C}" srcOrd="0" destOrd="1" presId="urn:microsoft.com/office/officeart/2005/8/layout/vList6"/>
    <dgm:cxn modelId="{200B2CBC-9C43-4C1F-94C2-75DAD828D960}" srcId="{5219442C-CC6E-4FE5-9CC8-3AF8E2B7A7BB}" destId="{3FB34AB0-10A0-41FF-BE2C-BB985D7FFA34}" srcOrd="1" destOrd="0" parTransId="{0B36AC87-CC97-40EF-9B26-3DC9C9449240}" sibTransId="{FA3C3DCE-06BB-46A7-9B6E-C29A1AEE9F33}"/>
    <dgm:cxn modelId="{CCA9A5C1-D387-47B7-9570-BC0DEF1DFAF7}" srcId="{1F8533FA-0D60-4831-A866-685EF3533B9D}" destId="{33DC5DED-90D9-4D35-AB3C-30F580B05FE8}" srcOrd="1" destOrd="0" parTransId="{3B4EE6F6-9A04-40F7-AC73-90758F06106A}" sibTransId="{A12C4A5C-1B4C-49C4-B971-7342318B0ACD}"/>
    <dgm:cxn modelId="{BC2DED69-1575-45EA-84E7-B038DEB72051}" srcId="{33DC5DED-90D9-4D35-AB3C-30F580B05FE8}" destId="{5E0FE246-F43A-4F64-A825-811824E20496}" srcOrd="1" destOrd="0" parTransId="{B6DC322B-E048-4B13-9F3B-EC949E5A6920}" sibTransId="{16264310-9D4F-4D36-8491-BC424CBBE9F6}"/>
    <dgm:cxn modelId="{936FE6BF-B106-4E0C-A2CA-5CACA223E401}" srcId="{1F8533FA-0D60-4831-A866-685EF3533B9D}" destId="{5219442C-CC6E-4FE5-9CC8-3AF8E2B7A7BB}" srcOrd="0" destOrd="0" parTransId="{2BFAE856-069B-4233-9C2D-209F2490775C}" sibTransId="{C19A29D5-B63D-4EEF-8784-0AFD4963B700}"/>
    <dgm:cxn modelId="{F884EB16-AD9E-4052-927D-CB2FD13EECA6}" srcId="{5219442C-CC6E-4FE5-9CC8-3AF8E2B7A7BB}" destId="{011C3DD7-322C-4205-8AA4-433AFE12D134}" srcOrd="0" destOrd="0" parTransId="{C1DBA863-ED01-4288-A852-FB329045EC7E}" sibTransId="{74CD6954-DAC5-4A06-95BA-9F6A06C62543}"/>
    <dgm:cxn modelId="{E0C0B705-3AF2-433C-A901-D00D7E8465DD}" type="presOf" srcId="{DC83FF8C-0B5D-4340-BEED-158C5696C3EB}" destId="{1F1F957E-DDF3-4CD9-BE7E-B8F9F234519C}" srcOrd="0" destOrd="0" presId="urn:microsoft.com/office/officeart/2005/8/layout/vList6"/>
    <dgm:cxn modelId="{BD036C4C-7519-417B-996A-A96B7FE4B6F4}" type="presOf" srcId="{3FB34AB0-10A0-41FF-BE2C-BB985D7FFA34}" destId="{764A4ABF-CB1E-469E-BCE3-08D3CE5B103B}" srcOrd="0" destOrd="1" presId="urn:microsoft.com/office/officeart/2005/8/layout/vList6"/>
    <dgm:cxn modelId="{A4529730-E32B-46A3-B954-3A22CEFA0761}" type="presParOf" srcId="{F9613256-403B-4E09-A789-A1A06F03AF5A}" destId="{B4FC6B01-5048-4331-929D-0AA655448751}" srcOrd="0" destOrd="0" presId="urn:microsoft.com/office/officeart/2005/8/layout/vList6"/>
    <dgm:cxn modelId="{51871011-DA05-4500-A83C-94D6CC96FAD8}" type="presParOf" srcId="{B4FC6B01-5048-4331-929D-0AA655448751}" destId="{D88CC0E5-FBC5-4AAC-9D3A-7A26B4E090BD}" srcOrd="0" destOrd="0" presId="urn:microsoft.com/office/officeart/2005/8/layout/vList6"/>
    <dgm:cxn modelId="{EC40C45D-CA6A-4B9F-AAD3-62EEDE2262AB}" type="presParOf" srcId="{B4FC6B01-5048-4331-929D-0AA655448751}" destId="{764A4ABF-CB1E-469E-BCE3-08D3CE5B103B}" srcOrd="1" destOrd="0" presId="urn:microsoft.com/office/officeart/2005/8/layout/vList6"/>
    <dgm:cxn modelId="{67CA6C8E-D1C3-4644-9568-36A96A42652D}" type="presParOf" srcId="{F9613256-403B-4E09-A789-A1A06F03AF5A}" destId="{916E7A40-5AE1-4B00-B589-8365F5350C7C}" srcOrd="1" destOrd="0" presId="urn:microsoft.com/office/officeart/2005/8/layout/vList6"/>
    <dgm:cxn modelId="{134ACEC6-9B01-4EB7-B07A-B9B06852D94C}" type="presParOf" srcId="{F9613256-403B-4E09-A789-A1A06F03AF5A}" destId="{F3F90361-497F-4B40-BA1C-3085350D9130}" srcOrd="2" destOrd="0" presId="urn:microsoft.com/office/officeart/2005/8/layout/vList6"/>
    <dgm:cxn modelId="{609F0904-6035-45E4-9315-AF6BE61D7DD8}" type="presParOf" srcId="{F3F90361-497F-4B40-BA1C-3085350D9130}" destId="{98B7A800-447B-4861-849E-21E99C4E3C3C}" srcOrd="0" destOrd="0" presId="urn:microsoft.com/office/officeart/2005/8/layout/vList6"/>
    <dgm:cxn modelId="{243770BA-1013-482C-8FB4-42E8E491EB9C}" type="presParOf" srcId="{F3F90361-497F-4B40-BA1C-3085350D9130}" destId="{1F1F957E-DDF3-4CD9-BE7E-B8F9F234519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D4108-74F1-4BB1-8F2D-905468C65C8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A64DD91-5218-44DC-8A5B-0C81639EFBAC}">
      <dgm:prSet phldrT="[Text]"/>
      <dgm:spPr>
        <a:solidFill>
          <a:srgbClr val="5B9BAD"/>
        </a:solidFill>
      </dgm:spPr>
      <dgm:t>
        <a:bodyPr/>
        <a:lstStyle/>
        <a:p>
          <a:r>
            <a:rPr lang="es-US" dirty="0"/>
            <a:t>Costo estimado de criar </a:t>
          </a:r>
          <a:r>
            <a:rPr lang="es-US" dirty="0" smtClean="0"/>
            <a:t>a un </a:t>
          </a:r>
          <a:r>
            <a:rPr lang="es-US" dirty="0"/>
            <a:t>hijo desde el NACIMIENTO hasta los 2 AÑOS</a:t>
          </a:r>
        </a:p>
      </dgm:t>
    </dgm:pt>
    <dgm:pt modelId="{859ADB6B-63A4-4047-B8C5-B3492F5BA0B3}" type="parTrans" cxnId="{29748414-EFB8-4AC4-B179-28CAE9CD5125}">
      <dgm:prSet/>
      <dgm:spPr/>
      <dgm:t>
        <a:bodyPr/>
        <a:lstStyle/>
        <a:p>
          <a:endParaRPr lang="en-US"/>
        </a:p>
      </dgm:t>
    </dgm:pt>
    <dgm:pt modelId="{05FB755A-1EF8-40F6-BA97-9401BC52BFEC}" type="sibTrans" cxnId="{29748414-EFB8-4AC4-B179-28CAE9CD5125}">
      <dgm:prSet/>
      <dgm:spPr/>
      <dgm:t>
        <a:bodyPr/>
        <a:lstStyle/>
        <a:p>
          <a:endParaRPr lang="en-US"/>
        </a:p>
      </dgm:t>
    </dgm:pt>
    <dgm:pt modelId="{7044E7FE-A88D-4285-8152-C8BC3CF4CBAD}">
      <dgm:prSet phldrT="[Text]"/>
      <dgm:spPr/>
      <dgm:t>
        <a:bodyPr/>
        <a:lstStyle/>
        <a:p>
          <a:r>
            <a:rPr lang="es-US" dirty="0" smtClean="0"/>
            <a:t>$34,000</a:t>
          </a:r>
          <a:endParaRPr lang="es-US" dirty="0"/>
        </a:p>
      </dgm:t>
    </dgm:pt>
    <dgm:pt modelId="{D75EA8A2-6310-41BD-A02D-F238B9F853E4}" type="parTrans" cxnId="{6BB4D832-4572-4840-9C01-49F39CC02C05}">
      <dgm:prSet/>
      <dgm:spPr/>
      <dgm:t>
        <a:bodyPr/>
        <a:lstStyle/>
        <a:p>
          <a:endParaRPr lang="en-US"/>
        </a:p>
      </dgm:t>
    </dgm:pt>
    <dgm:pt modelId="{41CC28C4-8C70-43CC-B3A5-CD6E40CAD7C8}" type="sibTrans" cxnId="{6BB4D832-4572-4840-9C01-49F39CC02C05}">
      <dgm:prSet/>
      <dgm:spPr/>
      <dgm:t>
        <a:bodyPr/>
        <a:lstStyle/>
        <a:p>
          <a:endParaRPr lang="en-US"/>
        </a:p>
      </dgm:t>
    </dgm:pt>
    <dgm:pt modelId="{3D65580B-6DE3-41F9-AD61-89921C1BBF18}">
      <dgm:prSet phldrT="[Text]"/>
      <dgm:spPr>
        <a:solidFill>
          <a:srgbClr val="5B9BAD"/>
        </a:solidFill>
      </dgm:spPr>
      <dgm:t>
        <a:bodyPr/>
        <a:lstStyle/>
        <a:p>
          <a:r>
            <a:rPr lang="es-US"/>
            <a:t>Costo estimado de cuidado prenatal y del parto (sin seguro)</a:t>
          </a:r>
        </a:p>
      </dgm:t>
    </dgm:pt>
    <dgm:pt modelId="{DC37B49C-F9E4-4516-856D-A443EC2F5CC4}" type="parTrans" cxnId="{C429B6FF-F3A6-40FE-9372-3FB2844B11EA}">
      <dgm:prSet/>
      <dgm:spPr/>
      <dgm:t>
        <a:bodyPr/>
        <a:lstStyle/>
        <a:p>
          <a:endParaRPr lang="en-US"/>
        </a:p>
      </dgm:t>
    </dgm:pt>
    <dgm:pt modelId="{101D0665-3862-4138-840D-C555F9ADDE49}" type="sibTrans" cxnId="{C429B6FF-F3A6-40FE-9372-3FB2844B11EA}">
      <dgm:prSet/>
      <dgm:spPr/>
      <dgm:t>
        <a:bodyPr/>
        <a:lstStyle/>
        <a:p>
          <a:endParaRPr lang="en-US"/>
        </a:p>
      </dgm:t>
    </dgm:pt>
    <dgm:pt modelId="{EBEB47BC-4239-4D0A-A4F8-491EDA0D5296}">
      <dgm:prSet phldrT="[Text]"/>
      <dgm:spPr/>
      <dgm:t>
        <a:bodyPr/>
        <a:lstStyle/>
        <a:p>
          <a:r>
            <a:rPr lang="es-US"/>
            <a:t>$50,000</a:t>
          </a:r>
        </a:p>
      </dgm:t>
    </dgm:pt>
    <dgm:pt modelId="{0E351C71-3F69-4286-BB9A-B112FB7113DF}" type="parTrans" cxnId="{31163E26-0164-4BB4-B174-5D02C914C066}">
      <dgm:prSet/>
      <dgm:spPr/>
      <dgm:t>
        <a:bodyPr/>
        <a:lstStyle/>
        <a:p>
          <a:endParaRPr lang="en-US"/>
        </a:p>
      </dgm:t>
    </dgm:pt>
    <dgm:pt modelId="{3701AE9A-20B2-416A-936D-C8576CC203ED}" type="sibTrans" cxnId="{31163E26-0164-4BB4-B174-5D02C914C066}">
      <dgm:prSet/>
      <dgm:spPr/>
      <dgm:t>
        <a:bodyPr/>
        <a:lstStyle/>
        <a:p>
          <a:endParaRPr lang="en-US"/>
        </a:p>
      </dgm:t>
    </dgm:pt>
    <dgm:pt modelId="{C878AC30-D1FE-4336-A025-B46B6F6C51C9}">
      <dgm:prSet phldrT="[Text]"/>
      <dgm:spPr>
        <a:solidFill>
          <a:srgbClr val="5B9BAD"/>
        </a:solidFill>
      </dgm:spPr>
      <dgm:t>
        <a:bodyPr/>
        <a:lstStyle/>
        <a:p>
          <a:r>
            <a:rPr lang="es-US"/>
            <a:t>Total:</a:t>
          </a:r>
        </a:p>
      </dgm:t>
    </dgm:pt>
    <dgm:pt modelId="{75C801CC-9B63-4556-B6B9-D15744A7CE0E}" type="parTrans" cxnId="{E56DE6F3-D64A-4F4F-ADDC-1C8AC4409DB6}">
      <dgm:prSet/>
      <dgm:spPr/>
      <dgm:t>
        <a:bodyPr/>
        <a:lstStyle/>
        <a:p>
          <a:endParaRPr lang="en-US"/>
        </a:p>
      </dgm:t>
    </dgm:pt>
    <dgm:pt modelId="{E275D943-A87D-4368-830F-A12E9F971DE2}" type="sibTrans" cxnId="{E56DE6F3-D64A-4F4F-ADDC-1C8AC4409DB6}">
      <dgm:prSet/>
      <dgm:spPr/>
      <dgm:t>
        <a:bodyPr/>
        <a:lstStyle/>
        <a:p>
          <a:endParaRPr lang="en-US"/>
        </a:p>
      </dgm:t>
    </dgm:pt>
    <dgm:pt modelId="{ECE8E513-BA73-4B2E-BA25-C1A5248E57E4}">
      <dgm:prSet phldrT="[Text]"/>
      <dgm:spPr/>
      <dgm:t>
        <a:bodyPr/>
        <a:lstStyle/>
        <a:p>
          <a:r>
            <a:rPr lang="es-US" dirty="0" smtClean="0"/>
            <a:t>$84,000</a:t>
          </a:r>
          <a:endParaRPr lang="es-US" dirty="0"/>
        </a:p>
      </dgm:t>
    </dgm:pt>
    <dgm:pt modelId="{CE9A3EC4-889B-4B97-9341-3DA4B64EE477}" type="parTrans" cxnId="{104C2FFA-5F6C-4751-A317-DF9EC0117746}">
      <dgm:prSet/>
      <dgm:spPr/>
      <dgm:t>
        <a:bodyPr/>
        <a:lstStyle/>
        <a:p>
          <a:endParaRPr lang="en-US"/>
        </a:p>
      </dgm:t>
    </dgm:pt>
    <dgm:pt modelId="{080D4928-775D-43E4-A5CC-A154EBD6C9C5}" type="sibTrans" cxnId="{104C2FFA-5F6C-4751-A317-DF9EC0117746}">
      <dgm:prSet/>
      <dgm:spPr/>
      <dgm:t>
        <a:bodyPr/>
        <a:lstStyle/>
        <a:p>
          <a:endParaRPr lang="en-US"/>
        </a:p>
      </dgm:t>
    </dgm:pt>
    <dgm:pt modelId="{FE19C6DD-1384-4F9D-A423-0050C9EBD445}" type="pres">
      <dgm:prSet presAssocID="{5C5D4108-74F1-4BB1-8F2D-905468C65C8F}" presName="Name0" presStyleCnt="0">
        <dgm:presLayoutVars>
          <dgm:dir/>
          <dgm:animLvl val="lvl"/>
          <dgm:resizeHandles val="exact"/>
        </dgm:presLayoutVars>
      </dgm:prSet>
      <dgm:spPr/>
      <dgm:t>
        <a:bodyPr/>
        <a:lstStyle/>
        <a:p>
          <a:endParaRPr lang="es-ES"/>
        </a:p>
      </dgm:t>
    </dgm:pt>
    <dgm:pt modelId="{14989929-CA32-42C2-8B4D-7B8AC96DF88A}" type="pres">
      <dgm:prSet presAssocID="{C878AC30-D1FE-4336-A025-B46B6F6C51C9}" presName="boxAndChildren" presStyleCnt="0"/>
      <dgm:spPr/>
    </dgm:pt>
    <dgm:pt modelId="{BC75DD33-2318-492E-BC4D-436F53D731BD}" type="pres">
      <dgm:prSet presAssocID="{C878AC30-D1FE-4336-A025-B46B6F6C51C9}" presName="parentTextBox" presStyleLbl="node1" presStyleIdx="0" presStyleCnt="3"/>
      <dgm:spPr/>
      <dgm:t>
        <a:bodyPr/>
        <a:lstStyle/>
        <a:p>
          <a:endParaRPr lang="es-ES"/>
        </a:p>
      </dgm:t>
    </dgm:pt>
    <dgm:pt modelId="{B521221C-0F83-4986-89B4-80C3CC54BE69}" type="pres">
      <dgm:prSet presAssocID="{C878AC30-D1FE-4336-A025-B46B6F6C51C9}" presName="entireBox" presStyleLbl="node1" presStyleIdx="0" presStyleCnt="3"/>
      <dgm:spPr/>
      <dgm:t>
        <a:bodyPr/>
        <a:lstStyle/>
        <a:p>
          <a:endParaRPr lang="es-ES"/>
        </a:p>
      </dgm:t>
    </dgm:pt>
    <dgm:pt modelId="{867C8F2E-E172-4818-91FB-77E2FD163D4E}" type="pres">
      <dgm:prSet presAssocID="{C878AC30-D1FE-4336-A025-B46B6F6C51C9}" presName="descendantBox" presStyleCnt="0"/>
      <dgm:spPr/>
    </dgm:pt>
    <dgm:pt modelId="{90DA78C3-E622-4865-9EFE-3F422AB13FA2}" type="pres">
      <dgm:prSet presAssocID="{ECE8E513-BA73-4B2E-BA25-C1A5248E57E4}" presName="childTextBox" presStyleLbl="fgAccFollowNode1" presStyleIdx="0" presStyleCnt="3">
        <dgm:presLayoutVars>
          <dgm:bulletEnabled val="1"/>
        </dgm:presLayoutVars>
      </dgm:prSet>
      <dgm:spPr/>
      <dgm:t>
        <a:bodyPr/>
        <a:lstStyle/>
        <a:p>
          <a:endParaRPr lang="es-ES"/>
        </a:p>
      </dgm:t>
    </dgm:pt>
    <dgm:pt modelId="{9A772598-6495-4D59-A00C-8C010C96E96A}" type="pres">
      <dgm:prSet presAssocID="{101D0665-3862-4138-840D-C555F9ADDE49}" presName="sp" presStyleCnt="0"/>
      <dgm:spPr/>
    </dgm:pt>
    <dgm:pt modelId="{C8E443EA-4F64-4D7E-9464-8880BD9EC3B9}" type="pres">
      <dgm:prSet presAssocID="{3D65580B-6DE3-41F9-AD61-89921C1BBF18}" presName="arrowAndChildren" presStyleCnt="0"/>
      <dgm:spPr/>
    </dgm:pt>
    <dgm:pt modelId="{CEA3DEEE-AFC6-4965-9C45-A4A9E47BCE90}" type="pres">
      <dgm:prSet presAssocID="{3D65580B-6DE3-41F9-AD61-89921C1BBF18}" presName="parentTextArrow" presStyleLbl="node1" presStyleIdx="0" presStyleCnt="3"/>
      <dgm:spPr/>
      <dgm:t>
        <a:bodyPr/>
        <a:lstStyle/>
        <a:p>
          <a:endParaRPr lang="es-ES"/>
        </a:p>
      </dgm:t>
    </dgm:pt>
    <dgm:pt modelId="{AA80F098-D8FC-4AC3-A7A4-B32FDA637E25}" type="pres">
      <dgm:prSet presAssocID="{3D65580B-6DE3-41F9-AD61-89921C1BBF18}" presName="arrow" presStyleLbl="node1" presStyleIdx="1" presStyleCnt="3"/>
      <dgm:spPr/>
      <dgm:t>
        <a:bodyPr/>
        <a:lstStyle/>
        <a:p>
          <a:endParaRPr lang="es-ES"/>
        </a:p>
      </dgm:t>
    </dgm:pt>
    <dgm:pt modelId="{E14650AF-6C6F-41BB-AC65-F7F5E0C78A04}" type="pres">
      <dgm:prSet presAssocID="{3D65580B-6DE3-41F9-AD61-89921C1BBF18}" presName="descendantArrow" presStyleCnt="0"/>
      <dgm:spPr/>
    </dgm:pt>
    <dgm:pt modelId="{4311E7F3-D05F-4610-8496-87832F9E424C}" type="pres">
      <dgm:prSet presAssocID="{EBEB47BC-4239-4D0A-A4F8-491EDA0D5296}" presName="childTextArrow" presStyleLbl="fgAccFollowNode1" presStyleIdx="1" presStyleCnt="3">
        <dgm:presLayoutVars>
          <dgm:bulletEnabled val="1"/>
        </dgm:presLayoutVars>
      </dgm:prSet>
      <dgm:spPr/>
      <dgm:t>
        <a:bodyPr/>
        <a:lstStyle/>
        <a:p>
          <a:endParaRPr lang="es-ES"/>
        </a:p>
      </dgm:t>
    </dgm:pt>
    <dgm:pt modelId="{05ECCE82-89B9-46D9-8F48-C612A35B080B}" type="pres">
      <dgm:prSet presAssocID="{05FB755A-1EF8-40F6-BA97-9401BC52BFEC}" presName="sp" presStyleCnt="0"/>
      <dgm:spPr/>
    </dgm:pt>
    <dgm:pt modelId="{CC0B0486-BECB-41F1-84B5-E7322BCB9385}" type="pres">
      <dgm:prSet presAssocID="{EA64DD91-5218-44DC-8A5B-0C81639EFBAC}" presName="arrowAndChildren" presStyleCnt="0"/>
      <dgm:spPr/>
    </dgm:pt>
    <dgm:pt modelId="{27041F11-7287-4755-9407-9F79185E04EF}" type="pres">
      <dgm:prSet presAssocID="{EA64DD91-5218-44DC-8A5B-0C81639EFBAC}" presName="parentTextArrow" presStyleLbl="node1" presStyleIdx="1" presStyleCnt="3"/>
      <dgm:spPr/>
      <dgm:t>
        <a:bodyPr/>
        <a:lstStyle/>
        <a:p>
          <a:endParaRPr lang="es-ES"/>
        </a:p>
      </dgm:t>
    </dgm:pt>
    <dgm:pt modelId="{EDAF9009-C782-48B3-9CAB-109A2BADA849}" type="pres">
      <dgm:prSet presAssocID="{EA64DD91-5218-44DC-8A5B-0C81639EFBAC}" presName="arrow" presStyleLbl="node1" presStyleIdx="2" presStyleCnt="3" custLinFactNeighborY="-46"/>
      <dgm:spPr/>
      <dgm:t>
        <a:bodyPr/>
        <a:lstStyle/>
        <a:p>
          <a:endParaRPr lang="es-ES"/>
        </a:p>
      </dgm:t>
    </dgm:pt>
    <dgm:pt modelId="{73C75836-C820-4E7E-9A14-067DDA4B8C67}" type="pres">
      <dgm:prSet presAssocID="{EA64DD91-5218-44DC-8A5B-0C81639EFBAC}" presName="descendantArrow" presStyleCnt="0"/>
      <dgm:spPr/>
    </dgm:pt>
    <dgm:pt modelId="{9764A646-6613-4DF9-87F7-888BB93BA963}" type="pres">
      <dgm:prSet presAssocID="{7044E7FE-A88D-4285-8152-C8BC3CF4CBAD}" presName="childTextArrow" presStyleLbl="fgAccFollowNode1" presStyleIdx="2" presStyleCnt="3">
        <dgm:presLayoutVars>
          <dgm:bulletEnabled val="1"/>
        </dgm:presLayoutVars>
      </dgm:prSet>
      <dgm:spPr/>
      <dgm:t>
        <a:bodyPr/>
        <a:lstStyle/>
        <a:p>
          <a:endParaRPr lang="es-ES"/>
        </a:p>
      </dgm:t>
    </dgm:pt>
  </dgm:ptLst>
  <dgm:cxnLst>
    <dgm:cxn modelId="{06E9C7D3-A3FD-4C3E-A759-4718D73C62DD}" type="presOf" srcId="{3D65580B-6DE3-41F9-AD61-89921C1BBF18}" destId="{CEA3DEEE-AFC6-4965-9C45-A4A9E47BCE90}" srcOrd="0" destOrd="0" presId="urn:microsoft.com/office/officeart/2005/8/layout/process4"/>
    <dgm:cxn modelId="{AD62F67A-666D-40A9-A9D9-6E3C31925299}" type="presOf" srcId="{5C5D4108-74F1-4BB1-8F2D-905468C65C8F}" destId="{FE19C6DD-1384-4F9D-A423-0050C9EBD445}" srcOrd="0" destOrd="0" presId="urn:microsoft.com/office/officeart/2005/8/layout/process4"/>
    <dgm:cxn modelId="{A235C621-9A78-4795-8343-AE34CC636348}" type="presOf" srcId="{EA64DD91-5218-44DC-8A5B-0C81639EFBAC}" destId="{EDAF9009-C782-48B3-9CAB-109A2BADA849}" srcOrd="1" destOrd="0" presId="urn:microsoft.com/office/officeart/2005/8/layout/process4"/>
    <dgm:cxn modelId="{A4F6E87A-6E6D-4525-B537-3A408E6B9D19}" type="presOf" srcId="{EA64DD91-5218-44DC-8A5B-0C81639EFBAC}" destId="{27041F11-7287-4755-9407-9F79185E04EF}" srcOrd="0" destOrd="0" presId="urn:microsoft.com/office/officeart/2005/8/layout/process4"/>
    <dgm:cxn modelId="{13F78A11-BBA3-4C7C-BCE1-974C06C2C792}" type="presOf" srcId="{C878AC30-D1FE-4336-A025-B46B6F6C51C9}" destId="{BC75DD33-2318-492E-BC4D-436F53D731BD}" srcOrd="0" destOrd="0" presId="urn:microsoft.com/office/officeart/2005/8/layout/process4"/>
    <dgm:cxn modelId="{29748414-EFB8-4AC4-B179-28CAE9CD5125}" srcId="{5C5D4108-74F1-4BB1-8F2D-905468C65C8F}" destId="{EA64DD91-5218-44DC-8A5B-0C81639EFBAC}" srcOrd="0" destOrd="0" parTransId="{859ADB6B-63A4-4047-B8C5-B3492F5BA0B3}" sibTransId="{05FB755A-1EF8-40F6-BA97-9401BC52BFEC}"/>
    <dgm:cxn modelId="{E56DE6F3-D64A-4F4F-ADDC-1C8AC4409DB6}" srcId="{5C5D4108-74F1-4BB1-8F2D-905468C65C8F}" destId="{C878AC30-D1FE-4336-A025-B46B6F6C51C9}" srcOrd="2" destOrd="0" parTransId="{75C801CC-9B63-4556-B6B9-D15744A7CE0E}" sibTransId="{E275D943-A87D-4368-830F-A12E9F971DE2}"/>
    <dgm:cxn modelId="{01544D41-A3A8-4709-B248-0B6D6352C501}" type="presOf" srcId="{EBEB47BC-4239-4D0A-A4F8-491EDA0D5296}" destId="{4311E7F3-D05F-4610-8496-87832F9E424C}" srcOrd="0" destOrd="0" presId="urn:microsoft.com/office/officeart/2005/8/layout/process4"/>
    <dgm:cxn modelId="{F3CF2FA5-1EFD-48D6-8D3D-F21A8190039C}" type="presOf" srcId="{C878AC30-D1FE-4336-A025-B46B6F6C51C9}" destId="{B521221C-0F83-4986-89B4-80C3CC54BE69}" srcOrd="1" destOrd="0" presId="urn:microsoft.com/office/officeart/2005/8/layout/process4"/>
    <dgm:cxn modelId="{104C2FFA-5F6C-4751-A317-DF9EC0117746}" srcId="{C878AC30-D1FE-4336-A025-B46B6F6C51C9}" destId="{ECE8E513-BA73-4B2E-BA25-C1A5248E57E4}" srcOrd="0" destOrd="0" parTransId="{CE9A3EC4-889B-4B97-9341-3DA4B64EE477}" sibTransId="{080D4928-775D-43E4-A5CC-A154EBD6C9C5}"/>
    <dgm:cxn modelId="{FCCCBDEA-6CB3-4E4E-B073-D3788EC02719}" type="presOf" srcId="{3D65580B-6DE3-41F9-AD61-89921C1BBF18}" destId="{AA80F098-D8FC-4AC3-A7A4-B32FDA637E25}" srcOrd="1" destOrd="0" presId="urn:microsoft.com/office/officeart/2005/8/layout/process4"/>
    <dgm:cxn modelId="{15F66037-04B1-437B-8925-DF513C19501A}" type="presOf" srcId="{ECE8E513-BA73-4B2E-BA25-C1A5248E57E4}" destId="{90DA78C3-E622-4865-9EFE-3F422AB13FA2}" srcOrd="0" destOrd="0" presId="urn:microsoft.com/office/officeart/2005/8/layout/process4"/>
    <dgm:cxn modelId="{C429B6FF-F3A6-40FE-9372-3FB2844B11EA}" srcId="{5C5D4108-74F1-4BB1-8F2D-905468C65C8F}" destId="{3D65580B-6DE3-41F9-AD61-89921C1BBF18}" srcOrd="1" destOrd="0" parTransId="{DC37B49C-F9E4-4516-856D-A443EC2F5CC4}" sibTransId="{101D0665-3862-4138-840D-C555F9ADDE49}"/>
    <dgm:cxn modelId="{31163E26-0164-4BB4-B174-5D02C914C066}" srcId="{3D65580B-6DE3-41F9-AD61-89921C1BBF18}" destId="{EBEB47BC-4239-4D0A-A4F8-491EDA0D5296}" srcOrd="0" destOrd="0" parTransId="{0E351C71-3F69-4286-BB9A-B112FB7113DF}" sibTransId="{3701AE9A-20B2-416A-936D-C8576CC203ED}"/>
    <dgm:cxn modelId="{6BB4D832-4572-4840-9C01-49F39CC02C05}" srcId="{EA64DD91-5218-44DC-8A5B-0C81639EFBAC}" destId="{7044E7FE-A88D-4285-8152-C8BC3CF4CBAD}" srcOrd="0" destOrd="0" parTransId="{D75EA8A2-6310-41BD-A02D-F238B9F853E4}" sibTransId="{41CC28C4-8C70-43CC-B3A5-CD6E40CAD7C8}"/>
    <dgm:cxn modelId="{469AD1E8-A809-4AA3-9C8F-441BF143D678}" type="presOf" srcId="{7044E7FE-A88D-4285-8152-C8BC3CF4CBAD}" destId="{9764A646-6613-4DF9-87F7-888BB93BA963}" srcOrd="0" destOrd="0" presId="urn:microsoft.com/office/officeart/2005/8/layout/process4"/>
    <dgm:cxn modelId="{273681D3-A942-4B71-9A6E-D5844B1F9297}" type="presParOf" srcId="{FE19C6DD-1384-4F9D-A423-0050C9EBD445}" destId="{14989929-CA32-42C2-8B4D-7B8AC96DF88A}" srcOrd="0" destOrd="0" presId="urn:microsoft.com/office/officeart/2005/8/layout/process4"/>
    <dgm:cxn modelId="{01EF7D63-4559-491A-9CAA-AC0194836949}" type="presParOf" srcId="{14989929-CA32-42C2-8B4D-7B8AC96DF88A}" destId="{BC75DD33-2318-492E-BC4D-436F53D731BD}" srcOrd="0" destOrd="0" presId="urn:microsoft.com/office/officeart/2005/8/layout/process4"/>
    <dgm:cxn modelId="{F71AADCF-B1A5-44F6-87F7-1B81A88DA996}" type="presParOf" srcId="{14989929-CA32-42C2-8B4D-7B8AC96DF88A}" destId="{B521221C-0F83-4986-89B4-80C3CC54BE69}" srcOrd="1" destOrd="0" presId="urn:microsoft.com/office/officeart/2005/8/layout/process4"/>
    <dgm:cxn modelId="{572467FE-A019-4999-A7FB-70E1A9B08CA0}" type="presParOf" srcId="{14989929-CA32-42C2-8B4D-7B8AC96DF88A}" destId="{867C8F2E-E172-4818-91FB-77E2FD163D4E}" srcOrd="2" destOrd="0" presId="urn:microsoft.com/office/officeart/2005/8/layout/process4"/>
    <dgm:cxn modelId="{1D274831-913B-4D1C-8013-65F5FAF92834}" type="presParOf" srcId="{867C8F2E-E172-4818-91FB-77E2FD163D4E}" destId="{90DA78C3-E622-4865-9EFE-3F422AB13FA2}" srcOrd="0" destOrd="0" presId="urn:microsoft.com/office/officeart/2005/8/layout/process4"/>
    <dgm:cxn modelId="{79FFF8AF-7A38-47A7-98AC-234691B3C9C1}" type="presParOf" srcId="{FE19C6DD-1384-4F9D-A423-0050C9EBD445}" destId="{9A772598-6495-4D59-A00C-8C010C96E96A}" srcOrd="1" destOrd="0" presId="urn:microsoft.com/office/officeart/2005/8/layout/process4"/>
    <dgm:cxn modelId="{10D8BC5A-2B78-4E33-9D98-9D65527375FD}" type="presParOf" srcId="{FE19C6DD-1384-4F9D-A423-0050C9EBD445}" destId="{C8E443EA-4F64-4D7E-9464-8880BD9EC3B9}" srcOrd="2" destOrd="0" presId="urn:microsoft.com/office/officeart/2005/8/layout/process4"/>
    <dgm:cxn modelId="{CD408CF0-1563-40EE-9B16-7DD29997F2EE}" type="presParOf" srcId="{C8E443EA-4F64-4D7E-9464-8880BD9EC3B9}" destId="{CEA3DEEE-AFC6-4965-9C45-A4A9E47BCE90}" srcOrd="0" destOrd="0" presId="urn:microsoft.com/office/officeart/2005/8/layout/process4"/>
    <dgm:cxn modelId="{3E71C6A3-BF68-41E4-867D-14D549ECFBF7}" type="presParOf" srcId="{C8E443EA-4F64-4D7E-9464-8880BD9EC3B9}" destId="{AA80F098-D8FC-4AC3-A7A4-B32FDA637E25}" srcOrd="1" destOrd="0" presId="urn:microsoft.com/office/officeart/2005/8/layout/process4"/>
    <dgm:cxn modelId="{403DE100-6C94-4F86-A1C2-926BC0669600}" type="presParOf" srcId="{C8E443EA-4F64-4D7E-9464-8880BD9EC3B9}" destId="{E14650AF-6C6F-41BB-AC65-F7F5E0C78A04}" srcOrd="2" destOrd="0" presId="urn:microsoft.com/office/officeart/2005/8/layout/process4"/>
    <dgm:cxn modelId="{00009F34-4AB6-427C-91BE-0972A3A9479D}" type="presParOf" srcId="{E14650AF-6C6F-41BB-AC65-F7F5E0C78A04}" destId="{4311E7F3-D05F-4610-8496-87832F9E424C}" srcOrd="0" destOrd="0" presId="urn:microsoft.com/office/officeart/2005/8/layout/process4"/>
    <dgm:cxn modelId="{8E3FDFBF-0387-4464-A7AD-876B70242F34}" type="presParOf" srcId="{FE19C6DD-1384-4F9D-A423-0050C9EBD445}" destId="{05ECCE82-89B9-46D9-8F48-C612A35B080B}" srcOrd="3" destOrd="0" presId="urn:microsoft.com/office/officeart/2005/8/layout/process4"/>
    <dgm:cxn modelId="{47DD60F5-6F30-44A8-9451-A4D4CB00D674}" type="presParOf" srcId="{FE19C6DD-1384-4F9D-A423-0050C9EBD445}" destId="{CC0B0486-BECB-41F1-84B5-E7322BCB9385}" srcOrd="4" destOrd="0" presId="urn:microsoft.com/office/officeart/2005/8/layout/process4"/>
    <dgm:cxn modelId="{52E04515-8998-4471-B965-A79B55B32954}" type="presParOf" srcId="{CC0B0486-BECB-41F1-84B5-E7322BCB9385}" destId="{27041F11-7287-4755-9407-9F79185E04EF}" srcOrd="0" destOrd="0" presId="urn:microsoft.com/office/officeart/2005/8/layout/process4"/>
    <dgm:cxn modelId="{4B21DAC5-568F-41DD-A2C0-53498A1FE6A9}" type="presParOf" srcId="{CC0B0486-BECB-41F1-84B5-E7322BCB9385}" destId="{EDAF9009-C782-48B3-9CAB-109A2BADA849}" srcOrd="1" destOrd="0" presId="urn:microsoft.com/office/officeart/2005/8/layout/process4"/>
    <dgm:cxn modelId="{D031C4E9-9495-4F18-B4B4-457BB7606685}" type="presParOf" srcId="{CC0B0486-BECB-41F1-84B5-E7322BCB9385}" destId="{73C75836-C820-4E7E-9A14-067DDA4B8C67}" srcOrd="2" destOrd="0" presId="urn:microsoft.com/office/officeart/2005/8/layout/process4"/>
    <dgm:cxn modelId="{B5D55555-F268-4546-9FFE-6ADD56A89460}" type="presParOf" srcId="{73C75836-C820-4E7E-9A14-067DDA4B8C67}" destId="{9764A646-6613-4DF9-87F7-888BB93BA96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A4ABF-CB1E-469E-BCE3-08D3CE5B103B}">
      <dsp:nvSpPr>
        <dsp:cNvPr id="0" name=""/>
        <dsp:cNvSpPr/>
      </dsp:nvSpPr>
      <dsp:spPr>
        <a:xfrm>
          <a:off x="2438399"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US" sz="1600" kern="1200"/>
            <a:t>Ganan aproximadamente $6000 MENOS que aquellos CON un diploma.</a:t>
          </a:r>
        </a:p>
        <a:p>
          <a:pPr marL="171450" lvl="1" indent="-171450" algn="l" defTabSz="711200">
            <a:lnSpc>
              <a:spcPct val="90000"/>
            </a:lnSpc>
            <a:spcBef>
              <a:spcPct val="0"/>
            </a:spcBef>
            <a:spcAft>
              <a:spcPct val="15000"/>
            </a:spcAft>
            <a:buChar char="••"/>
          </a:pPr>
          <a:r>
            <a:rPr lang="es-US" sz="1600" kern="1200" dirty="0"/>
            <a:t>Ganan aproximadamente $25,800 MENOS que quienes tienen una licenciatura.</a:t>
          </a:r>
        </a:p>
      </dsp:txBody>
      <dsp:txXfrm>
        <a:off x="2438399" y="242342"/>
        <a:ext cx="2932063" cy="1451073"/>
      </dsp:txXfrm>
    </dsp:sp>
    <dsp:sp modelId="{D88CC0E5-FBC5-4AAC-9D3A-7A26B4E090BD}">
      <dsp:nvSpPr>
        <dsp:cNvPr id="0" name=""/>
        <dsp:cNvSpPr/>
      </dsp:nvSpPr>
      <dsp:spPr>
        <a:xfrm>
          <a:off x="0" y="496"/>
          <a:ext cx="2438400" cy="1934765"/>
        </a:xfrm>
        <a:prstGeom prst="roundRect">
          <a:avLst/>
        </a:prstGeom>
        <a:solidFill>
          <a:srgbClr val="5B9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US" sz="2300" kern="1200" dirty="0"/>
            <a:t>Ingreso anual de los individuos SIN un diploma de secundaria:</a:t>
          </a:r>
        </a:p>
      </dsp:txBody>
      <dsp:txXfrm>
        <a:off x="94447" y="94943"/>
        <a:ext cx="2249506" cy="1745871"/>
      </dsp:txXfrm>
    </dsp:sp>
    <dsp:sp modelId="{1F1F957E-DDF3-4CD9-BE7E-B8F9F234519C}">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US" sz="1600" kern="1200" dirty="0"/>
            <a:t>Ganan aproximadamente $240,000 MENOS que aquellos CON un diploma.</a:t>
          </a:r>
        </a:p>
        <a:p>
          <a:pPr marL="171450" lvl="1" indent="-171450" algn="l" defTabSz="711200">
            <a:lnSpc>
              <a:spcPct val="90000"/>
            </a:lnSpc>
            <a:spcBef>
              <a:spcPct val="0"/>
            </a:spcBef>
            <a:spcAft>
              <a:spcPct val="15000"/>
            </a:spcAft>
            <a:buChar char="••"/>
          </a:pPr>
          <a:r>
            <a:rPr lang="es-US" sz="1600" kern="1200"/>
            <a:t>Ganan aproximadamente $1.1 millones MENOS que quienes tienen una licenciatura.</a:t>
          </a:r>
        </a:p>
      </dsp:txBody>
      <dsp:txXfrm>
        <a:off x="2438400" y="2370584"/>
        <a:ext cx="2932063" cy="1451073"/>
      </dsp:txXfrm>
    </dsp:sp>
    <dsp:sp modelId="{98B7A800-447B-4861-849E-21E99C4E3C3C}">
      <dsp:nvSpPr>
        <dsp:cNvPr id="0" name=""/>
        <dsp:cNvSpPr/>
      </dsp:nvSpPr>
      <dsp:spPr>
        <a:xfrm>
          <a:off x="0" y="2128738"/>
          <a:ext cx="2438400" cy="1934765"/>
        </a:xfrm>
        <a:prstGeom prst="roundRect">
          <a:avLst/>
        </a:prstGeom>
        <a:solidFill>
          <a:srgbClr val="5B9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US" sz="2300" kern="1200"/>
            <a:t>Ingreso vitalicio de los individuos SIN un diploma de secundaria:</a:t>
          </a:r>
        </a:p>
      </dsp:txBody>
      <dsp:txXfrm>
        <a:off x="94447" y="2223185"/>
        <a:ext cx="2249506"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1221C-0F83-4986-89B4-80C3CC54BE69}">
      <dsp:nvSpPr>
        <dsp:cNvPr id="0" name=""/>
        <dsp:cNvSpPr/>
      </dsp:nvSpPr>
      <dsp:spPr>
        <a:xfrm>
          <a:off x="0" y="3556305"/>
          <a:ext cx="6858000" cy="1167258"/>
        </a:xfrm>
        <a:prstGeom prst="rect">
          <a:avLst/>
        </a:prstGeom>
        <a:solidFill>
          <a:srgbClr val="5B9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US" sz="1700" kern="1200"/>
            <a:t>Total:</a:t>
          </a:r>
        </a:p>
      </dsp:txBody>
      <dsp:txXfrm>
        <a:off x="0" y="3556305"/>
        <a:ext cx="6858000" cy="630319"/>
      </dsp:txXfrm>
    </dsp:sp>
    <dsp:sp modelId="{90DA78C3-E622-4865-9EFE-3F422AB13FA2}">
      <dsp:nvSpPr>
        <dsp:cNvPr id="0" name=""/>
        <dsp:cNvSpPr/>
      </dsp:nvSpPr>
      <dsp:spPr>
        <a:xfrm>
          <a:off x="0" y="4163280"/>
          <a:ext cx="6858000" cy="5369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es-US" sz="3200" kern="1200" dirty="0" smtClean="0"/>
            <a:t>$84,000</a:t>
          </a:r>
          <a:endParaRPr lang="es-US" sz="3200" kern="1200" dirty="0"/>
        </a:p>
      </dsp:txBody>
      <dsp:txXfrm>
        <a:off x="0" y="4163280"/>
        <a:ext cx="6858000" cy="536939"/>
      </dsp:txXfrm>
    </dsp:sp>
    <dsp:sp modelId="{AA80F098-D8FC-4AC3-A7A4-B32FDA637E25}">
      <dsp:nvSpPr>
        <dsp:cNvPr id="0" name=""/>
        <dsp:cNvSpPr/>
      </dsp:nvSpPr>
      <dsp:spPr>
        <a:xfrm rot="10800000">
          <a:off x="0" y="1778570"/>
          <a:ext cx="6858000" cy="1795244"/>
        </a:xfrm>
        <a:prstGeom prst="upArrowCallout">
          <a:avLst/>
        </a:prstGeom>
        <a:solidFill>
          <a:srgbClr val="5B9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US" sz="1700" kern="1200"/>
            <a:t>Costo estimado de cuidado prenatal y del parto (sin seguro)</a:t>
          </a:r>
        </a:p>
      </dsp:txBody>
      <dsp:txXfrm rot="-10800000">
        <a:off x="0" y="1778570"/>
        <a:ext cx="6858000" cy="630130"/>
      </dsp:txXfrm>
    </dsp:sp>
    <dsp:sp modelId="{4311E7F3-D05F-4610-8496-87832F9E424C}">
      <dsp:nvSpPr>
        <dsp:cNvPr id="0" name=""/>
        <dsp:cNvSpPr/>
      </dsp:nvSpPr>
      <dsp:spPr>
        <a:xfrm>
          <a:off x="0" y="2408701"/>
          <a:ext cx="6858000" cy="5367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es-US" sz="3200" kern="1200"/>
            <a:t>$50,000</a:t>
          </a:r>
        </a:p>
      </dsp:txBody>
      <dsp:txXfrm>
        <a:off x="0" y="2408701"/>
        <a:ext cx="6858000" cy="536778"/>
      </dsp:txXfrm>
    </dsp:sp>
    <dsp:sp modelId="{EDAF9009-C782-48B3-9CAB-109A2BADA849}">
      <dsp:nvSpPr>
        <dsp:cNvPr id="0" name=""/>
        <dsp:cNvSpPr/>
      </dsp:nvSpPr>
      <dsp:spPr>
        <a:xfrm rot="10800000">
          <a:off x="0" y="9"/>
          <a:ext cx="6858000" cy="1795244"/>
        </a:xfrm>
        <a:prstGeom prst="upArrowCallout">
          <a:avLst/>
        </a:prstGeom>
        <a:solidFill>
          <a:srgbClr val="5B9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US" sz="1700" kern="1200" dirty="0"/>
            <a:t>Costo estimado de criar </a:t>
          </a:r>
          <a:r>
            <a:rPr lang="es-US" sz="1700" kern="1200" dirty="0" smtClean="0"/>
            <a:t>a un </a:t>
          </a:r>
          <a:r>
            <a:rPr lang="es-US" sz="1700" kern="1200" dirty="0"/>
            <a:t>hijo desde el NACIMIENTO hasta los 2 AÑOS</a:t>
          </a:r>
        </a:p>
      </dsp:txBody>
      <dsp:txXfrm rot="-10800000">
        <a:off x="0" y="9"/>
        <a:ext cx="6858000" cy="630130"/>
      </dsp:txXfrm>
    </dsp:sp>
    <dsp:sp modelId="{9764A646-6613-4DF9-87F7-888BB93BA963}">
      <dsp:nvSpPr>
        <dsp:cNvPr id="0" name=""/>
        <dsp:cNvSpPr/>
      </dsp:nvSpPr>
      <dsp:spPr>
        <a:xfrm>
          <a:off x="0" y="630965"/>
          <a:ext cx="6858000" cy="5367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es-US" sz="3200" kern="1200" dirty="0" smtClean="0"/>
            <a:t>$34,000</a:t>
          </a:r>
          <a:endParaRPr lang="es-US" sz="3200" kern="1200" dirty="0"/>
        </a:p>
      </dsp:txBody>
      <dsp:txXfrm>
        <a:off x="0" y="630965"/>
        <a:ext cx="6858000" cy="53677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10/12/2023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10/12/2023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teenpregnancy/about/index.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as.org/sgp/crs/misc/RS20301.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owertodecide.or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ces.ed.gov/programs/coe/pdf/coe_cba.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sa.gov/policy/docs/research-summaries/education-earnings.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s-US" dirty="0">
                <a:hlinkClick r:id="rId3"/>
              </a:rPr>
              <a:t>https://</a:t>
            </a:r>
            <a:r>
              <a:rPr lang="es-US" dirty="0" smtClean="0">
                <a:hlinkClick r:id="rId3"/>
              </a:rPr>
              <a:t>www.cdc.gov/teenpregnancy/about/index.htm</a:t>
            </a:r>
          </a:p>
          <a:p>
            <a:pPr marL="285750" indent="-285750">
              <a:buFont typeface="Arial" panose="020B0604020202020204" pitchFamily="34" charset="0"/>
              <a:buChar char="•"/>
            </a:pPr>
            <a:r>
              <a:rPr lang="es-US" dirty="0" smtClean="0">
                <a:hlinkClick r:id="rId3"/>
              </a:rPr>
              <a:t>https://powertodecide.org/what-we-do/information/national-state-data/national</a:t>
            </a:r>
          </a:p>
          <a:p>
            <a:pPr marL="285750" indent="-285750">
              <a:buFont typeface="Arial" panose="020B0604020202020204" pitchFamily="34" charset="0"/>
              <a:buChar char="•"/>
            </a:pPr>
            <a:r>
              <a:rPr lang="es-US" dirty="0" smtClean="0">
                <a:hlinkClick r:id="rId3"/>
              </a:rPr>
              <a:t>https://powertodecide.org/what-we-do/information/national-state-data/tennessee</a:t>
            </a:r>
          </a:p>
          <a:p>
            <a:pPr marL="285750" indent="-285750">
              <a:buFont typeface="Arial" panose="020B0604020202020204" pitchFamily="34" charset="0"/>
              <a:buChar char="•"/>
            </a:pPr>
            <a:endParaRPr lang="es-US" dirty="0">
              <a:hlinkClick r:id="rId3"/>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55142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Fuente: http://www.womenshealth.gov/publications/our-publications/fact-sheet/prenatal-care.html</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322835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US" dirty="0"/>
              <a:t>Contenidos de la diapositiva.</a:t>
            </a:r>
            <a:r>
              <a:rPr lang="es-US" baseline="0" dirty="0"/>
              <a:t> Señale que el costo promedio de un parto vaginal no complicado en los Estados Unidos puede ser de aproximadamente $30,000 y una cesárea puede costar aproximadamente $50,000.  Fuente: http://www.nytimes.com/2013/07/01/health/american-way-of-birth-costliest-in-the-world.html?hp&amp;_r=1&amp;</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317046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2023</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2506099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Galones de gasolina: ¡Esos galones llenarían tu auto entre 1,783 y 1,573 VECES! (dependiendo del tamaño de su tanque)</a:t>
            </a:r>
          </a:p>
          <a:p>
            <a:r>
              <a:rPr lang="es-ES" dirty="0" smtClean="0"/>
              <a:t>Estas cifras son sin impuestos. Los precios pueden variar dependiendo del lugar y hora de presentación.</a:t>
            </a:r>
          </a:p>
          <a:p>
            <a:r>
              <a:rPr lang="es-ES" dirty="0" smtClean="0"/>
              <a:t>(2023)</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236593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Estas cifras son sin impuestos. Los precios pueden variar dependiendo del lugar y hora de presentación.</a:t>
            </a:r>
          </a:p>
          <a:p>
            <a:r>
              <a:rPr lang="es-ES" dirty="0" smtClean="0"/>
              <a:t>(2023)</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1081185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dirty="0"/>
              <a:t>Contenidos de la diapositiva. </a:t>
            </a:r>
          </a:p>
        </p:txBody>
      </p:sp>
      <p:sp>
        <p:nvSpPr>
          <p:cNvPr id="4" name="Slide Number Placeholder 3"/>
          <p:cNvSpPr>
            <a:spLocks noGrp="1"/>
          </p:cNvSpPr>
          <p:nvPr>
            <p:ph type="sldNum" sz="quarter" idx="10"/>
          </p:nvPr>
        </p:nvSpPr>
        <p:spPr/>
        <p:txBody>
          <a:bodyPr/>
          <a:lstStyle/>
          <a:p>
            <a:fld id="{6F85E68E-55FC-4F14-8566-EEB022843E45}" type="slidenum">
              <a:rPr lang="en-US" smtClean="0"/>
              <a:pPr/>
              <a:t>18</a:t>
            </a:fld>
            <a:endParaRPr lang="en-US"/>
          </a:p>
        </p:txBody>
      </p:sp>
    </p:spTree>
    <p:extLst>
      <p:ext uri="{BB962C8B-B14F-4D97-AF65-F5344CB8AC3E}">
        <p14:creationId xmlns:p14="http://schemas.microsoft.com/office/powerpoint/2010/main" val="206807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16570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s-US">
                <a:hlinkClick r:id="rId3"/>
              </a:rPr>
              <a:t>https://fas.org/sgp/crs/misc/RS20301.pdf</a:t>
            </a:r>
          </a:p>
          <a:p>
            <a:r>
              <a:rPr lang="es-US">
                <a:hlinkClick r:id="rId4"/>
              </a:rPr>
              <a:t>https://powertodecide.org/</a:t>
            </a:r>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330932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hlinkClick r:id="rId3"/>
              </a:rPr>
              <a:t>https://nces.ed.gov/programs/coe/pdf/coe_cba.pdf</a:t>
            </a:r>
          </a:p>
          <a:p>
            <a:r>
              <a:rPr lang="es-US">
                <a:hlinkClick r:id="rId4"/>
              </a:rPr>
              <a:t>https://www.ssa.gov/policy/docs/research-summaries/education-earnings.html</a:t>
            </a:r>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39984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smtClean="0"/>
              <a:t>(2023)</a:t>
            </a:r>
          </a:p>
          <a:p>
            <a:r>
              <a:rPr lang="es-ES" baseline="0" dirty="0" smtClean="0"/>
              <a:t>Estas cifras son sin impuestos.</a:t>
            </a:r>
          </a:p>
          <a:p>
            <a:r>
              <a:rPr lang="es-ES" baseline="0" dirty="0" smtClean="0"/>
              <a:t>Los precios pueden variar dependiendo del lugar y hora de presentación.</a:t>
            </a:r>
            <a:endParaRPr lang="es-US" baseline="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52849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US" dirty="0" smtClean="0"/>
              <a:t>La </a:t>
            </a:r>
            <a:r>
              <a:rPr lang="es-US" dirty="0"/>
              <a:t>vivienda incluye albergue, servicios y mobiliario.</a:t>
            </a:r>
            <a:r>
              <a:rPr lang="es-US" baseline="0" dirty="0"/>
              <a:t> La alimentación incluye alimentos para todo el hogar, salir a comer y almuerzos escolares. El transporte incluye los pagos del automóvil, gasolina, mantenimiento, seguro y transporte público. La vestimenta incluye pañales, ropa, zapatos y servicios para la ropa como modificaciones. La atención médica incluye costos médicos, dentales y de recetas que no están cubiertos por el seguro. La educación y el cuidado infantil incluyen costos de niñeras, colegiaturas y suministros para la guardería y colegiaturas, y suministros para la escuela primaria/secundaria. Los costos varios incluyen artículos de cuidado personal (cortes de pelo, cepillos de dientes), entretenimiento (televisiones, computadoras) y material de lectura. </a:t>
            </a:r>
            <a:endParaRPr lang="es-US"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s-ES" baseline="0" dirty="0" smtClean="0"/>
              <a:t>Estimamos que el gasto familiar promedio total por un niño nacido en 2015 en una familia de clase media con dos hijos, ajustado por una mayor inflación futura esperada, sería de $310,605.</a:t>
            </a:r>
          </a:p>
          <a:p>
            <a:pPr marL="0" marR="0" indent="0" algn="l" defTabSz="1218987" rtl="0" eaLnBrk="1" fontAlgn="auto" latinLnBrk="0" hangingPunct="1">
              <a:lnSpc>
                <a:spcPct val="100000"/>
              </a:lnSpc>
              <a:spcBef>
                <a:spcPts val="0"/>
              </a:spcBef>
              <a:spcAft>
                <a:spcPts val="0"/>
              </a:spcAft>
              <a:buClrTx/>
              <a:buSzTx/>
              <a:buFontTx/>
              <a:buNone/>
              <a:tabLst/>
              <a:defRPr/>
            </a:pPr>
            <a:r>
              <a:rPr lang="es-ES" baseline="0" dirty="0" smtClean="0"/>
              <a:t>(2023)</a:t>
            </a:r>
            <a:endParaRPr lang="es-US" baseline="0" dirty="0"/>
          </a:p>
          <a:p>
            <a:r>
              <a:rPr lang="en-US" dirty="0" smtClean="0"/>
              <a:t>Source: https://www.brookings.edu/blog/up-front/2022/08/30/its-getting-more-expensive-to-raise-children-and-government-isnt-doing-much-to-help/</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83643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US" dirty="0"/>
              <a:t>Contenidos de la diapositiva. Recordando que estos números son calculados para alguien que aún vive en casa de sus padres.</a:t>
            </a:r>
            <a:r>
              <a:rPr lang="es-US" baseline="0" dirty="0"/>
              <a:t> </a:t>
            </a:r>
            <a:r>
              <a:rPr lang="es-US" dirty="0"/>
              <a:t>Un padre adolescente que no está viviendo con sus padres también debe pagar alquiler, seguro, servicios, pagos del automóvil, facturas del teléfono celular, comestibles, gasolina, etc. Diga que si alguien está trabajando a medio tiempo (20 horas a la semana) por el salario mínimo ($7.25 por hora), eso es casi el salario de un mes.</a:t>
            </a:r>
            <a:r>
              <a:rPr lang="es-US" baseline="0" dirty="0"/>
              <a:t> También resalte que los bebés deben cambiar de ropa muy rápido debido a que crecen, y también porque hacen desorden. La lista de arriba no incluye chaquetas, zapatos, etc. </a:t>
            </a:r>
          </a:p>
          <a:p>
            <a:r>
              <a:rPr lang="en-US" dirty="0" smtClean="0"/>
              <a:t>2022</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59319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US" dirty="0"/>
              <a:t>Contenidos de la diapositiva. Señale que solo estamos viendo los costos de los bebés.</a:t>
            </a:r>
            <a:r>
              <a:rPr lang="es-US" baseline="0" dirty="0"/>
              <a:t> Los bebés se convierten en niños pequeños rápidamente, luego en niños y luego en adolescentes, y cada uno de estos grupos tiene sus propias necesidades y costos (aparatos dentales, universidad, etc.).</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32553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US" dirty="0"/>
              <a:t>Contenidos de la diapositiva.</a:t>
            </a:r>
            <a:r>
              <a:rPr lang="es-US" baseline="0" dirty="0"/>
              <a:t> Note que, si bien una persona es encarcelada por no pagar manutención infantil, la manutención no se detiene. Además, el estado puede decidir deducir el costo requerido de manutención infantil directamente del cheque de pago de una persona.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89536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7" cy="6858000"/>
          </a:xfrm>
          <a:prstGeom prst="rect">
            <a:avLst/>
          </a:prstGeom>
        </p:spPr>
      </p:pic>
      <p:sp>
        <p:nvSpPr>
          <p:cNvPr id="2" name="Title 1"/>
          <p:cNvSpPr>
            <a:spLocks noGrp="1"/>
          </p:cNvSpPr>
          <p:nvPr>
            <p:ph type="ctrTitle"/>
          </p:nvPr>
        </p:nvSpPr>
        <p:spPr>
          <a:xfrm>
            <a:off x="1523603" y="1122363"/>
            <a:ext cx="9141619" cy="2387600"/>
          </a:xfrm>
        </p:spPr>
        <p:txBody>
          <a:bodyPr anchor="b"/>
          <a:lstStyle>
            <a:lvl1pPr algn="ctr">
              <a:defRPr sz="5998"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26381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0"/>
            <a:ext cx="12188825"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369150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p:nvSpPr>
        <p:spPr>
          <a:xfrm>
            <a:off x="0" y="0"/>
            <a:ext cx="12188825"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445" y="5574909"/>
            <a:ext cx="2491551" cy="997876"/>
          </a:xfrm>
          <a:prstGeom prst="rect">
            <a:avLst/>
          </a:prstGeom>
        </p:spPr>
      </p:pic>
    </p:spTree>
    <p:extLst>
      <p:ext uri="{BB962C8B-B14F-4D97-AF65-F5344CB8AC3E}">
        <p14:creationId xmlns:p14="http://schemas.microsoft.com/office/powerpoint/2010/main" val="368182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out Centerstone - Slide 1">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503" b="-2685"/>
          <a:stretch/>
        </p:blipFill>
        <p:spPr>
          <a:xfrm>
            <a:off x="2282" y="-256478"/>
            <a:ext cx="12197378" cy="7301678"/>
          </a:xfrm>
          <a:prstGeom prst="rect">
            <a:avLst/>
          </a:prstGeom>
        </p:spPr>
      </p:pic>
      <p:sp>
        <p:nvSpPr>
          <p:cNvPr id="2" name="Title 1"/>
          <p:cNvSpPr txBox="1">
            <a:spLocks/>
          </p:cNvSpPr>
          <p:nvPr/>
        </p:nvSpPr>
        <p:spPr>
          <a:xfrm>
            <a:off x="998608" y="768489"/>
            <a:ext cx="9709669"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sz="3999" b="1" dirty="0" smtClean="0">
                <a:solidFill>
                  <a:srgbClr val="54A49D"/>
                </a:solidFill>
                <a:latin typeface="Cambria" panose="02040503050406030204" pitchFamily="18" charset="0"/>
                <a:ea typeface="Cambria" panose="02040503050406030204" pitchFamily="18" charset="0"/>
              </a:rPr>
              <a:t>Centerstone at a glance</a:t>
            </a:r>
            <a:endParaRPr lang="en-US" sz="3999" b="1" dirty="0">
              <a:solidFill>
                <a:srgbClr val="54A49D"/>
              </a:solidFill>
              <a:latin typeface="Cambria" panose="02040503050406030204" pitchFamily="18" charset="0"/>
              <a:ea typeface="Cambria" panose="02040503050406030204" pitchFamily="18" charset="0"/>
            </a:endParaRPr>
          </a:p>
        </p:txBody>
      </p:sp>
      <p:sp>
        <p:nvSpPr>
          <p:cNvPr id="3" name="Rectangle 2"/>
          <p:cNvSpPr/>
          <p:nvPr/>
        </p:nvSpPr>
        <p:spPr>
          <a:xfrm>
            <a:off x="782664" y="561600"/>
            <a:ext cx="10667621" cy="4746380"/>
          </a:xfrm>
          <a:prstGeom prst="rect">
            <a:avLst/>
          </a:prstGeom>
          <a:noFill/>
          <a:ln w="12700">
            <a:solidFill>
              <a:srgbClr val="E4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5" name="TextBox 4"/>
          <p:cNvSpPr txBox="1"/>
          <p:nvPr/>
        </p:nvSpPr>
        <p:spPr>
          <a:xfrm>
            <a:off x="1192957" y="1420089"/>
            <a:ext cx="10101369" cy="5170646"/>
          </a:xfrm>
          <a:prstGeom prst="rect">
            <a:avLst/>
          </a:prstGeom>
          <a:noFill/>
        </p:spPr>
        <p:txBody>
          <a:bodyPr wrap="square" rtlCol="0">
            <a:spAutoFit/>
          </a:bodyPr>
          <a:lstStyle/>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 is a private, nonprofit healthcare organization with services available nationally</a:t>
            </a:r>
          </a:p>
          <a:p>
            <a:pPr marL="285664" indent="-285664">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Specialized </a:t>
            </a: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for the military community, therapeutic foster care, children’s services and employee assistance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(eap)</a:t>
            </a:r>
          </a:p>
          <a:p>
            <a:pPr marL="285664" indent="-285664">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60+ years in operation</a:t>
            </a:r>
          </a:p>
          <a:p>
            <a:pPr marL="285664" indent="-285664">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CARF and Joint Commission Accredited</a:t>
            </a:r>
          </a:p>
          <a:p>
            <a:pPr marL="285664" indent="-285664">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Research Institute provides guidance through research and technology, leveraging the best practices for use in all our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communities</a:t>
            </a:r>
          </a:p>
          <a:p>
            <a:pPr marL="285664" indent="-285664">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Foundation secures philanthropic resources to support the work and mission of delivering care that changes people’s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lives</a:t>
            </a: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551248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cxnSp>
        <p:nvCxnSpPr>
          <p:cNvPr id="13" name="Straight Connector 12"/>
          <p:cNvCxnSpPr/>
          <p:nvPr/>
        </p:nvCxnSpPr>
        <p:spPr>
          <a:xfrm>
            <a:off x="603764" y="3872022"/>
            <a:ext cx="9106419" cy="207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03764" y="383138"/>
            <a:ext cx="9940318"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sz="3999" b="1" dirty="0" smtClean="0">
                <a:solidFill>
                  <a:srgbClr val="367689"/>
                </a:solidFill>
                <a:latin typeface="Cambria" panose="02040503050406030204" pitchFamily="18" charset="0"/>
                <a:ea typeface="Cambria" panose="02040503050406030204" pitchFamily="18" charset="0"/>
              </a:rPr>
              <a:t>Centerstone at a glance</a:t>
            </a:r>
            <a:endParaRPr lang="en-US" sz="3999" b="1" dirty="0">
              <a:solidFill>
                <a:srgbClr val="367689"/>
              </a:solidFill>
              <a:latin typeface="Cambria" panose="02040503050406030204" pitchFamily="18" charset="0"/>
              <a:ea typeface="Cambria" panose="02040503050406030204" pitchFamily="18" charset="0"/>
            </a:endParaRPr>
          </a:p>
        </p:txBody>
      </p:sp>
      <p:sp>
        <p:nvSpPr>
          <p:cNvPr id="15" name="TextBox 14"/>
          <p:cNvSpPr txBox="1"/>
          <p:nvPr/>
        </p:nvSpPr>
        <p:spPr>
          <a:xfrm>
            <a:off x="1089303" y="1661496"/>
            <a:ext cx="3176244" cy="2800767"/>
          </a:xfrm>
          <a:prstGeom prst="rect">
            <a:avLst/>
          </a:prstGeom>
          <a:noFill/>
          <a:ln w="28575">
            <a:noFill/>
          </a:ln>
        </p:spPr>
        <p:txBody>
          <a:bodyPr wrap="square" rtlCol="0">
            <a:spAutoFit/>
          </a:bodyPr>
          <a:lstStyle/>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People Served:</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107,406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p>
          <a:p>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32,000+ children</a:t>
            </a:r>
          </a:p>
          <a:p>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75,000+ adults</a:t>
            </a:r>
          </a:p>
          <a:p>
            <a:endParaRPr lang="en-US" sz="1799" dirty="0">
              <a:latin typeface="Cambria" panose="02040503050406030204" pitchFamily="18" charset="0"/>
              <a:ea typeface="Cambria" panose="02040503050406030204" pitchFamily="18" charset="0"/>
              <a:cs typeface="Arial" panose="020B0604020202020204" pitchFamily="34" charset="0"/>
            </a:endParaRP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Services Provided:</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2,189,937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endPar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6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endParaRPr lang="en-US" sz="1600" dirty="0">
              <a:latin typeface="Cambria" panose="02040503050406030204" pitchFamily="18" charset="0"/>
              <a:ea typeface="Cambria" panose="02040503050406030204" pitchFamily="18" charset="0"/>
              <a:cs typeface="Arial" panose="020B0604020202020204" pitchFamily="34" charset="0"/>
            </a:endParaRPr>
          </a:p>
          <a:p>
            <a:endParaRPr lang="en-US" sz="1799" dirty="0">
              <a:latin typeface="Cambria" panose="02040503050406030204" pitchFamily="18" charset="0"/>
              <a:ea typeface="Cambria" panose="02040503050406030204" pitchFamily="18" charset="0"/>
              <a:cs typeface="Arial" panose="020B0604020202020204" pitchFamily="34" charset="0"/>
            </a:endParaRPr>
          </a:p>
        </p:txBody>
      </p:sp>
      <p:sp>
        <p:nvSpPr>
          <p:cNvPr id="16" name="TextBox 15"/>
          <p:cNvSpPr txBox="1"/>
          <p:nvPr/>
        </p:nvSpPr>
        <p:spPr>
          <a:xfrm>
            <a:off x="4550870" y="4341663"/>
            <a:ext cx="4375731" cy="1169551"/>
          </a:xfrm>
          <a:prstGeom prst="rect">
            <a:avLst/>
          </a:prstGeom>
          <a:noFill/>
          <a:ln w="28575">
            <a:noFill/>
          </a:ln>
        </p:spPr>
        <p:txBody>
          <a:bodyPr wrap="square" rtlCol="0">
            <a:spAutoFit/>
          </a:bodyPr>
          <a:lstStyle/>
          <a:p>
            <a:endParaRPr lang="en-US" sz="1799" b="1" dirty="0">
              <a:latin typeface="Cambria" panose="02040503050406030204" pitchFamily="18" charset="0"/>
              <a:ea typeface="Cambria" panose="02040503050406030204" pitchFamily="18" charset="0"/>
              <a:cs typeface="Arial" panose="020B0604020202020204" pitchFamily="34" charset="0"/>
            </a:endParaRP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a:t>
            </a:r>
            <a:r>
              <a:rPr lang="en-US" sz="1799" b="1" dirty="0" smtClean="0">
                <a:solidFill>
                  <a:srgbClr val="54A49D"/>
                </a:solidFill>
                <a:latin typeface="Cambria" panose="02040503050406030204" pitchFamily="18" charset="0"/>
                <a:ea typeface="Cambria" panose="02040503050406030204" pitchFamily="18" charset="0"/>
                <a:cs typeface="Arial" panose="020B0604020202020204" pitchFamily="34" charset="0"/>
              </a:rPr>
              <a:t>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Inpatient Behavioral Hospital</a:t>
            </a:r>
          </a:p>
          <a:p>
            <a:endParaRPr lang="en-US" sz="1600" b="1"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799" dirty="0">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p:nvPr/>
        </p:nvSpPr>
        <p:spPr>
          <a:xfrm>
            <a:off x="603763" y="1062866"/>
            <a:ext cx="5326471" cy="523220"/>
          </a:xfrm>
          <a:prstGeom prst="rect">
            <a:avLst/>
          </a:prstGeom>
        </p:spPr>
        <p:txBody>
          <a:bodyPr wrap="square">
            <a:spAutoFit/>
          </a:bodyPr>
          <a:lstStyle/>
          <a:p>
            <a:r>
              <a:rPr lang="en-US" sz="2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Care In FY 2022</a:t>
            </a:r>
            <a:endParaRPr lang="en-US" sz="2799"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p:cNvSpPr/>
          <p:nvPr/>
        </p:nvSpPr>
        <p:spPr>
          <a:xfrm>
            <a:off x="5524981" y="1661496"/>
            <a:ext cx="4281544" cy="2585323"/>
          </a:xfrm>
          <a:prstGeom prst="rect">
            <a:avLst/>
          </a:prstGeom>
        </p:spPr>
        <p:txBody>
          <a:bodyPr wrap="square">
            <a:spAutoFit/>
          </a:bodyPr>
          <a:lstStyle/>
          <a:p>
            <a:r>
              <a:rPr lang="en-US" sz="1799" b="1" dirty="0">
                <a:solidFill>
                  <a:srgbClr val="367689"/>
                </a:solidFill>
                <a:latin typeface="Cambria" panose="02040503050406030204" pitchFamily="18" charset="0"/>
                <a:ea typeface="Cambria" panose="02040503050406030204" pitchFamily="18" charset="0"/>
                <a:cs typeface="Arial" panose="020B0604020202020204" pitchFamily="34" charset="0"/>
              </a:rPr>
              <a:t>Staff:</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3,080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clinical and administrative </a:t>
            </a:r>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staff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plus </a:t>
            </a:r>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a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nationwide network </a:t>
            </a:r>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of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contracted behavioral health providers.</a:t>
            </a:r>
          </a:p>
          <a:p>
            <a:endPar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Total</a:t>
            </a:r>
            <a:r>
              <a:rPr lang="en-US" sz="1799"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Revenue</a:t>
            </a:r>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$305,725,431</a:t>
            </a:r>
            <a:endPar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p:nvPr/>
        </p:nvSpPr>
        <p:spPr>
          <a:xfrm>
            <a:off x="603764" y="3958028"/>
            <a:ext cx="8608162" cy="523220"/>
          </a:xfrm>
          <a:prstGeom prst="rect">
            <a:avLst/>
          </a:prstGeom>
        </p:spPr>
        <p:txBody>
          <a:bodyPr wrap="square">
            <a:spAutoFit/>
          </a:bodyPr>
          <a:lstStyle/>
          <a:p>
            <a:r>
              <a:rPr lang="en-US" sz="2799" b="1" dirty="0" err="1" smtClean="0">
                <a:solidFill>
                  <a:srgbClr val="367689"/>
                </a:solidFill>
                <a:latin typeface="Cambria" panose="02040503050406030204" pitchFamily="18" charset="0"/>
                <a:ea typeface="Cambria" panose="02040503050406030204" pitchFamily="18" charset="0"/>
                <a:cs typeface="Arial" panose="020B0604020202020204" pitchFamily="34" charset="0"/>
              </a:rPr>
              <a:t>Centerstone</a:t>
            </a:r>
            <a:r>
              <a:rPr lang="en-US" sz="2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in</a:t>
            </a:r>
            <a:r>
              <a:rPr lang="en-US" sz="2799"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the Community</a:t>
            </a:r>
            <a:endParaRPr lang="en-US" sz="2799"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9"/>
          <p:cNvSpPr/>
          <p:nvPr/>
        </p:nvSpPr>
        <p:spPr>
          <a:xfrm>
            <a:off x="1089302" y="4630452"/>
            <a:ext cx="1743286" cy="369332"/>
          </a:xfrm>
          <a:prstGeom prst="rect">
            <a:avLst/>
          </a:prstGeom>
        </p:spPr>
        <p:txBody>
          <a:bodyPr wrap="square">
            <a:spAutoFit/>
          </a:bodyPr>
          <a:lstStyle/>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170+</a:t>
            </a:r>
            <a:r>
              <a:rPr lang="en-US" sz="1799"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Locations</a:t>
            </a:r>
            <a:endPar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p:nvPr/>
        </p:nvSpPr>
        <p:spPr>
          <a:xfrm>
            <a:off x="9211924" y="4618923"/>
            <a:ext cx="2149884" cy="369332"/>
          </a:xfrm>
          <a:prstGeom prst="rect">
            <a:avLst/>
          </a:prstGeom>
        </p:spPr>
        <p:txBody>
          <a:bodyPr wrap="square">
            <a:spAutoFit/>
          </a:bodyPr>
          <a:lstStyle/>
          <a:p>
            <a:r>
              <a:rPr lang="en-US" sz="1799" b="1" dirty="0" smtClean="0">
                <a:solidFill>
                  <a:srgbClr val="367689"/>
                </a:solidFill>
                <a:latin typeface="Arial" panose="020B0604020202020204" pitchFamily="34" charset="0"/>
                <a:cs typeface="Arial" panose="020B0604020202020204" pitchFamily="34" charset="0"/>
              </a:rPr>
              <a:t>750+ </a:t>
            </a:r>
            <a:r>
              <a:rPr lang="en-US" sz="1799" b="0" dirty="0" smtClean="0">
                <a:solidFill>
                  <a:schemeClr val="bg1">
                    <a:lumMod val="50000"/>
                  </a:schemeClr>
                </a:solidFill>
                <a:latin typeface="Arial" panose="020B0604020202020204" pitchFamily="34" charset="0"/>
                <a:cs typeface="Arial" panose="020B0604020202020204" pitchFamily="34" charset="0"/>
              </a:rPr>
              <a:t>Schools</a:t>
            </a:r>
            <a:endParaRPr lang="en-US" sz="1799"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0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88825"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a:xfrm>
            <a:off x="831633" y="1709739"/>
            <a:ext cx="10512862" cy="2852737"/>
          </a:xfrm>
        </p:spPr>
        <p:txBody>
          <a:bodyPr anchor="b"/>
          <a:lstStyle>
            <a:lvl1pPr>
              <a:defRPr sz="5998" b="1">
                <a:solidFill>
                  <a:schemeClr val="bg1"/>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445" y="5574909"/>
            <a:ext cx="2491551" cy="99787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316" y="1164675"/>
            <a:ext cx="3427697" cy="192858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38801" y="4697841"/>
            <a:ext cx="3427697" cy="1928581"/>
          </a:xfrm>
          <a:prstGeom prst="rect">
            <a:avLst/>
          </a:prstGeom>
        </p:spPr>
      </p:pic>
    </p:spTree>
    <p:extLst>
      <p:ext uri="{BB962C8B-B14F-4D97-AF65-F5344CB8AC3E}">
        <p14:creationId xmlns:p14="http://schemas.microsoft.com/office/powerpoint/2010/main" val="108153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a:xfrm>
            <a:off x="837982" y="2766218"/>
            <a:ext cx="10512862"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428102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77" y="5586413"/>
            <a:ext cx="2409197" cy="942975"/>
          </a:xfrm>
          <a:prstGeom prst="rect">
            <a:avLst/>
          </a:prstGeom>
        </p:spPr>
      </p:pic>
    </p:spTree>
    <p:extLst>
      <p:ext uri="{BB962C8B-B14F-4D97-AF65-F5344CB8AC3E}">
        <p14:creationId xmlns:p14="http://schemas.microsoft.com/office/powerpoint/2010/main" val="287582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319654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839569" y="365126"/>
            <a:ext cx="10512862"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solidFill>
                  <a:srgbClr val="367689"/>
                </a:solidFill>
                <a:latin typeface="Cambria" panose="02040503050406030204" pitchFamily="18" charset="0"/>
                <a:ea typeface="Cambria" panose="02040503050406030204" pitchFamily="18"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solidFill>
                  <a:srgbClr val="367689"/>
                </a:solidFill>
                <a:latin typeface="Cambria" panose="02040503050406030204" pitchFamily="18" charset="0"/>
                <a:ea typeface="Cambria" panose="02040503050406030204" pitchFamily="18"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183476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a:xfrm>
            <a:off x="839570" y="457200"/>
            <a:ext cx="3931213" cy="1600200"/>
          </a:xfrm>
        </p:spPr>
        <p:txBody>
          <a:bodyPr anchor="b"/>
          <a:lstStyle>
            <a:lvl1pPr>
              <a:defRPr sz="3199"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sz="2799">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sz="2399">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sz="1999">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sz="1999">
                <a:solidFill>
                  <a:srgbClr val="367689"/>
                </a:solidFill>
                <a:latin typeface="Cambria" panose="02040503050406030204" pitchFamily="18" charset="0"/>
                <a:ea typeface="Cambria" panose="02040503050406030204" pitchFamily="18" charset="0"/>
                <a:cs typeface="Arial" panose="020B0604020202020204" pitchFamily="34" charset="0"/>
              </a:defRPr>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77" y="5586413"/>
            <a:ext cx="2409197" cy="942975"/>
          </a:xfrm>
          <a:prstGeom prst="rect">
            <a:avLst/>
          </a:prstGeom>
        </p:spPr>
      </p:pic>
    </p:spTree>
    <p:extLst>
      <p:ext uri="{BB962C8B-B14F-4D97-AF65-F5344CB8AC3E}">
        <p14:creationId xmlns:p14="http://schemas.microsoft.com/office/powerpoint/2010/main" val="131631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a:xfrm>
            <a:off x="839570" y="457200"/>
            <a:ext cx="3931213" cy="1600200"/>
          </a:xfrm>
        </p:spPr>
        <p:txBody>
          <a:bodyPr anchor="b"/>
          <a:lstStyle>
            <a:lvl1pPr>
              <a:defRPr sz="3199"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solidFill>
                  <a:srgbClr val="367689"/>
                </a:solidFill>
                <a:latin typeface="Cambria" panose="02040503050406030204" pitchFamily="18" charset="0"/>
                <a:ea typeface="Cambria" panose="02040503050406030204" pitchFamily="18" charset="0"/>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77" y="5586413"/>
            <a:ext cx="2409197" cy="942975"/>
          </a:xfrm>
          <a:prstGeom prst="rect">
            <a:avLst/>
          </a:prstGeom>
        </p:spPr>
      </p:pic>
    </p:spTree>
    <p:extLst>
      <p:ext uri="{BB962C8B-B14F-4D97-AF65-F5344CB8AC3E}">
        <p14:creationId xmlns:p14="http://schemas.microsoft.com/office/powerpoint/2010/main" val="221496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11" name="Rectangle 10"/>
          <p:cNvSpPr/>
          <p:nvPr/>
        </p:nvSpPr>
        <p:spPr>
          <a:xfrm>
            <a:off x="0" y="0"/>
            <a:ext cx="12188825"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546" y="1894175"/>
            <a:ext cx="2371403" cy="133426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487" y="1894175"/>
            <a:ext cx="2371403" cy="133426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429" y="1894175"/>
            <a:ext cx="2371403" cy="1334262"/>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1255" y="4258982"/>
            <a:ext cx="2371403" cy="133426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936566" y="4258982"/>
            <a:ext cx="2371403" cy="1334262"/>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401876" y="4258982"/>
            <a:ext cx="2371403" cy="1334262"/>
          </a:xfrm>
          <a:prstGeom prst="rect">
            <a:avLst/>
          </a:prstGeom>
        </p:spPr>
      </p:pic>
      <p:sp>
        <p:nvSpPr>
          <p:cNvPr id="8" name="Picture Placeholder 7"/>
          <p:cNvSpPr>
            <a:spLocks noGrp="1"/>
          </p:cNvSpPr>
          <p:nvPr>
            <p:ph type="pic" sz="quarter" idx="10"/>
          </p:nvPr>
        </p:nvSpPr>
        <p:spPr>
          <a:xfrm>
            <a:off x="1167505" y="2285592"/>
            <a:ext cx="2913891"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
        <p:nvSpPr>
          <p:cNvPr id="9" name="Picture Placeholder 7"/>
          <p:cNvSpPr>
            <a:spLocks noGrp="1"/>
          </p:cNvSpPr>
          <p:nvPr>
            <p:ph type="pic" sz="quarter" idx="11"/>
          </p:nvPr>
        </p:nvSpPr>
        <p:spPr>
          <a:xfrm>
            <a:off x="4637467" y="2285592"/>
            <a:ext cx="2913891"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
        <p:nvSpPr>
          <p:cNvPr id="10" name="Picture Placeholder 7"/>
          <p:cNvSpPr>
            <a:spLocks noGrp="1"/>
          </p:cNvSpPr>
          <p:nvPr>
            <p:ph type="pic" sz="quarter" idx="12"/>
          </p:nvPr>
        </p:nvSpPr>
        <p:spPr>
          <a:xfrm>
            <a:off x="8107429" y="2285590"/>
            <a:ext cx="2913891"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303932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279437260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612" y="1066800"/>
            <a:ext cx="7764913" cy="1646302"/>
          </a:xfrm>
        </p:spPr>
        <p:txBody>
          <a:bodyPr/>
          <a:lstStyle/>
          <a:p>
            <a:r>
              <a:rPr lang="es-US" sz="4800" dirty="0"/>
              <a:t>El costo de criar a un hijo</a:t>
            </a:r>
          </a:p>
        </p:txBody>
      </p:sp>
      <p:sp>
        <p:nvSpPr>
          <p:cNvPr id="3" name="Subtitle 2"/>
          <p:cNvSpPr>
            <a:spLocks noGrp="1"/>
          </p:cNvSpPr>
          <p:nvPr>
            <p:ph type="subTitle" idx="1"/>
          </p:nvPr>
        </p:nvSpPr>
        <p:spPr>
          <a:xfrm>
            <a:off x="3198812" y="5410200"/>
            <a:ext cx="6781800" cy="1096899"/>
          </a:xfrm>
        </p:spPr>
        <p:txBody>
          <a:bodyPr>
            <a:normAutofit fontScale="62500" lnSpcReduction="20000"/>
          </a:bodyPr>
          <a:lstStyle/>
          <a:p>
            <a:r>
              <a:rPr lang="es-US" dirty="0"/>
              <a:t>Esta publicación fue realizada gracias a la Subvención Número </a:t>
            </a:r>
            <a:r>
              <a:rPr lang="es-US" b="1" dirty="0"/>
              <a:t>TP1AH000081-01-01</a:t>
            </a:r>
            <a:r>
              <a:rPr lang="es-US" dirty="0"/>
              <a:t> del Departamento de Salud y Servicios Humanos, Oficina de Asuntos de la Población. </a:t>
            </a:r>
            <a:r>
              <a:rPr lang="es-US" dirty="0" smtClean="0"/>
              <a:t>Su contenido es </a:t>
            </a:r>
            <a:r>
              <a:rPr lang="es-US" dirty="0"/>
              <a:t>responsabilidad única de los autores y no necesariamente </a:t>
            </a:r>
            <a:r>
              <a:rPr lang="es-US" dirty="0" smtClean="0"/>
              <a:t>representa </a:t>
            </a:r>
            <a:r>
              <a:rPr lang="es-US" dirty="0"/>
              <a:t>los puntos de vista oficiales del Departamento de Salud y Servicios Humanos.</a:t>
            </a:r>
          </a:p>
        </p:txBody>
      </p:sp>
      <p:sp>
        <p:nvSpPr>
          <p:cNvPr id="6" name="Rectangle 5">
            <a:extLst>
              <a:ext uri="{FF2B5EF4-FFF2-40B4-BE49-F238E27FC236}">
                <a16:creationId xmlns:a16="http://schemas.microsoft.com/office/drawing/2014/main" id="{EA5F5A81-03E9-4D9B-BA68-B54B21463811}"/>
              </a:ext>
            </a:extLst>
          </p:cNvPr>
          <p:cNvSpPr/>
          <p:nvPr/>
        </p:nvSpPr>
        <p:spPr>
          <a:xfrm>
            <a:off x="1872977" y="2966811"/>
            <a:ext cx="8389476" cy="1323439"/>
          </a:xfrm>
          <a:prstGeom prst="rect">
            <a:avLst/>
          </a:prstGeom>
          <a:noFill/>
        </p:spPr>
        <p:txBody>
          <a:bodyPr wrap="none" lIns="91440" tIns="45720" rIns="91440" bIns="45720">
            <a:spAutoFit/>
          </a:bodyPr>
          <a:lstStyle/>
          <a:p>
            <a:pPr algn="ctr"/>
            <a:r>
              <a:rPr lang="es-US" sz="4000" b="1" cap="none" dirty="0">
                <a:ln w="9525">
                  <a:solidFill>
                    <a:schemeClr val="bg1"/>
                  </a:solidFill>
                  <a:prstDash val="solid"/>
                </a:ln>
                <a:solidFill>
                  <a:srgbClr val="5B9BAD"/>
                </a:solidFill>
                <a:effectLst>
                  <a:outerShdw blurRad="12700" dist="38100" dir="2700000" algn="tl" rotWithShape="0">
                    <a:schemeClr val="accent5">
                      <a:lumMod val="60000"/>
                      <a:lumOff val="40000"/>
                    </a:schemeClr>
                  </a:outerShdw>
                </a:effectLst>
              </a:rPr>
              <a:t>Herramientas para la educación </a:t>
            </a:r>
          </a:p>
          <a:p>
            <a:pPr algn="ctr"/>
            <a:r>
              <a:rPr lang="es-US" sz="4000" b="1" cap="none" dirty="0">
                <a:ln w="9525">
                  <a:solidFill>
                    <a:schemeClr val="bg1"/>
                  </a:solidFill>
                  <a:prstDash val="solid"/>
                </a:ln>
                <a:solidFill>
                  <a:srgbClr val="5B9BAD"/>
                </a:solidFill>
                <a:effectLst>
                  <a:outerShdw blurRad="12700" dist="38100" dir="2700000" algn="tl" rotWithShape="0">
                    <a:schemeClr val="accent5">
                      <a:lumMod val="60000"/>
                      <a:lumOff val="40000"/>
                    </a:schemeClr>
                  </a:outerShdw>
                </a:effectLst>
              </a:rPr>
              <a:t>sobre salud sexual en adolescentes </a:t>
            </a:r>
            <a:r>
              <a:rPr lang="es-US" sz="4000" b="1" dirty="0">
                <a:ln w="9525">
                  <a:solidFill>
                    <a:schemeClr val="bg1"/>
                  </a:solidFill>
                  <a:prstDash val="solid"/>
                </a:ln>
                <a:solidFill>
                  <a:srgbClr val="5B9BAD"/>
                </a:solidFill>
                <a:effectLst>
                  <a:outerShdw blurRad="12700" dist="38100" dir="2700000" algn="tl" rotWithShape="0">
                    <a:schemeClr val="accent5">
                      <a:lumMod val="60000"/>
                      <a:lumOff val="40000"/>
                    </a:schemeClr>
                  </a:outerShdw>
                </a:effectLst>
              </a:rPr>
              <a:t>3</a:t>
            </a:r>
            <a:r>
              <a:rPr lang="es-US" sz="4000" b="1" cap="none" dirty="0" smtClean="0">
                <a:ln w="9525">
                  <a:solidFill>
                    <a:schemeClr val="bg1"/>
                  </a:solidFill>
                  <a:prstDash val="solid"/>
                </a:ln>
                <a:solidFill>
                  <a:srgbClr val="5B9BAD"/>
                </a:solidFill>
                <a:effectLst>
                  <a:outerShdw blurRad="12700" dist="38100" dir="2700000" algn="tl" rotWithShape="0">
                    <a:schemeClr val="accent5">
                      <a:lumMod val="60000"/>
                      <a:lumOff val="40000"/>
                    </a:schemeClr>
                  </a:outerShdw>
                </a:effectLst>
              </a:rPr>
              <a:t>.0</a:t>
            </a:r>
            <a:endParaRPr lang="es-US" sz="4000" b="1" cap="none" dirty="0">
              <a:ln w="9525">
                <a:solidFill>
                  <a:schemeClr val="bg1"/>
                </a:solidFill>
                <a:prstDash val="solid"/>
              </a:ln>
              <a:solidFill>
                <a:srgbClr val="5B9BAD"/>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US" sz="3600" dirty="0">
                <a:solidFill>
                  <a:schemeClr val="tx1">
                    <a:lumMod val="60000"/>
                    <a:lumOff val="40000"/>
                  </a:schemeClr>
                </a:solidFill>
                <a:effectLst>
                  <a:outerShdw blurRad="50800" dist="38100" dir="8100000" algn="tr" rotWithShape="0">
                    <a:prstClr val="black">
                      <a:alpha val="40000"/>
                    </a:prstClr>
                  </a:outerShdw>
                </a:effectLst>
              </a:rPr>
              <a:t>Para un adolescente que vive en su hogar, que ya tiene un automóvil y que recibe cuidado infantil gratuito:</a:t>
            </a:r>
          </a:p>
        </p:txBody>
      </p:sp>
      <p:sp>
        <p:nvSpPr>
          <p:cNvPr id="3" name="Content Placeholder 2"/>
          <p:cNvSpPr>
            <a:spLocks noGrp="1"/>
          </p:cNvSpPr>
          <p:nvPr>
            <p:ph idx="1"/>
          </p:nvPr>
        </p:nvSpPr>
        <p:spPr>
          <a:xfrm>
            <a:off x="837982" y="2008552"/>
            <a:ext cx="10512862" cy="4351338"/>
          </a:xfrm>
        </p:spPr>
        <p:txBody>
          <a:bodyPr>
            <a:normAutofit fontScale="92500" lnSpcReduction="20000"/>
          </a:bodyPr>
          <a:lstStyle/>
          <a:p>
            <a:r>
              <a:rPr lang="es-US" dirty="0"/>
              <a:t>Pañales (1 mes): </a:t>
            </a:r>
            <a:r>
              <a:rPr lang="es-US" dirty="0" smtClean="0"/>
              <a:t>$80.00 </a:t>
            </a:r>
            <a:r>
              <a:rPr lang="es-US" dirty="0"/>
              <a:t>(2 paquetes grandes de </a:t>
            </a:r>
            <a:r>
              <a:rPr lang="es-US" dirty="0" err="1"/>
              <a:t>Pampers</a:t>
            </a:r>
            <a:r>
              <a:rPr lang="es-US" dirty="0"/>
              <a:t> tamaño 1)</a:t>
            </a:r>
          </a:p>
          <a:p>
            <a:r>
              <a:rPr lang="es-US" dirty="0"/>
              <a:t>Fórmula (1 mes): $160.00 (8 latas de fórmula de marca de la tienda)</a:t>
            </a:r>
          </a:p>
          <a:p>
            <a:r>
              <a:rPr lang="es-US" dirty="0"/>
              <a:t>Ropa de bebé: </a:t>
            </a:r>
            <a:r>
              <a:rPr lang="es-US" dirty="0" smtClean="0"/>
              <a:t>$</a:t>
            </a:r>
            <a:r>
              <a:rPr lang="es-US" dirty="0" smtClean="0"/>
              <a:t>81</a:t>
            </a:r>
            <a:r>
              <a:rPr lang="es-US" dirty="0" smtClean="0"/>
              <a:t>.00 </a:t>
            </a:r>
            <a:r>
              <a:rPr lang="es-US" dirty="0"/>
              <a:t>(2 mamelucos </a:t>
            </a:r>
            <a:r>
              <a:rPr lang="es-US" dirty="0" smtClean="0"/>
              <a:t>de cuerpo completo, </a:t>
            </a:r>
            <a:r>
              <a:rPr lang="es-US" dirty="0"/>
              <a:t>3 trajes para dormir, 5 mamelucos, 4 pares de pantalones, 4 pares de guantes, 3 pares de calcetines y 3 gorros)</a:t>
            </a:r>
          </a:p>
          <a:p>
            <a:r>
              <a:rPr lang="es-US" dirty="0" smtClean="0"/>
              <a:t>Cuna: $</a:t>
            </a:r>
            <a:r>
              <a:rPr lang="es-US" dirty="0" smtClean="0"/>
              <a:t>124</a:t>
            </a:r>
            <a:r>
              <a:rPr lang="es-US" dirty="0" smtClean="0"/>
              <a:t>.00</a:t>
            </a:r>
          </a:p>
          <a:p>
            <a:r>
              <a:rPr lang="es-US" dirty="0" smtClean="0"/>
              <a:t>Ropa </a:t>
            </a:r>
            <a:r>
              <a:rPr lang="es-US" dirty="0"/>
              <a:t>de cama: $</a:t>
            </a:r>
            <a:r>
              <a:rPr lang="es-US" dirty="0" smtClean="0"/>
              <a:t>45.00</a:t>
            </a:r>
          </a:p>
          <a:p>
            <a:r>
              <a:rPr lang="es-US" dirty="0" smtClean="0"/>
              <a:t>Colchón</a:t>
            </a:r>
            <a:r>
              <a:rPr lang="es-US" dirty="0"/>
              <a:t>: $30.00</a:t>
            </a:r>
          </a:p>
          <a:p>
            <a:r>
              <a:rPr lang="es-US" dirty="0"/>
              <a:t>Asiento para bebé: $60.00</a:t>
            </a:r>
          </a:p>
          <a:p>
            <a:r>
              <a:rPr lang="es-US" dirty="0"/>
              <a:t>Silla para comer: </a:t>
            </a:r>
            <a:r>
              <a:rPr lang="es-US" dirty="0" smtClean="0"/>
              <a:t>$30.00</a:t>
            </a:r>
            <a:endParaRPr lang="es-US" dirty="0"/>
          </a:p>
          <a:p>
            <a:r>
              <a:rPr lang="es-US" dirty="0"/>
              <a:t>Mesa para cambiar pañal: </a:t>
            </a:r>
            <a:r>
              <a:rPr lang="es-US" dirty="0" smtClean="0"/>
              <a:t>$90.00 </a:t>
            </a:r>
            <a:r>
              <a:rPr lang="es-US" dirty="0"/>
              <a:t>(mesa, cojín y cubierta para el cojín) </a:t>
            </a:r>
          </a:p>
          <a:p>
            <a:endParaRPr lang="en-US" dirty="0"/>
          </a:p>
        </p:txBody>
      </p:sp>
      <p:sp>
        <p:nvSpPr>
          <p:cNvPr id="5" name="TextBox 4"/>
          <p:cNvSpPr txBox="1"/>
          <p:nvPr/>
        </p:nvSpPr>
        <p:spPr>
          <a:xfrm>
            <a:off x="4722813" y="6362943"/>
            <a:ext cx="7315200" cy="307777"/>
          </a:xfrm>
          <a:prstGeom prst="rect">
            <a:avLst/>
          </a:prstGeom>
          <a:noFill/>
        </p:spPr>
        <p:txBody>
          <a:bodyPr wrap="square" rtlCol="0">
            <a:spAutoFit/>
          </a:bodyPr>
          <a:lstStyle/>
          <a:p>
            <a:r>
              <a:rPr lang="es-US" sz="1400" dirty="0"/>
              <a:t>Todos los precios son los precios más bajos disponibles para cada artículo de Wal-Mart.</a:t>
            </a:r>
          </a:p>
        </p:txBody>
      </p:sp>
      <p:pic>
        <p:nvPicPr>
          <p:cNvPr id="8" name="Picture 7"/>
          <p:cNvPicPr>
            <a:picLocks noChangeAspect="1"/>
          </p:cNvPicPr>
          <p:nvPr/>
        </p:nvPicPr>
        <p:blipFill>
          <a:blip r:embed="rId3"/>
          <a:stretch>
            <a:fillRect/>
          </a:stretch>
        </p:blipFill>
        <p:spPr>
          <a:xfrm>
            <a:off x="6094413" y="3276600"/>
            <a:ext cx="4133446" cy="2743438"/>
          </a:xfrm>
          <a:prstGeom prst="rect">
            <a:avLst/>
          </a:prstGeom>
        </p:spPr>
      </p:pic>
    </p:spTree>
    <p:extLst>
      <p:ext uri="{BB962C8B-B14F-4D97-AF65-F5344CB8AC3E}">
        <p14:creationId xmlns:p14="http://schemas.microsoft.com/office/powerpoint/2010/main" val="28331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Y esa lista no incluye:</a:t>
            </a:r>
          </a:p>
        </p:txBody>
      </p:sp>
      <p:sp>
        <p:nvSpPr>
          <p:cNvPr id="3" name="Content Placeholder 2"/>
          <p:cNvSpPr>
            <a:spLocks noGrp="1"/>
          </p:cNvSpPr>
          <p:nvPr>
            <p:ph idx="1"/>
          </p:nvPr>
        </p:nvSpPr>
        <p:spPr>
          <a:xfrm>
            <a:off x="989012" y="1789523"/>
            <a:ext cx="6672508" cy="5181600"/>
          </a:xfrm>
        </p:spPr>
        <p:txBody>
          <a:bodyPr numCol="2">
            <a:normAutofit lnSpcReduction="10000"/>
          </a:bodyPr>
          <a:lstStyle/>
          <a:p>
            <a:r>
              <a:rPr lang="es-US" sz="2200" dirty="0"/>
              <a:t>Biberones</a:t>
            </a:r>
          </a:p>
          <a:p>
            <a:r>
              <a:rPr lang="es-US" sz="2200" dirty="0"/>
              <a:t>Comida para bebé/cereal</a:t>
            </a:r>
          </a:p>
          <a:p>
            <a:r>
              <a:rPr lang="es-US" sz="2200" dirty="0"/>
              <a:t>Toallitas húmedas</a:t>
            </a:r>
          </a:p>
          <a:p>
            <a:r>
              <a:rPr lang="es-US" sz="2200" dirty="0"/>
              <a:t>Jabón/loción para bebé</a:t>
            </a:r>
          </a:p>
          <a:p>
            <a:r>
              <a:rPr lang="es-US" sz="2200" dirty="0"/>
              <a:t>Talco para bebé</a:t>
            </a:r>
          </a:p>
          <a:p>
            <a:r>
              <a:rPr lang="es-US" sz="2200" dirty="0"/>
              <a:t>Limpiador de biberones</a:t>
            </a:r>
          </a:p>
          <a:p>
            <a:r>
              <a:rPr lang="es-US" sz="2200" dirty="0"/>
              <a:t>Monitores para bebé</a:t>
            </a:r>
          </a:p>
          <a:p>
            <a:r>
              <a:rPr lang="es-US" sz="2200" dirty="0"/>
              <a:t>Puertas de seguridad para bebé</a:t>
            </a:r>
          </a:p>
          <a:p>
            <a:r>
              <a:rPr lang="es-US" sz="2200" dirty="0"/>
              <a:t>Termómetro</a:t>
            </a:r>
          </a:p>
          <a:p>
            <a:r>
              <a:rPr lang="es-US" sz="2200" dirty="0" smtClean="0"/>
              <a:t>Chupones</a:t>
            </a:r>
            <a:endParaRPr lang="es-US" sz="2200" dirty="0"/>
          </a:p>
          <a:p>
            <a:r>
              <a:rPr lang="es-US" sz="2200" dirty="0"/>
              <a:t>Mantas</a:t>
            </a:r>
          </a:p>
          <a:p>
            <a:endParaRPr lang="en-US" sz="2200" dirty="0"/>
          </a:p>
          <a:p>
            <a:r>
              <a:rPr lang="es-US" sz="2200" dirty="0"/>
              <a:t>Juguetes</a:t>
            </a:r>
          </a:p>
          <a:p>
            <a:r>
              <a:rPr lang="es-US" sz="2200" dirty="0"/>
              <a:t> Andadores</a:t>
            </a:r>
          </a:p>
          <a:p>
            <a:r>
              <a:rPr lang="es-US" sz="2200" dirty="0"/>
              <a:t> Carriolas</a:t>
            </a:r>
          </a:p>
          <a:p>
            <a:r>
              <a:rPr lang="es-US" sz="2200" dirty="0"/>
              <a:t> Asientos rebotadores</a:t>
            </a:r>
          </a:p>
          <a:p>
            <a:r>
              <a:rPr lang="es-US" sz="2200" dirty="0"/>
              <a:t> Bañera para bebés</a:t>
            </a:r>
          </a:p>
          <a:p>
            <a:r>
              <a:rPr lang="es-US" sz="2200" dirty="0"/>
              <a:t> Medicina</a:t>
            </a:r>
          </a:p>
          <a:p>
            <a:r>
              <a:rPr lang="es-US" sz="2200" dirty="0"/>
              <a:t> Mordedores </a:t>
            </a:r>
          </a:p>
          <a:p>
            <a:r>
              <a:rPr lang="es-US" sz="2200" dirty="0"/>
              <a:t> Otros muebles para bebés (tocador, mecedora, etc.)</a:t>
            </a:r>
          </a:p>
          <a:p>
            <a:r>
              <a:rPr lang="es-US" sz="2200" dirty="0"/>
              <a:t> ¡Y mucho más!</a:t>
            </a:r>
          </a:p>
          <a:p>
            <a:endParaRPr lang="en-US" dirty="0"/>
          </a:p>
        </p:txBody>
      </p:sp>
      <p:pic>
        <p:nvPicPr>
          <p:cNvPr id="5" name="Picture 4"/>
          <p:cNvPicPr>
            <a:picLocks noChangeAspect="1"/>
          </p:cNvPicPr>
          <p:nvPr/>
        </p:nvPicPr>
        <p:blipFill>
          <a:blip r:embed="rId3"/>
          <a:stretch>
            <a:fillRect/>
          </a:stretch>
        </p:blipFill>
        <p:spPr>
          <a:xfrm>
            <a:off x="7896241" y="2971800"/>
            <a:ext cx="3999323" cy="3999323"/>
          </a:xfrm>
          <a:prstGeom prst="rect">
            <a:avLst/>
          </a:prstGeom>
        </p:spPr>
      </p:pic>
    </p:spTree>
    <p:extLst>
      <p:ext uri="{BB962C8B-B14F-4D97-AF65-F5344CB8AC3E}">
        <p14:creationId xmlns:p14="http://schemas.microsoft.com/office/powerpoint/2010/main" val="102724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7"/>
            <a:ext cx="10512862" cy="1235074"/>
          </a:xfrm>
        </p:spPr>
        <p:txBody>
          <a:bodyPr>
            <a:normAutofit fontScale="90000"/>
          </a:bodyPr>
          <a:lstStyle/>
          <a:p>
            <a:r>
              <a:rPr lang="es-US" dirty="0"/>
              <a:t>Además de todos estos costos, los padres que no tienen la custodia pagan manutención infantil.</a:t>
            </a:r>
          </a:p>
        </p:txBody>
      </p:sp>
      <p:sp>
        <p:nvSpPr>
          <p:cNvPr id="3" name="Content Placeholder 2"/>
          <p:cNvSpPr>
            <a:spLocks noGrp="1"/>
          </p:cNvSpPr>
          <p:nvPr>
            <p:ph idx="1"/>
          </p:nvPr>
        </p:nvSpPr>
        <p:spPr>
          <a:xfrm>
            <a:off x="965201" y="2133600"/>
            <a:ext cx="6653212" cy="4546600"/>
          </a:xfrm>
        </p:spPr>
        <p:txBody>
          <a:bodyPr>
            <a:normAutofit fontScale="92500"/>
          </a:bodyPr>
          <a:lstStyle/>
          <a:p>
            <a:r>
              <a:rPr lang="es-US" dirty="0"/>
              <a:t>En el estado de Tennessee, la manutención infantil es determinada por un juez.</a:t>
            </a:r>
          </a:p>
          <a:p>
            <a:r>
              <a:rPr lang="es-US" dirty="0"/>
              <a:t>Normalmente es una cantidad basada en los ingresos del padre que no tiene la custodia y puede ser muy costosa.  </a:t>
            </a:r>
          </a:p>
          <a:p>
            <a:r>
              <a:rPr lang="es-US" dirty="0"/>
              <a:t>Si alguien no puede hacer sus pagos, el estado puede revocar su licencia de conducir, licencia para cazar/pescar, etc.</a:t>
            </a:r>
          </a:p>
          <a:p>
            <a:r>
              <a:rPr lang="es-US" dirty="0"/>
              <a:t>Si alguien continúa sin pagar la manutención infantil, la penalización podría ser de 90 días en prisión. </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012" y="3200400"/>
            <a:ext cx="4800600" cy="4800600"/>
          </a:xfrm>
          <a:prstGeom prst="rect">
            <a:avLst/>
          </a:prstGeom>
        </p:spPr>
      </p:pic>
    </p:spTree>
    <p:extLst>
      <p:ext uri="{BB962C8B-B14F-4D97-AF65-F5344CB8AC3E}">
        <p14:creationId xmlns:p14="http://schemas.microsoft.com/office/powerpoint/2010/main" val="31533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US"/>
              <a:t>Esto no incluye los costos asociados con el embarazo.</a:t>
            </a:r>
          </a:p>
        </p:txBody>
      </p:sp>
      <p:sp>
        <p:nvSpPr>
          <p:cNvPr id="5" name="Rectangle 4"/>
          <p:cNvSpPr/>
          <p:nvPr/>
        </p:nvSpPr>
        <p:spPr>
          <a:xfrm>
            <a:off x="2604045" y="2121434"/>
            <a:ext cx="347608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US" sz="3600" b="1" cap="none" dirty="0">
                <a:ln w="11430"/>
                <a:solidFill>
                  <a:srgbClr val="5B9BAD"/>
                </a:solidFill>
              </a:rPr>
              <a:t>Cuidado prenatal</a:t>
            </a:r>
          </a:p>
        </p:txBody>
      </p:sp>
      <p:sp>
        <p:nvSpPr>
          <p:cNvPr id="6" name="Rectangle 5"/>
          <p:cNvSpPr/>
          <p:nvPr/>
        </p:nvSpPr>
        <p:spPr>
          <a:xfrm>
            <a:off x="684212" y="3184355"/>
            <a:ext cx="868680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US" sz="3600" b="1" dirty="0">
                <a:ln w="11430"/>
                <a:solidFill>
                  <a:srgbClr val="5B9BAD"/>
                </a:solidFill>
              </a:rPr>
              <a:t>Vitaminas/medicamentos prenatales</a:t>
            </a:r>
          </a:p>
        </p:txBody>
      </p:sp>
      <p:sp>
        <p:nvSpPr>
          <p:cNvPr id="7" name="Rectangle 6"/>
          <p:cNvSpPr/>
          <p:nvPr/>
        </p:nvSpPr>
        <p:spPr>
          <a:xfrm>
            <a:off x="1065212" y="4247276"/>
            <a:ext cx="6507744"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US" sz="3600" b="1" dirty="0">
                <a:ln w="11430"/>
                <a:solidFill>
                  <a:srgbClr val="4D8999"/>
                </a:solidFill>
              </a:rPr>
              <a:t>Pruebas de diabetes gestacional,</a:t>
            </a:r>
          </a:p>
          <a:p>
            <a:pPr algn="ctr"/>
            <a:r>
              <a:rPr lang="es-US" sz="3600" b="1" cap="none" dirty="0">
                <a:ln w="11430"/>
                <a:solidFill>
                  <a:srgbClr val="4D8999"/>
                </a:solidFill>
              </a:rPr>
              <a:t>hepatitis, ultrasonidos, </a:t>
            </a:r>
          </a:p>
          <a:p>
            <a:pPr algn="ctr"/>
            <a:r>
              <a:rPr lang="es-US" sz="3600" b="1" cap="none" dirty="0">
                <a:ln w="11430"/>
                <a:solidFill>
                  <a:srgbClr val="4D8999"/>
                </a:solidFill>
              </a:rPr>
              <a:t>pruebas de estrés ¡y mucho </a:t>
            </a:r>
            <a:r>
              <a:rPr lang="es-US" sz="3600" b="1" cap="none" dirty="0" smtClean="0">
                <a:ln w="11430"/>
                <a:solidFill>
                  <a:srgbClr val="4D8999"/>
                </a:solidFill>
              </a:rPr>
              <a:t>más</a:t>
            </a:r>
            <a:r>
              <a:rPr lang="es-US" sz="3600" b="1" cap="none" dirty="0" smtClean="0">
                <a:ln w="11430"/>
                <a:solidFill>
                  <a:srgbClr val="4D8999"/>
                </a:solidFill>
                <a:effectLst>
                  <a:outerShdw blurRad="76200" dist="50800" dir="5400000" algn="tl" rotWithShape="0">
                    <a:srgbClr val="000000">
                      <a:alpha val="65000"/>
                    </a:srgbClr>
                  </a:outerShdw>
                </a:effectLst>
              </a:rPr>
              <a:t>!</a:t>
            </a:r>
            <a:endParaRPr lang="es-US" sz="3600" b="1" cap="none" dirty="0">
              <a:ln w="11430"/>
              <a:solidFill>
                <a:srgbClr val="4D8999"/>
              </a:soli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a:blip r:embed="rId3"/>
          <a:stretch>
            <a:fillRect/>
          </a:stretch>
        </p:blipFill>
        <p:spPr>
          <a:xfrm>
            <a:off x="8075612" y="3053452"/>
            <a:ext cx="3886200" cy="3886200"/>
          </a:xfrm>
          <a:prstGeom prst="rect">
            <a:avLst/>
          </a:prstGeom>
        </p:spPr>
      </p:pic>
    </p:spTree>
    <p:extLst>
      <p:ext uri="{BB962C8B-B14F-4D97-AF65-F5344CB8AC3E}">
        <p14:creationId xmlns:p14="http://schemas.microsoft.com/office/powerpoint/2010/main" val="1744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down)">
                                      <p:cBhvr>
                                        <p:cTn id="20" dur="500"/>
                                        <p:tgtEl>
                                          <p:spTgt spid="7">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ounded Rectangle 2"/>
          <p:cNvSpPr/>
          <p:nvPr/>
        </p:nvSpPr>
        <p:spPr>
          <a:xfrm>
            <a:off x="684212" y="2743200"/>
            <a:ext cx="10692103" cy="1629728"/>
          </a:xfrm>
          <a:prstGeom prst="roundRect">
            <a:avLst/>
          </a:prstGeom>
          <a:solidFill>
            <a:srgbClr val="5B9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1012" y="838200"/>
            <a:ext cx="8634703" cy="653955"/>
          </a:xfrm>
        </p:spPr>
        <p:txBody>
          <a:bodyPr>
            <a:normAutofit fontScale="90000"/>
          </a:bodyPr>
          <a:lstStyle/>
          <a:p>
            <a:pPr algn="ctr"/>
            <a:r>
              <a:rPr lang="es-US" dirty="0">
                <a:solidFill>
                  <a:schemeClr val="tx1">
                    <a:lumMod val="60000"/>
                    <a:lumOff val="40000"/>
                  </a:schemeClr>
                </a:solidFill>
                <a:effectLst>
                  <a:outerShdw blurRad="50800" dist="38100" dir="8100000" algn="tr" rotWithShape="0">
                    <a:prstClr val="black">
                      <a:alpha val="40000"/>
                    </a:prstClr>
                  </a:outerShdw>
                </a:effectLst>
              </a:rPr>
              <a:t>Estos costos, junto con el parto y el cuidado posparto, pueden acumularse rápidamente. </a:t>
            </a:r>
          </a:p>
        </p:txBody>
      </p:sp>
      <p:sp>
        <p:nvSpPr>
          <p:cNvPr id="5" name="TextBox 4"/>
          <p:cNvSpPr txBox="1"/>
          <p:nvPr/>
        </p:nvSpPr>
        <p:spPr>
          <a:xfrm>
            <a:off x="684212" y="2895600"/>
            <a:ext cx="10692103" cy="1477328"/>
          </a:xfrm>
          <a:prstGeom prst="rect">
            <a:avLst/>
          </a:prstGeom>
          <a:noFill/>
        </p:spPr>
        <p:txBody>
          <a:bodyPr wrap="square" rtlCol="0">
            <a:spAutoFit/>
          </a:bodyPr>
          <a:lstStyle/>
          <a:p>
            <a:pPr algn="ctr"/>
            <a:r>
              <a:rPr lang="es-US" sz="2400" dirty="0">
                <a:solidFill>
                  <a:schemeClr val="bg1"/>
                </a:solidFill>
              </a:rPr>
              <a:t>Muchas aseguradoras privadas no cubrirán los costos prenatales del embarazo adolescente.</a:t>
            </a:r>
          </a:p>
          <a:p>
            <a:pPr algn="ctr"/>
            <a:r>
              <a:rPr lang="es-US" sz="2400" dirty="0">
                <a:solidFill>
                  <a:schemeClr val="bg1"/>
                </a:solidFill>
              </a:rPr>
              <a:t>Esto significa que los costos deben ser pagados por los adolescentes y sus familias.  </a:t>
            </a:r>
          </a:p>
          <a:p>
            <a:endParaRPr lang="en-US" dirty="0"/>
          </a:p>
        </p:txBody>
      </p:sp>
      <p:pic>
        <p:nvPicPr>
          <p:cNvPr id="6" name="Picture 5"/>
          <p:cNvPicPr>
            <a:picLocks noChangeAspect="1"/>
          </p:cNvPicPr>
          <p:nvPr/>
        </p:nvPicPr>
        <p:blipFill>
          <a:blip r:embed="rId3"/>
          <a:stretch>
            <a:fillRect/>
          </a:stretch>
        </p:blipFill>
        <p:spPr>
          <a:xfrm>
            <a:off x="3960812" y="3581400"/>
            <a:ext cx="4334658" cy="4334658"/>
          </a:xfrm>
          <a:prstGeom prst="rect">
            <a:avLst/>
          </a:prstGeom>
        </p:spPr>
      </p:pic>
    </p:spTree>
    <p:extLst>
      <p:ext uri="{BB962C8B-B14F-4D97-AF65-F5344CB8AC3E}">
        <p14:creationId xmlns:p14="http://schemas.microsoft.com/office/powerpoint/2010/main" val="247223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Para revisar</a:t>
            </a:r>
          </a:p>
        </p:txBody>
      </p:sp>
      <p:graphicFrame>
        <p:nvGraphicFramePr>
          <p:cNvPr id="10" name="Diagram 9"/>
          <p:cNvGraphicFramePr/>
          <p:nvPr>
            <p:extLst>
              <p:ext uri="{D42A27DB-BD31-4B8C-83A1-F6EECF244321}">
                <p14:modId xmlns:p14="http://schemas.microsoft.com/office/powerpoint/2010/main" val="1498229198"/>
              </p:ext>
            </p:extLst>
          </p:nvPr>
        </p:nvGraphicFramePr>
        <p:xfrm>
          <a:off x="2894012" y="1752600"/>
          <a:ext cx="6858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28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4D89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4006" y="64595"/>
            <a:ext cx="10512862" cy="1325563"/>
          </a:xfrm>
        </p:spPr>
        <p:txBody>
          <a:bodyPr/>
          <a:lstStyle/>
          <a:p>
            <a:r>
              <a:rPr lang="es-US" dirty="0">
                <a:solidFill>
                  <a:schemeClr val="bg1"/>
                </a:solidFill>
              </a:rPr>
              <a:t>¿Qué puedes comprar con </a:t>
            </a:r>
            <a:r>
              <a:rPr lang="es-US" dirty="0" smtClean="0">
                <a:solidFill>
                  <a:schemeClr val="bg1"/>
                </a:solidFill>
              </a:rPr>
              <a:t>$84,000</a:t>
            </a:r>
            <a:r>
              <a:rPr lang="es-US" dirty="0">
                <a:solidFill>
                  <a:schemeClr val="bg1"/>
                </a:solidFill>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0749" y="3842663"/>
            <a:ext cx="2409713" cy="159894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564" y="1243924"/>
            <a:ext cx="2534546" cy="16896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5770" y="3848570"/>
            <a:ext cx="2336800" cy="1752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4212" y="4136425"/>
            <a:ext cx="2390961" cy="1600200"/>
          </a:xfrm>
          <a:prstGeom prst="rect">
            <a:avLst/>
          </a:prstGeom>
        </p:spPr>
      </p:pic>
      <p:sp>
        <p:nvSpPr>
          <p:cNvPr id="9" name="TextBox 8"/>
          <p:cNvSpPr txBox="1"/>
          <p:nvPr/>
        </p:nvSpPr>
        <p:spPr>
          <a:xfrm>
            <a:off x="1357753" y="2955542"/>
            <a:ext cx="2866994" cy="646331"/>
          </a:xfrm>
          <a:prstGeom prst="rect">
            <a:avLst/>
          </a:prstGeom>
          <a:noFill/>
        </p:spPr>
        <p:txBody>
          <a:bodyPr wrap="square" rtlCol="0">
            <a:spAutoFit/>
          </a:bodyPr>
          <a:lstStyle/>
          <a:p>
            <a:pPr>
              <a:buFont typeface="Arial" pitchFamily="34" charset="0"/>
              <a:buChar char="•"/>
            </a:pPr>
            <a:r>
              <a:rPr lang="es-ES" dirty="0" smtClean="0"/>
              <a:t>7,643 años </a:t>
            </a:r>
            <a:r>
              <a:rPr lang="es-ES" dirty="0"/>
              <a:t>de Apple </a:t>
            </a:r>
            <a:r>
              <a:rPr lang="es-ES" dirty="0" err="1"/>
              <a:t>Music</a:t>
            </a:r>
            <a:r>
              <a:rPr lang="es-ES" dirty="0"/>
              <a:t> (minorista: $10,99)</a:t>
            </a:r>
            <a:endParaRPr lang="es-ES" dirty="0"/>
          </a:p>
        </p:txBody>
      </p:sp>
      <p:sp>
        <p:nvSpPr>
          <p:cNvPr id="10" name="TextBox 9"/>
          <p:cNvSpPr txBox="1"/>
          <p:nvPr/>
        </p:nvSpPr>
        <p:spPr>
          <a:xfrm>
            <a:off x="4861362" y="2904821"/>
            <a:ext cx="2743200" cy="861774"/>
          </a:xfrm>
          <a:prstGeom prst="rect">
            <a:avLst/>
          </a:prstGeom>
          <a:noFill/>
        </p:spPr>
        <p:txBody>
          <a:bodyPr wrap="square" rtlCol="0">
            <a:spAutoFit/>
          </a:bodyPr>
          <a:lstStyle/>
          <a:p>
            <a:pPr>
              <a:buFont typeface="Arial" pitchFamily="34" charset="0"/>
              <a:buChar char="•"/>
            </a:pPr>
            <a:r>
              <a:rPr lang="es-US" dirty="0"/>
              <a:t> </a:t>
            </a:r>
            <a:r>
              <a:rPr lang="es-US" sz="1600" dirty="0" smtClean="0"/>
              <a:t>5,757 </a:t>
            </a:r>
            <a:r>
              <a:rPr lang="es-US" sz="1600" dirty="0"/>
              <a:t>entradas al cine </a:t>
            </a:r>
          </a:p>
          <a:p>
            <a:r>
              <a:rPr lang="es-US" sz="1600" dirty="0"/>
              <a:t> (precio al por menor: $</a:t>
            </a:r>
            <a:r>
              <a:rPr lang="es-US" sz="1600" dirty="0" smtClean="0"/>
              <a:t>14.59 </a:t>
            </a:r>
            <a:r>
              <a:rPr lang="es-US" sz="1600" dirty="0"/>
              <a:t>por entrada)</a:t>
            </a:r>
          </a:p>
        </p:txBody>
      </p:sp>
      <p:sp>
        <p:nvSpPr>
          <p:cNvPr id="11" name="TextBox 10"/>
          <p:cNvSpPr txBox="1"/>
          <p:nvPr/>
        </p:nvSpPr>
        <p:spPr>
          <a:xfrm>
            <a:off x="1315707" y="5562600"/>
            <a:ext cx="2743200" cy="861774"/>
          </a:xfrm>
          <a:prstGeom prst="rect">
            <a:avLst/>
          </a:prstGeom>
          <a:noFill/>
        </p:spPr>
        <p:txBody>
          <a:bodyPr wrap="square" rtlCol="0">
            <a:spAutoFit/>
          </a:bodyPr>
          <a:lstStyle/>
          <a:p>
            <a:pPr>
              <a:buFont typeface="Arial" pitchFamily="34" charset="0"/>
              <a:buChar char="•"/>
            </a:pPr>
            <a:r>
              <a:rPr lang="es-US" dirty="0"/>
              <a:t> </a:t>
            </a:r>
            <a:r>
              <a:rPr lang="es-US" sz="1600" dirty="0" smtClean="0"/>
              <a:t>26,751 </a:t>
            </a:r>
            <a:r>
              <a:rPr lang="es-US" sz="1600" dirty="0"/>
              <a:t>galones de gasolina</a:t>
            </a:r>
          </a:p>
          <a:p>
            <a:r>
              <a:rPr lang="es-US" sz="1600" dirty="0"/>
              <a:t> (precio al por menor: </a:t>
            </a:r>
            <a:r>
              <a:rPr lang="es-US" sz="1600" dirty="0" smtClean="0"/>
              <a:t>$3.14 </a:t>
            </a:r>
            <a:r>
              <a:rPr lang="es-US" sz="1600" dirty="0"/>
              <a:t>por galón)</a:t>
            </a:r>
          </a:p>
        </p:txBody>
      </p:sp>
      <p:sp>
        <p:nvSpPr>
          <p:cNvPr id="12" name="TextBox 11"/>
          <p:cNvSpPr txBox="1"/>
          <p:nvPr/>
        </p:nvSpPr>
        <p:spPr>
          <a:xfrm>
            <a:off x="5039562" y="5632108"/>
            <a:ext cx="2743200" cy="861774"/>
          </a:xfrm>
          <a:prstGeom prst="rect">
            <a:avLst/>
          </a:prstGeom>
          <a:noFill/>
        </p:spPr>
        <p:txBody>
          <a:bodyPr wrap="square" rtlCol="0">
            <a:spAutoFit/>
          </a:bodyPr>
          <a:lstStyle/>
          <a:p>
            <a:pPr>
              <a:buFont typeface="Arial" pitchFamily="34" charset="0"/>
              <a:buChar char="•"/>
            </a:pPr>
            <a:r>
              <a:rPr lang="es-US" dirty="0"/>
              <a:t> </a:t>
            </a:r>
            <a:r>
              <a:rPr lang="es-US" sz="1600" dirty="0" smtClean="0"/>
              <a:t>700</a:t>
            </a:r>
            <a:r>
              <a:rPr lang="es-US" sz="1600" dirty="0"/>
              <a:t> años </a:t>
            </a:r>
            <a:r>
              <a:rPr lang="es-US" sz="1600" dirty="0"/>
              <a:t>de </a:t>
            </a:r>
            <a:r>
              <a:rPr lang="es-US" sz="1600" dirty="0" err="1"/>
              <a:t>Netflix</a:t>
            </a:r>
            <a:r>
              <a:rPr lang="es-US" sz="1600" dirty="0"/>
              <a:t> (precio al por menor: básico, $</a:t>
            </a:r>
            <a:r>
              <a:rPr lang="es-US" sz="1600" dirty="0" smtClean="0"/>
              <a:t>9.99 </a:t>
            </a:r>
            <a:r>
              <a:rPr lang="es-US" sz="1600" dirty="0"/>
              <a:t>al mes)</a:t>
            </a:r>
          </a:p>
        </p:txBody>
      </p:sp>
      <p:sp>
        <p:nvSpPr>
          <p:cNvPr id="13" name="TextBox 12"/>
          <p:cNvSpPr txBox="1"/>
          <p:nvPr/>
        </p:nvSpPr>
        <p:spPr>
          <a:xfrm>
            <a:off x="8532383" y="3102634"/>
            <a:ext cx="3105022" cy="861774"/>
          </a:xfrm>
          <a:prstGeom prst="rect">
            <a:avLst/>
          </a:prstGeom>
          <a:noFill/>
        </p:spPr>
        <p:txBody>
          <a:bodyPr wrap="square" rtlCol="0">
            <a:spAutoFit/>
          </a:bodyPr>
          <a:lstStyle/>
          <a:p>
            <a:pPr>
              <a:buFont typeface="Arial" pitchFamily="34" charset="0"/>
              <a:buChar char="•"/>
            </a:pPr>
            <a:r>
              <a:rPr lang="es-US" dirty="0"/>
              <a:t> </a:t>
            </a:r>
            <a:r>
              <a:rPr lang="es-US" sz="1600" dirty="0" smtClean="0"/>
              <a:t>18,876 </a:t>
            </a:r>
            <a:r>
              <a:rPr lang="es-US" sz="1600" dirty="0" err="1"/>
              <a:t>frapuccinos</a:t>
            </a:r>
            <a:r>
              <a:rPr lang="es-US" sz="1600" dirty="0"/>
              <a:t> de caramelo grandes (precio al por menor: $4.45 por bebida)</a:t>
            </a:r>
          </a:p>
        </p:txBody>
      </p:sp>
      <p:sp>
        <p:nvSpPr>
          <p:cNvPr id="14" name="TextBox 13"/>
          <p:cNvSpPr txBox="1"/>
          <p:nvPr/>
        </p:nvSpPr>
        <p:spPr>
          <a:xfrm>
            <a:off x="8546671" y="5770950"/>
            <a:ext cx="2743200" cy="861774"/>
          </a:xfrm>
          <a:prstGeom prst="rect">
            <a:avLst/>
          </a:prstGeom>
          <a:noFill/>
        </p:spPr>
        <p:txBody>
          <a:bodyPr wrap="square" rtlCol="0">
            <a:spAutoFit/>
          </a:bodyPr>
          <a:lstStyle/>
          <a:p>
            <a:pPr>
              <a:buFont typeface="Arial" pitchFamily="34" charset="0"/>
              <a:buChar char="•"/>
            </a:pPr>
            <a:r>
              <a:rPr lang="es-US" dirty="0"/>
              <a:t> </a:t>
            </a:r>
            <a:r>
              <a:rPr lang="es-US" sz="1600" dirty="0" smtClean="0"/>
              <a:t>105</a:t>
            </a:r>
            <a:r>
              <a:rPr lang="es-US" sz="1600" dirty="0" smtClean="0"/>
              <a:t> </a:t>
            </a:r>
            <a:r>
              <a:rPr lang="es-US" sz="1600" dirty="0" err="1"/>
              <a:t>iPhones</a:t>
            </a:r>
            <a:endParaRPr lang="es-US" sz="1600" dirty="0"/>
          </a:p>
          <a:p>
            <a:r>
              <a:rPr lang="es-US" sz="1600" dirty="0"/>
              <a:t>  (precio al por menor: $799 por teléfono)</a:t>
            </a:r>
          </a:p>
        </p:txBody>
      </p:sp>
      <p:pic>
        <p:nvPicPr>
          <p:cNvPr id="15" name="Picture 14"/>
          <p:cNvPicPr>
            <a:picLocks noChangeAspect="1"/>
          </p:cNvPicPr>
          <p:nvPr/>
        </p:nvPicPr>
        <p:blipFill>
          <a:blip r:embed="rId7"/>
          <a:stretch>
            <a:fillRect/>
          </a:stretch>
        </p:blipFill>
        <p:spPr>
          <a:xfrm>
            <a:off x="8656290" y="1324281"/>
            <a:ext cx="2523963" cy="1694835"/>
          </a:xfrm>
          <a:prstGeom prst="rect">
            <a:avLst/>
          </a:prstGeom>
        </p:spPr>
      </p:pic>
      <p:pic>
        <p:nvPicPr>
          <p:cNvPr id="16" name="Picture 15"/>
          <p:cNvPicPr>
            <a:picLocks noChangeAspect="1"/>
          </p:cNvPicPr>
          <p:nvPr/>
        </p:nvPicPr>
        <p:blipFill>
          <a:blip r:embed="rId8"/>
          <a:stretch>
            <a:fillRect/>
          </a:stretch>
        </p:blipFill>
        <p:spPr>
          <a:xfrm>
            <a:off x="1470749" y="1298881"/>
            <a:ext cx="2288635" cy="1634740"/>
          </a:xfrm>
          <a:prstGeom prst="rect">
            <a:avLst/>
          </a:prstGeom>
        </p:spPr>
      </p:pic>
    </p:spTree>
    <p:extLst>
      <p:ext uri="{BB962C8B-B14F-4D97-AF65-F5344CB8AC3E}">
        <p14:creationId xmlns:p14="http://schemas.microsoft.com/office/powerpoint/2010/main" val="340420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4D89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205651"/>
            <a:ext cx="10512862" cy="1325563"/>
          </a:xfrm>
        </p:spPr>
        <p:txBody>
          <a:bodyPr/>
          <a:lstStyle/>
          <a:p>
            <a:r>
              <a:rPr lang="es-US" dirty="0">
                <a:solidFill>
                  <a:schemeClr val="bg1"/>
                </a:solidFill>
              </a:rPr>
              <a:t>Con </a:t>
            </a:r>
            <a:r>
              <a:rPr lang="es-US" dirty="0" smtClean="0">
                <a:solidFill>
                  <a:schemeClr val="bg1"/>
                </a:solidFill>
              </a:rPr>
              <a:t>$84,000 </a:t>
            </a:r>
            <a:r>
              <a:rPr lang="es-US" dirty="0">
                <a:solidFill>
                  <a:schemeClr val="bg1"/>
                </a:solidFill>
              </a:rPr>
              <a:t>también podrían comprar...</a:t>
            </a:r>
          </a:p>
        </p:txBody>
      </p:sp>
      <p:sp>
        <p:nvSpPr>
          <p:cNvPr id="4" name="TextBox 3"/>
          <p:cNvSpPr txBox="1"/>
          <p:nvPr/>
        </p:nvSpPr>
        <p:spPr>
          <a:xfrm>
            <a:off x="3677827" y="2144982"/>
            <a:ext cx="2568985" cy="584775"/>
          </a:xfrm>
          <a:prstGeom prst="rect">
            <a:avLst/>
          </a:prstGeom>
          <a:noFill/>
        </p:spPr>
        <p:txBody>
          <a:bodyPr wrap="square" rtlCol="0">
            <a:spAutoFit/>
          </a:bodyPr>
          <a:lstStyle/>
          <a:p>
            <a:pPr marL="342900" indent="-342900">
              <a:buFont typeface="Arial" panose="020B0604020202020204" pitchFamily="34" charset="0"/>
              <a:buChar char="•"/>
            </a:pPr>
            <a:r>
              <a:rPr lang="es-US" sz="1600" dirty="0"/>
              <a:t>3 Toyota </a:t>
            </a:r>
            <a:r>
              <a:rPr lang="es-US" sz="1600" dirty="0" err="1"/>
              <a:t>Corolla</a:t>
            </a:r>
            <a:r>
              <a:rPr lang="es-US" sz="1600" dirty="0"/>
              <a:t> nuevos</a:t>
            </a:r>
          </a:p>
        </p:txBody>
      </p:sp>
      <p:sp>
        <p:nvSpPr>
          <p:cNvPr id="5" name="TextBox 4"/>
          <p:cNvSpPr txBox="1"/>
          <p:nvPr/>
        </p:nvSpPr>
        <p:spPr>
          <a:xfrm>
            <a:off x="9142412" y="2140628"/>
            <a:ext cx="2590800" cy="584775"/>
          </a:xfrm>
          <a:prstGeom prst="rect">
            <a:avLst/>
          </a:prstGeom>
          <a:noFill/>
        </p:spPr>
        <p:txBody>
          <a:bodyPr wrap="square" rtlCol="0">
            <a:spAutoFit/>
          </a:bodyPr>
          <a:lstStyle/>
          <a:p>
            <a:pPr marL="342900" indent="-342900">
              <a:buFont typeface="Arial" panose="020B0604020202020204" pitchFamily="34" charset="0"/>
              <a:buChar char="•"/>
            </a:pPr>
            <a:r>
              <a:rPr lang="es-US" sz="1600"/>
              <a:t>2 camionetas Ford F150 nuevas</a:t>
            </a:r>
          </a:p>
        </p:txBody>
      </p:sp>
      <p:sp>
        <p:nvSpPr>
          <p:cNvPr id="6" name="TextBox 5"/>
          <p:cNvSpPr txBox="1"/>
          <p:nvPr/>
        </p:nvSpPr>
        <p:spPr>
          <a:xfrm>
            <a:off x="3814976" y="4267200"/>
            <a:ext cx="2286000" cy="830997"/>
          </a:xfrm>
          <a:prstGeom prst="rect">
            <a:avLst/>
          </a:prstGeom>
          <a:noFill/>
        </p:spPr>
        <p:txBody>
          <a:bodyPr wrap="square" rtlCol="0">
            <a:spAutoFit/>
          </a:bodyPr>
          <a:lstStyle/>
          <a:p>
            <a:pPr marL="285750" indent="-285750">
              <a:buFont typeface="Arial" panose="020B0604020202020204" pitchFamily="34" charset="0"/>
              <a:buChar char="•"/>
            </a:pPr>
            <a:r>
              <a:rPr lang="es-US" sz="1600"/>
              <a:t>Más de 4 años y medio de alquiler de un apartamento de 2 habitaciones</a:t>
            </a:r>
          </a:p>
        </p:txBody>
      </p:sp>
      <p:sp>
        <p:nvSpPr>
          <p:cNvPr id="8" name="TextBox 7"/>
          <p:cNvSpPr txBox="1"/>
          <p:nvPr/>
        </p:nvSpPr>
        <p:spPr>
          <a:xfrm>
            <a:off x="8837612" y="4390310"/>
            <a:ext cx="2743200" cy="584775"/>
          </a:xfrm>
          <a:prstGeom prst="rect">
            <a:avLst/>
          </a:prstGeom>
          <a:noFill/>
        </p:spPr>
        <p:txBody>
          <a:bodyPr wrap="square" rtlCol="0">
            <a:spAutoFit/>
          </a:bodyPr>
          <a:lstStyle/>
          <a:p>
            <a:pPr marL="342900" indent="-342900">
              <a:buFont typeface="Arial" panose="020B0604020202020204" pitchFamily="34" charset="0"/>
              <a:buChar char="•"/>
            </a:pPr>
            <a:r>
              <a:rPr lang="es-US" sz="1600" dirty="0"/>
              <a:t>4 años de universidad en una escuela estatal en Tennessee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854" y="1640001"/>
            <a:ext cx="3229973" cy="152400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795" y="1445533"/>
            <a:ext cx="2585417" cy="1939063"/>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2173" t="6815" r="14797" b="-1087"/>
          <a:stretch/>
        </p:blipFill>
        <p:spPr>
          <a:xfrm>
            <a:off x="6551612" y="3602170"/>
            <a:ext cx="2185012" cy="25908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854" y="3602170"/>
            <a:ext cx="2992686" cy="1995124"/>
          </a:xfrm>
          <a:prstGeom prst="rect">
            <a:avLst/>
          </a:prstGeom>
        </p:spPr>
      </p:pic>
    </p:spTree>
    <p:extLst>
      <p:ext uri="{BB962C8B-B14F-4D97-AF65-F5344CB8AC3E}">
        <p14:creationId xmlns:p14="http://schemas.microsoft.com/office/powerpoint/2010/main" val="191305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2" y="457200"/>
            <a:ext cx="9829800" cy="1008888"/>
          </a:xfrm>
        </p:spPr>
        <p:txBody>
          <a:bodyPr>
            <a:normAutofit fontScale="90000"/>
          </a:bodyPr>
          <a:lstStyle/>
          <a:p>
            <a:pPr algn="ctr"/>
            <a:r>
              <a:rPr lang="es-US" dirty="0">
                <a:solidFill>
                  <a:srgbClr val="4D8999"/>
                </a:solidFill>
                <a:effectLst>
                  <a:outerShdw blurRad="50800" dist="38100" dir="8100000" algn="tr" rotWithShape="0">
                    <a:prstClr val="black">
                      <a:alpha val="40000"/>
                    </a:prstClr>
                  </a:outerShdw>
                </a:effectLst>
              </a:rPr>
              <a:t>Además de los costos monetarios, convertirse en padre adolescente puede:</a:t>
            </a:r>
          </a:p>
        </p:txBody>
      </p:sp>
      <p:sp>
        <p:nvSpPr>
          <p:cNvPr id="3" name="Content Placeholder 2"/>
          <p:cNvSpPr>
            <a:spLocks noGrp="1"/>
          </p:cNvSpPr>
          <p:nvPr>
            <p:ph idx="1"/>
          </p:nvPr>
        </p:nvSpPr>
        <p:spPr>
          <a:xfrm>
            <a:off x="1065212" y="1828800"/>
            <a:ext cx="9829800" cy="4754565"/>
          </a:xfrm>
        </p:spPr>
        <p:txBody>
          <a:bodyPr>
            <a:normAutofit fontScale="70000" lnSpcReduction="20000"/>
          </a:bodyPr>
          <a:lstStyle/>
          <a:p>
            <a:r>
              <a:rPr lang="es-US" sz="3600" dirty="0"/>
              <a:t>Limitar la vida social (es difícil ir a un partido, al baile de graduación o incluso a comer pizza cuando hay que encontrar una niñera).</a:t>
            </a:r>
          </a:p>
          <a:p>
            <a:r>
              <a:rPr lang="es-US" sz="3600" dirty="0"/>
              <a:t>Crear fricción entre una persona y su pareja (las relaciones en la secundaria son lo suficientemente difíciles sin la presión de un bebé).</a:t>
            </a:r>
          </a:p>
          <a:p>
            <a:r>
              <a:rPr lang="es-US" sz="3600" dirty="0"/>
              <a:t>Causar problemas con la familia (si bien podrían tener el apoyo de su familia, la familia no siempre puede ser responsable por ustedes y por su bebé).</a:t>
            </a:r>
          </a:p>
          <a:p>
            <a:r>
              <a:rPr lang="es-US" sz="3600" dirty="0"/>
              <a:t>Tomar tiempo libre (ser padre, estar en la escuela y tener un trabajo deja poco tiempo para hacer otras cosas).</a:t>
            </a:r>
          </a:p>
          <a:p>
            <a:endParaRPr lang="en-US" dirty="0"/>
          </a:p>
          <a:p>
            <a:pPr marL="0" indent="0" algn="ctr">
              <a:buNone/>
            </a:pPr>
            <a:r>
              <a:rPr lang="es-US" sz="3400" b="1" dirty="0"/>
              <a:t>Recuerda que usar condones y métodos anticonceptivos SIEMPRE </a:t>
            </a:r>
          </a:p>
          <a:p>
            <a:pPr marL="0" indent="0" algn="ctr">
              <a:buNone/>
            </a:pPr>
            <a:r>
              <a:rPr lang="es-US" sz="3400" b="1" dirty="0"/>
              <a:t>puede reducir las probabilidades de sufrir embarazos no deseados. </a:t>
            </a:r>
          </a:p>
          <a:p>
            <a:pPr marL="0" indent="0" algn="ctr">
              <a:buNone/>
            </a:pPr>
            <a:r>
              <a:rPr lang="es-US" sz="3400" b="1" dirty="0"/>
              <a:t>No tener relaciones sexuales evitará este riesgo del todo.</a:t>
            </a:r>
          </a:p>
          <a:p>
            <a:pPr>
              <a:buNone/>
            </a:pPr>
            <a:endParaRPr lang="en-US" dirty="0"/>
          </a:p>
        </p:txBody>
      </p:sp>
    </p:spTree>
    <p:extLst>
      <p:ext uri="{BB962C8B-B14F-4D97-AF65-F5344CB8AC3E}">
        <p14:creationId xmlns:p14="http://schemas.microsoft.com/office/powerpoint/2010/main" val="90496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685800"/>
            <a:ext cx="10512862" cy="1325563"/>
          </a:xfrm>
        </p:spPr>
        <p:txBody>
          <a:bodyPr/>
          <a:lstStyle/>
          <a:p>
            <a:pPr algn="ctr"/>
            <a:r>
              <a:rPr lang="es-US" dirty="0"/>
              <a:t>Para obtener más información visita</a:t>
            </a:r>
          </a:p>
        </p:txBody>
      </p:sp>
      <p:sp>
        <p:nvSpPr>
          <p:cNvPr id="3" name="Content Placeholder 2"/>
          <p:cNvSpPr>
            <a:spLocks noGrp="1"/>
          </p:cNvSpPr>
          <p:nvPr>
            <p:ph idx="1"/>
          </p:nvPr>
        </p:nvSpPr>
        <p:spPr>
          <a:xfrm>
            <a:off x="608012" y="2971800"/>
            <a:ext cx="10512862" cy="1035292"/>
          </a:xfrm>
        </p:spPr>
        <p:txBody>
          <a:bodyPr>
            <a:normAutofit/>
          </a:bodyPr>
          <a:lstStyle/>
          <a:p>
            <a:pPr marL="0" indent="0" algn="ctr">
              <a:buNone/>
            </a:pPr>
            <a:r>
              <a:rPr lang="es-US" sz="5998" dirty="0">
                <a:solidFill>
                  <a:schemeClr val="tx2"/>
                </a:solidFill>
                <a:latin typeface="Arial Rounded MT Bold" panose="020F0704030504030204" pitchFamily="34" charset="0"/>
              </a:rPr>
              <a:t>www.Centerstone.org/teen</a:t>
            </a:r>
          </a:p>
        </p:txBody>
      </p:sp>
    </p:spTree>
    <p:extLst>
      <p:ext uri="{BB962C8B-B14F-4D97-AF65-F5344CB8AC3E}">
        <p14:creationId xmlns:p14="http://schemas.microsoft.com/office/powerpoint/2010/main" val="373900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4D89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solidFill>
                  <a:schemeClr val="bg1"/>
                </a:solidFill>
              </a:rPr>
              <a:t>Embarazo adolescente</a:t>
            </a:r>
          </a:p>
        </p:txBody>
      </p:sp>
      <p:sp>
        <p:nvSpPr>
          <p:cNvPr id="3" name="Content Placeholder 2"/>
          <p:cNvSpPr>
            <a:spLocks noGrp="1"/>
          </p:cNvSpPr>
          <p:nvPr>
            <p:ph idx="1"/>
          </p:nvPr>
        </p:nvSpPr>
        <p:spPr/>
        <p:txBody>
          <a:bodyPr/>
          <a:lstStyle/>
          <a:p>
            <a:r>
              <a:rPr lang="es-US" dirty="0">
                <a:solidFill>
                  <a:schemeClr val="bg1"/>
                </a:solidFill>
                <a:effectLst>
                  <a:outerShdw blurRad="50800" dist="38100" dir="8100000" algn="tr" rotWithShape="0">
                    <a:prstClr val="black">
                      <a:alpha val="40000"/>
                    </a:prstClr>
                  </a:outerShdw>
                </a:effectLst>
              </a:rPr>
              <a:t>Para los adolescentes, un embarazo no deseado puede significar diferentes desafíos</a:t>
            </a:r>
          </a:p>
          <a:p>
            <a:r>
              <a:rPr lang="es-US" dirty="0">
                <a:solidFill>
                  <a:schemeClr val="bg1"/>
                </a:solidFill>
                <a:effectLst>
                  <a:outerShdw blurRad="38100" dist="38100" dir="2700000" algn="tl">
                    <a:srgbClr val="000000">
                      <a:alpha val="43137"/>
                    </a:srgbClr>
                  </a:outerShdw>
                </a:effectLst>
              </a:rPr>
              <a:t>De acuerdo con los CDC</a:t>
            </a:r>
            <a:r>
              <a:rPr lang="es-US" dirty="0">
                <a:solidFill>
                  <a:schemeClr val="bg1"/>
                </a:solidFill>
              </a:rPr>
              <a:t>, “en el año </a:t>
            </a:r>
            <a:r>
              <a:rPr lang="es-US" dirty="0" smtClean="0">
                <a:solidFill>
                  <a:schemeClr val="bg1"/>
                </a:solidFill>
              </a:rPr>
              <a:t>2020, </a:t>
            </a:r>
            <a:r>
              <a:rPr lang="es-US" dirty="0">
                <a:solidFill>
                  <a:schemeClr val="bg1"/>
                </a:solidFill>
              </a:rPr>
              <a:t>un total </a:t>
            </a:r>
            <a:r>
              <a:rPr lang="es-US" dirty="0" smtClean="0">
                <a:solidFill>
                  <a:schemeClr val="bg1"/>
                </a:solidFill>
              </a:rPr>
              <a:t>de 158,043 </a:t>
            </a:r>
            <a:r>
              <a:rPr lang="es-US" dirty="0">
                <a:solidFill>
                  <a:schemeClr val="bg1"/>
                </a:solidFill>
              </a:rPr>
              <a:t>bebés </a:t>
            </a:r>
            <a:r>
              <a:rPr lang="es-US" dirty="0">
                <a:solidFill>
                  <a:schemeClr val="bg1"/>
                </a:solidFill>
              </a:rPr>
              <a:t>nacieron de madres de entre 15 a 19 años, para una tasa de nacimientos de </a:t>
            </a:r>
            <a:r>
              <a:rPr lang="es-US" dirty="0" smtClean="0">
                <a:solidFill>
                  <a:schemeClr val="bg1"/>
                </a:solidFill>
              </a:rPr>
              <a:t>15.4 </a:t>
            </a:r>
            <a:r>
              <a:rPr lang="es-US" dirty="0">
                <a:solidFill>
                  <a:schemeClr val="bg1"/>
                </a:solidFill>
              </a:rPr>
              <a:t>por cada 1,000 mujeres en este grupo de edades”. </a:t>
            </a:r>
          </a:p>
        </p:txBody>
      </p:sp>
    </p:spTree>
    <p:extLst>
      <p:ext uri="{BB962C8B-B14F-4D97-AF65-F5344CB8AC3E}">
        <p14:creationId xmlns:p14="http://schemas.microsoft.com/office/powerpoint/2010/main" val="93193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Posibles desafíos </a:t>
            </a:r>
          </a:p>
        </p:txBody>
      </p:sp>
      <p:sp>
        <p:nvSpPr>
          <p:cNvPr id="3" name="Content Placeholder 2"/>
          <p:cNvSpPr>
            <a:spLocks noGrp="1"/>
          </p:cNvSpPr>
          <p:nvPr>
            <p:ph idx="1"/>
          </p:nvPr>
        </p:nvSpPr>
        <p:spPr>
          <a:xfrm>
            <a:off x="761564" y="1604387"/>
            <a:ext cx="10512862" cy="3902074"/>
          </a:xfrm>
        </p:spPr>
        <p:txBody>
          <a:bodyPr/>
          <a:lstStyle/>
          <a:p>
            <a:pPr marL="0" indent="0">
              <a:buNone/>
            </a:pPr>
            <a:r>
              <a:rPr lang="es-US"/>
              <a:t>Cuando los adolescentes se vuelven padres, hay muchos posibles desafíos, incluyendo:</a:t>
            </a:r>
          </a:p>
          <a:p>
            <a:r>
              <a:rPr lang="es-US"/>
              <a:t>Pérdida de oportunidades educativas/laborales </a:t>
            </a:r>
          </a:p>
          <a:p>
            <a:r>
              <a:rPr lang="es-US"/>
              <a:t>Relaciones complicadas: familia, amigos y relaciones románticas</a:t>
            </a:r>
          </a:p>
          <a:p>
            <a:r>
              <a:rPr lang="es-US"/>
              <a:t>Mayores responsabilidades </a:t>
            </a:r>
          </a:p>
          <a:p>
            <a:r>
              <a:rPr lang="es-US"/>
              <a:t>Falta de tiempo, dinero y recursos</a:t>
            </a:r>
          </a:p>
          <a:p>
            <a:endParaRPr lang="en-US" dirty="0"/>
          </a:p>
        </p:txBody>
      </p:sp>
    </p:spTree>
    <p:extLst>
      <p:ext uri="{BB962C8B-B14F-4D97-AF65-F5344CB8AC3E}">
        <p14:creationId xmlns:p14="http://schemas.microsoft.com/office/powerpoint/2010/main" val="57746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En lo que respecta a la educación . . . </a:t>
            </a:r>
          </a:p>
        </p:txBody>
      </p:sp>
      <p:sp>
        <p:nvSpPr>
          <p:cNvPr id="3" name="Content Placeholder 2"/>
          <p:cNvSpPr>
            <a:spLocks noGrp="1"/>
          </p:cNvSpPr>
          <p:nvPr>
            <p:ph idx="1"/>
          </p:nvPr>
        </p:nvSpPr>
        <p:spPr/>
        <p:txBody>
          <a:bodyPr>
            <a:normAutofit fontScale="85000" lnSpcReduction="20000"/>
          </a:bodyPr>
          <a:lstStyle/>
          <a:p>
            <a:r>
              <a:rPr lang="es-US" dirty="0"/>
              <a:t>Convertirse en padre adolescente es la principal causa por la cual las mujeres jóvenes abandonan la secundaria. </a:t>
            </a:r>
          </a:p>
          <a:p>
            <a:r>
              <a:rPr lang="es-US" dirty="0"/>
              <a:t>Aproximadamente el 30% de las mujeres jóvenes dicen que la “maternidad” o el “embarazo” son la razón por la cual abandonaron la escuela. Aproximadamente el 9% de los hombres jóvenes dicen que estas son las razones por las cuales ellos abandonaron la escuela. </a:t>
            </a:r>
          </a:p>
          <a:p>
            <a:r>
              <a:rPr lang="es-US" dirty="0"/>
              <a:t>Solo aproximadamente la mitad (51%) de las madres adolescentes obtienen un diploma de secundaria, en comparación con el 89% de las mujeres jóvenes que no son madres adolescentes. </a:t>
            </a:r>
          </a:p>
          <a:p>
            <a:r>
              <a:rPr lang="es-US" dirty="0"/>
              <a:t>Menos del 2% de las mujeres jóvenes que tienen un hijo antes de los 18 años obtienen un título universitario antes de cumplir 30 años. </a:t>
            </a:r>
          </a:p>
          <a:p>
            <a:r>
              <a:rPr lang="es-US" dirty="0"/>
              <a:t>Solo el 61% de los </a:t>
            </a:r>
            <a:r>
              <a:rPr lang="es-US" dirty="0" smtClean="0"/>
              <a:t>padres </a:t>
            </a:r>
            <a:r>
              <a:rPr lang="es-US" dirty="0"/>
              <a:t>adolescentes que trabajan obtienen un diploma de secundaria antes de los 26 años, en comparación con el 97% de los hombres jóvenes que no son padres adolescentes. </a:t>
            </a:r>
          </a:p>
          <a:p>
            <a:endParaRPr lang="en-US" dirty="0"/>
          </a:p>
        </p:txBody>
      </p:sp>
    </p:spTree>
    <p:extLst>
      <p:ext uri="{BB962C8B-B14F-4D97-AF65-F5344CB8AC3E}">
        <p14:creationId xmlns:p14="http://schemas.microsoft.com/office/powerpoint/2010/main" val="391181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Con respecto al empleo . . .</a:t>
            </a:r>
          </a:p>
        </p:txBody>
      </p:sp>
      <p:graphicFrame>
        <p:nvGraphicFramePr>
          <p:cNvPr id="7" name="Diagram 6"/>
          <p:cNvGraphicFramePr/>
          <p:nvPr>
            <p:extLst>
              <p:ext uri="{D42A27DB-BD31-4B8C-83A1-F6EECF244321}">
                <p14:modId xmlns:p14="http://schemas.microsoft.com/office/powerpoint/2010/main" val="2129159107"/>
              </p:ext>
            </p:extLst>
          </p:nvPr>
        </p:nvGraphicFramePr>
        <p:xfrm>
          <a:off x="1827212" y="1854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3212" y="2819400"/>
            <a:ext cx="4190342" cy="4191146"/>
          </a:xfrm>
          <a:prstGeom prst="rect">
            <a:avLst/>
          </a:prstGeom>
        </p:spPr>
      </p:pic>
    </p:spTree>
    <p:extLst>
      <p:ext uri="{BB962C8B-B14F-4D97-AF65-F5344CB8AC3E}">
        <p14:creationId xmlns:p14="http://schemas.microsoft.com/office/powerpoint/2010/main" val="33263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4D89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0012" y="-5389"/>
            <a:ext cx="10512862" cy="1325563"/>
          </a:xfrm>
        </p:spPr>
        <p:txBody>
          <a:bodyPr/>
          <a:lstStyle/>
          <a:p>
            <a:r>
              <a:rPr lang="es-US" dirty="0">
                <a:solidFill>
                  <a:schemeClr val="bg1"/>
                </a:solidFill>
              </a:rPr>
              <a:t>¿Qué puedes comprar con $7,000?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222" y="3974421"/>
            <a:ext cx="2409713" cy="159894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9811" y="1318916"/>
            <a:ext cx="2534546" cy="16896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4982" y="3897593"/>
            <a:ext cx="2336800" cy="1752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63152" y="4068441"/>
            <a:ext cx="2390961" cy="1600200"/>
          </a:xfrm>
          <a:prstGeom prst="rect">
            <a:avLst/>
          </a:prstGeom>
        </p:spPr>
      </p:pic>
      <p:sp>
        <p:nvSpPr>
          <p:cNvPr id="9" name="TextBox 8"/>
          <p:cNvSpPr txBox="1"/>
          <p:nvPr/>
        </p:nvSpPr>
        <p:spPr>
          <a:xfrm>
            <a:off x="1477222" y="3063977"/>
            <a:ext cx="2743200" cy="584775"/>
          </a:xfrm>
          <a:prstGeom prst="rect">
            <a:avLst/>
          </a:prstGeom>
          <a:noFill/>
        </p:spPr>
        <p:txBody>
          <a:bodyPr wrap="square" rtlCol="0">
            <a:spAutoFit/>
          </a:bodyPr>
          <a:lstStyle/>
          <a:p>
            <a:pPr>
              <a:buFont typeface="Arial" pitchFamily="34" charset="0"/>
              <a:buChar char="•"/>
            </a:pPr>
            <a:r>
              <a:rPr lang="es-ES" sz="1600" dirty="0"/>
              <a:t>53 años de Apple </a:t>
            </a:r>
            <a:r>
              <a:rPr lang="es-ES" sz="1600" dirty="0" err="1"/>
              <a:t>Music</a:t>
            </a:r>
            <a:r>
              <a:rPr lang="es-ES" sz="1600" dirty="0"/>
              <a:t> (minorista: $10,99)</a:t>
            </a:r>
            <a:endParaRPr lang="es-US" sz="1600" dirty="0"/>
          </a:p>
        </p:txBody>
      </p:sp>
      <p:sp>
        <p:nvSpPr>
          <p:cNvPr id="10" name="TextBox 9"/>
          <p:cNvSpPr txBox="1"/>
          <p:nvPr/>
        </p:nvSpPr>
        <p:spPr>
          <a:xfrm>
            <a:off x="4915142" y="3007355"/>
            <a:ext cx="2931870" cy="861774"/>
          </a:xfrm>
          <a:prstGeom prst="rect">
            <a:avLst/>
          </a:prstGeom>
          <a:noFill/>
        </p:spPr>
        <p:txBody>
          <a:bodyPr wrap="square" rtlCol="0">
            <a:spAutoFit/>
          </a:bodyPr>
          <a:lstStyle/>
          <a:p>
            <a:pPr>
              <a:buFont typeface="Arial" pitchFamily="34" charset="0"/>
              <a:buChar char="•"/>
            </a:pPr>
            <a:r>
              <a:rPr lang="es-US" dirty="0"/>
              <a:t> </a:t>
            </a:r>
            <a:r>
              <a:rPr lang="es-US" sz="1600" dirty="0" smtClean="0"/>
              <a:t>480</a:t>
            </a:r>
            <a:r>
              <a:rPr lang="es-US" sz="1600" dirty="0" smtClean="0"/>
              <a:t> </a:t>
            </a:r>
            <a:r>
              <a:rPr lang="es-US" sz="1600" dirty="0"/>
              <a:t>entradas al cine  </a:t>
            </a:r>
          </a:p>
          <a:p>
            <a:r>
              <a:rPr lang="es-US" sz="1600" dirty="0"/>
              <a:t>(precio al por menor: $</a:t>
            </a:r>
            <a:r>
              <a:rPr lang="es-US" sz="1600" dirty="0" smtClean="0"/>
              <a:t>14.59 </a:t>
            </a:r>
            <a:r>
              <a:rPr lang="es-US" sz="1600" dirty="0"/>
              <a:t>por entrada)</a:t>
            </a:r>
          </a:p>
        </p:txBody>
      </p:sp>
      <p:sp>
        <p:nvSpPr>
          <p:cNvPr id="11" name="TextBox 10"/>
          <p:cNvSpPr txBox="1"/>
          <p:nvPr/>
        </p:nvSpPr>
        <p:spPr>
          <a:xfrm>
            <a:off x="1397143" y="5693761"/>
            <a:ext cx="2743200" cy="861774"/>
          </a:xfrm>
          <a:prstGeom prst="rect">
            <a:avLst/>
          </a:prstGeom>
          <a:noFill/>
        </p:spPr>
        <p:txBody>
          <a:bodyPr wrap="square" rtlCol="0">
            <a:spAutoFit/>
          </a:bodyPr>
          <a:lstStyle/>
          <a:p>
            <a:pPr>
              <a:buFont typeface="Arial" pitchFamily="34" charset="0"/>
              <a:buChar char="•"/>
            </a:pPr>
            <a:r>
              <a:rPr lang="es-US" dirty="0"/>
              <a:t> </a:t>
            </a:r>
            <a:r>
              <a:rPr lang="es-US" sz="1600" dirty="0" smtClean="0"/>
              <a:t>2,229 </a:t>
            </a:r>
            <a:r>
              <a:rPr lang="es-US" sz="1600" dirty="0"/>
              <a:t>galones de gasolina (precio al por menor: </a:t>
            </a:r>
            <a:r>
              <a:rPr lang="es-US" sz="1600" dirty="0" smtClean="0"/>
              <a:t>$</a:t>
            </a:r>
            <a:r>
              <a:rPr lang="es-US" sz="1600" dirty="0" smtClean="0"/>
              <a:t>3.14</a:t>
            </a:r>
            <a:r>
              <a:rPr lang="es-US" sz="1600" dirty="0" smtClean="0"/>
              <a:t> </a:t>
            </a:r>
            <a:r>
              <a:rPr lang="es-US" sz="1600" dirty="0"/>
              <a:t>por galón)</a:t>
            </a:r>
          </a:p>
        </p:txBody>
      </p:sp>
      <p:sp>
        <p:nvSpPr>
          <p:cNvPr id="12" name="TextBox 11"/>
          <p:cNvSpPr txBox="1"/>
          <p:nvPr/>
        </p:nvSpPr>
        <p:spPr>
          <a:xfrm>
            <a:off x="5003281" y="5802632"/>
            <a:ext cx="2743200" cy="861774"/>
          </a:xfrm>
          <a:prstGeom prst="rect">
            <a:avLst/>
          </a:prstGeom>
          <a:noFill/>
        </p:spPr>
        <p:txBody>
          <a:bodyPr wrap="square" rtlCol="0">
            <a:spAutoFit/>
          </a:bodyPr>
          <a:lstStyle/>
          <a:p>
            <a:pPr>
              <a:buFont typeface="Arial" pitchFamily="34" charset="0"/>
              <a:buChar char="•"/>
            </a:pPr>
            <a:r>
              <a:rPr lang="es-US" dirty="0"/>
              <a:t> </a:t>
            </a:r>
            <a:r>
              <a:rPr lang="es-US" sz="1600" dirty="0" smtClean="0"/>
              <a:t>58</a:t>
            </a:r>
            <a:r>
              <a:rPr lang="es-US" sz="1600" dirty="0"/>
              <a:t> años </a:t>
            </a:r>
            <a:r>
              <a:rPr lang="es-US" sz="1600" dirty="0"/>
              <a:t>de Netflix </a:t>
            </a:r>
          </a:p>
          <a:p>
            <a:r>
              <a:rPr lang="es-US" sz="1600" dirty="0"/>
              <a:t>(precio al por menor: básico, $</a:t>
            </a:r>
            <a:r>
              <a:rPr lang="es-US" sz="1600" dirty="0" smtClean="0"/>
              <a:t>9.99 </a:t>
            </a:r>
            <a:r>
              <a:rPr lang="es-US" sz="1600" dirty="0"/>
              <a:t>al mes)</a:t>
            </a:r>
          </a:p>
        </p:txBody>
      </p:sp>
      <p:sp>
        <p:nvSpPr>
          <p:cNvPr id="13" name="TextBox 12"/>
          <p:cNvSpPr txBox="1"/>
          <p:nvPr/>
        </p:nvSpPr>
        <p:spPr>
          <a:xfrm>
            <a:off x="8663152" y="3098969"/>
            <a:ext cx="3105022" cy="954107"/>
          </a:xfrm>
          <a:prstGeom prst="rect">
            <a:avLst/>
          </a:prstGeom>
          <a:noFill/>
        </p:spPr>
        <p:txBody>
          <a:bodyPr wrap="square" rtlCol="0">
            <a:spAutoFit/>
          </a:bodyPr>
          <a:lstStyle/>
          <a:p>
            <a:pPr>
              <a:buFont typeface="Arial" pitchFamily="34" charset="0"/>
              <a:buChar char="•"/>
            </a:pPr>
            <a:r>
              <a:rPr lang="es-US" dirty="0"/>
              <a:t> </a:t>
            </a:r>
            <a:r>
              <a:rPr lang="es-US" sz="1600" dirty="0"/>
              <a:t>1,573 </a:t>
            </a:r>
            <a:r>
              <a:rPr lang="es-US" sz="1600" dirty="0" err="1"/>
              <a:t>frapuccinos</a:t>
            </a:r>
            <a:r>
              <a:rPr lang="es-US" sz="1600" dirty="0"/>
              <a:t> de caramelo grandes (precio al por menor: $4.45 por bebida)</a:t>
            </a:r>
          </a:p>
        </p:txBody>
      </p:sp>
      <p:sp>
        <p:nvSpPr>
          <p:cNvPr id="14" name="TextBox 13"/>
          <p:cNvSpPr txBox="1"/>
          <p:nvPr/>
        </p:nvSpPr>
        <p:spPr>
          <a:xfrm>
            <a:off x="8913812" y="5808922"/>
            <a:ext cx="2743200" cy="707886"/>
          </a:xfrm>
          <a:prstGeom prst="rect">
            <a:avLst/>
          </a:prstGeom>
          <a:noFill/>
        </p:spPr>
        <p:txBody>
          <a:bodyPr wrap="square" rtlCol="0">
            <a:spAutoFit/>
          </a:bodyPr>
          <a:lstStyle/>
          <a:p>
            <a:pPr>
              <a:buFont typeface="Arial" pitchFamily="34" charset="0"/>
              <a:buChar char="•"/>
            </a:pPr>
            <a:r>
              <a:rPr lang="es-US" dirty="0"/>
              <a:t> </a:t>
            </a:r>
            <a:r>
              <a:rPr lang="es-US" sz="1600" dirty="0"/>
              <a:t>8 </a:t>
            </a:r>
            <a:r>
              <a:rPr lang="es-US" sz="1600" dirty="0" err="1"/>
              <a:t>iPhones</a:t>
            </a:r>
            <a:endParaRPr lang="es-US" sz="1600" dirty="0"/>
          </a:p>
          <a:p>
            <a:r>
              <a:rPr lang="es-US" sz="1600" dirty="0"/>
              <a:t>  (precio al por menor: $799 por teléfono)</a:t>
            </a:r>
          </a:p>
        </p:txBody>
      </p:sp>
      <p:pic>
        <p:nvPicPr>
          <p:cNvPr id="15" name="Picture 14"/>
          <p:cNvPicPr>
            <a:picLocks noChangeAspect="1"/>
          </p:cNvPicPr>
          <p:nvPr/>
        </p:nvPicPr>
        <p:blipFill>
          <a:blip r:embed="rId7"/>
          <a:stretch>
            <a:fillRect/>
          </a:stretch>
        </p:blipFill>
        <p:spPr>
          <a:xfrm>
            <a:off x="1598611" y="1358473"/>
            <a:ext cx="2340265" cy="1671618"/>
          </a:xfrm>
          <a:prstGeom prst="rect">
            <a:avLst/>
          </a:prstGeom>
        </p:spPr>
      </p:pic>
      <p:pic>
        <p:nvPicPr>
          <p:cNvPr id="16" name="Picture 15"/>
          <p:cNvPicPr>
            <a:picLocks noChangeAspect="1"/>
          </p:cNvPicPr>
          <p:nvPr/>
        </p:nvPicPr>
        <p:blipFill>
          <a:blip r:embed="rId8"/>
          <a:stretch>
            <a:fillRect/>
          </a:stretch>
        </p:blipFill>
        <p:spPr>
          <a:xfrm>
            <a:off x="8663152" y="1307499"/>
            <a:ext cx="2523963" cy="1694835"/>
          </a:xfrm>
          <a:prstGeom prst="rect">
            <a:avLst/>
          </a:prstGeom>
        </p:spPr>
      </p:pic>
    </p:spTree>
    <p:extLst>
      <p:ext uri="{BB962C8B-B14F-4D97-AF65-F5344CB8AC3E}">
        <p14:creationId xmlns:p14="http://schemas.microsoft.com/office/powerpoint/2010/main" val="40824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295400"/>
            <a:ext cx="10995554" cy="1397000"/>
          </a:xfrm>
        </p:spPr>
        <p:txBody>
          <a:bodyPr>
            <a:normAutofit/>
          </a:bodyPr>
          <a:lstStyle/>
          <a:p>
            <a:r>
              <a:rPr lang="es-US" dirty="0"/>
              <a:t>¿Cuánto cuesta criar a un bebé?</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812" y="2819400"/>
            <a:ext cx="4114800" cy="4114800"/>
          </a:xfrm>
          <a:prstGeom prst="rect">
            <a:avLst/>
          </a:prstGeom>
        </p:spPr>
      </p:pic>
    </p:spTree>
    <p:extLst>
      <p:ext uri="{BB962C8B-B14F-4D97-AF65-F5344CB8AC3E}">
        <p14:creationId xmlns:p14="http://schemas.microsoft.com/office/powerpoint/2010/main" val="230696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US" dirty="0">
                <a:solidFill>
                  <a:schemeClr val="tx1">
                    <a:lumMod val="60000"/>
                    <a:lumOff val="40000"/>
                  </a:schemeClr>
                </a:solidFill>
                <a:effectLst>
                  <a:outerShdw blurRad="50800" dist="38100" dir="8100000" algn="tr" rotWithShape="0">
                    <a:prstClr val="black">
                      <a:alpha val="40000"/>
                    </a:prstClr>
                  </a:outerShdw>
                </a:effectLst>
              </a:rPr>
              <a:t>El total de criar a un bebé desde el </a:t>
            </a:r>
            <a:r>
              <a:rPr lang="es-US" b="1" dirty="0">
                <a:solidFill>
                  <a:schemeClr val="tx1">
                    <a:lumMod val="60000"/>
                    <a:lumOff val="40000"/>
                  </a:schemeClr>
                </a:solidFill>
                <a:effectLst>
                  <a:outerShdw blurRad="50800" dist="38100" dir="8100000" algn="tr" rotWithShape="0">
                    <a:prstClr val="black">
                      <a:alpha val="40000"/>
                    </a:prstClr>
                  </a:outerShdw>
                </a:effectLst>
              </a:rPr>
              <a:t>parto hasta los 17 años</a:t>
            </a:r>
            <a:r>
              <a:rPr lang="es-US" dirty="0">
                <a:solidFill>
                  <a:schemeClr val="tx1">
                    <a:lumMod val="60000"/>
                    <a:lumOff val="40000"/>
                  </a:schemeClr>
                </a:solidFill>
                <a:effectLst>
                  <a:outerShdw blurRad="50800" dist="38100" dir="8100000" algn="tr" rotWithShape="0">
                    <a:prstClr val="black">
                      <a:alpha val="40000"/>
                    </a:prstClr>
                  </a:outerShdw>
                </a:effectLst>
              </a:rPr>
              <a:t> es aproximadamente:</a:t>
            </a:r>
          </a:p>
        </p:txBody>
      </p:sp>
      <p:sp>
        <p:nvSpPr>
          <p:cNvPr id="5" name="Rectangle 4"/>
          <p:cNvSpPr/>
          <p:nvPr/>
        </p:nvSpPr>
        <p:spPr>
          <a:xfrm>
            <a:off x="805224" y="3148905"/>
            <a:ext cx="333617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4000" b="1" cap="none" dirty="0">
                <a:ln w="11430"/>
                <a:solidFill>
                  <a:schemeClr val="tx2"/>
                </a:solidFill>
                <a:effectLst>
                  <a:outerShdw blurRad="50800" dist="39000" dir="5460000" algn="tl">
                    <a:srgbClr val="000000">
                      <a:alpha val="38000"/>
                    </a:srgbClr>
                  </a:outerShdw>
                </a:effectLst>
              </a:rPr>
              <a:t>Alimentación</a:t>
            </a:r>
          </a:p>
        </p:txBody>
      </p:sp>
      <p:sp>
        <p:nvSpPr>
          <p:cNvPr id="6" name="Rectangle 5"/>
          <p:cNvSpPr/>
          <p:nvPr/>
        </p:nvSpPr>
        <p:spPr>
          <a:xfrm>
            <a:off x="4429533" y="3096230"/>
            <a:ext cx="223009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4400" b="1" cap="none" dirty="0">
                <a:ln w="11430"/>
                <a:solidFill>
                  <a:srgbClr val="4D8999"/>
                </a:solidFill>
                <a:effectLst>
                  <a:outerShdw blurRad="50800" dist="39000" dir="5460000" algn="tl">
                    <a:srgbClr val="000000">
                      <a:alpha val="38000"/>
                    </a:srgbClr>
                  </a:outerShdw>
                </a:effectLst>
              </a:rPr>
              <a:t>Vivienda</a:t>
            </a:r>
          </a:p>
        </p:txBody>
      </p:sp>
      <p:sp>
        <p:nvSpPr>
          <p:cNvPr id="8" name="Rectangle 7"/>
          <p:cNvSpPr/>
          <p:nvPr/>
        </p:nvSpPr>
        <p:spPr>
          <a:xfrm>
            <a:off x="7412497" y="3096230"/>
            <a:ext cx="385567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US" sz="5400" b="1" cap="all">
                <a:ln w="0"/>
                <a:solidFill>
                  <a:schemeClr val="accent1">
                    <a:lumMod val="50000"/>
                  </a:schemeClr>
                </a:solidFill>
                <a:effectLst>
                  <a:reflection blurRad="12700" stA="50000" endPos="50000" dist="5000" dir="5400000" sy="-100000" rotWithShape="0"/>
                </a:effectLst>
              </a:rPr>
              <a:t>Educación</a:t>
            </a:r>
          </a:p>
        </p:txBody>
      </p:sp>
      <p:sp>
        <p:nvSpPr>
          <p:cNvPr id="9" name="Rectangle 8"/>
          <p:cNvSpPr/>
          <p:nvPr/>
        </p:nvSpPr>
        <p:spPr>
          <a:xfrm>
            <a:off x="1063873" y="3989444"/>
            <a:ext cx="5105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5400" b="1" cap="none" dirty="0">
                <a:ln w="11430"/>
                <a:solidFill>
                  <a:srgbClr val="4D8999"/>
                </a:solidFill>
                <a:effectLst>
                  <a:outerShdw blurRad="50800" dist="39000" dir="5460000" algn="tl">
                    <a:srgbClr val="000000">
                      <a:alpha val="38000"/>
                    </a:srgbClr>
                  </a:outerShdw>
                </a:effectLst>
              </a:rPr>
              <a:t>Transporte</a:t>
            </a:r>
          </a:p>
        </p:txBody>
      </p:sp>
      <p:sp>
        <p:nvSpPr>
          <p:cNvPr id="10" name="Rectangle 9"/>
          <p:cNvSpPr/>
          <p:nvPr/>
        </p:nvSpPr>
        <p:spPr>
          <a:xfrm>
            <a:off x="6008365" y="4004502"/>
            <a:ext cx="497591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5400" b="1" dirty="0">
                <a:ln w="11430"/>
                <a:solidFill>
                  <a:srgbClr val="4D8999"/>
                </a:solidFill>
                <a:effectLst>
                  <a:outerShdw blurRad="50800" dist="39000" dir="5460000" algn="tl">
                    <a:srgbClr val="000000">
                      <a:alpha val="38000"/>
                    </a:srgbClr>
                  </a:outerShdw>
                </a:effectLst>
              </a:rPr>
              <a:t>Atención médica</a:t>
            </a:r>
          </a:p>
        </p:txBody>
      </p:sp>
      <p:sp>
        <p:nvSpPr>
          <p:cNvPr id="11" name="Rectangle 10"/>
          <p:cNvSpPr/>
          <p:nvPr/>
        </p:nvSpPr>
        <p:spPr>
          <a:xfrm>
            <a:off x="1200825" y="4981050"/>
            <a:ext cx="4684039"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US" sz="4400" b="1" cap="all" dirty="0">
                <a:ln w="0"/>
                <a:solidFill>
                  <a:srgbClr val="5B9BAD"/>
                </a:solidFill>
                <a:effectLst>
                  <a:reflection blurRad="12700" stA="50000" endPos="50000" dist="5000" dir="5400000" sy="-100000" rotWithShape="0"/>
                </a:effectLst>
              </a:rPr>
              <a:t>Cuidado infantil</a:t>
            </a:r>
          </a:p>
        </p:txBody>
      </p:sp>
      <p:sp>
        <p:nvSpPr>
          <p:cNvPr id="12" name="Rectangle 11"/>
          <p:cNvSpPr/>
          <p:nvPr/>
        </p:nvSpPr>
        <p:spPr>
          <a:xfrm>
            <a:off x="6599937" y="4842219"/>
            <a:ext cx="3276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5400" b="1" cap="none" dirty="0">
                <a:ln w="11430"/>
                <a:solidFill>
                  <a:srgbClr val="4D8999"/>
                </a:solidFill>
                <a:effectLst>
                  <a:outerShdw blurRad="50800" dist="39000" dir="5460000" algn="tl">
                    <a:srgbClr val="000000">
                      <a:alpha val="38000"/>
                    </a:srgbClr>
                  </a:outerShdw>
                </a:effectLst>
              </a:rPr>
              <a:t>Ropa</a:t>
            </a:r>
          </a:p>
        </p:txBody>
      </p:sp>
      <p:sp>
        <p:nvSpPr>
          <p:cNvPr id="13" name="Rectangle 12"/>
          <p:cNvSpPr/>
          <p:nvPr/>
        </p:nvSpPr>
        <p:spPr>
          <a:xfrm>
            <a:off x="3823342" y="5818767"/>
            <a:ext cx="4542141" cy="769441"/>
          </a:xfrm>
          <a:prstGeom prst="rect">
            <a:avLst/>
          </a:prstGeom>
          <a:noFill/>
        </p:spPr>
        <p:txBody>
          <a:bodyPr wrap="none" lIns="91440" tIns="45720" rIns="91440" bIns="45720">
            <a:spAutoFit/>
          </a:bodyPr>
          <a:lstStyle/>
          <a:p>
            <a:pPr algn="ctr"/>
            <a:r>
              <a:rPr lang="es-US" sz="4400" b="1" cap="none" dirty="0">
                <a:ln w="10541" cmpd="sng">
                  <a:solidFill>
                    <a:schemeClr val="accent1">
                      <a:shade val="88000"/>
                      <a:satMod val="110000"/>
                    </a:schemeClr>
                  </a:solidFill>
                  <a:prstDash val="solid"/>
                </a:ln>
                <a:solidFill>
                  <a:srgbClr val="5B9BAD"/>
                </a:solidFill>
              </a:rPr>
              <a:t>Entre otras cosas…</a:t>
            </a:r>
          </a:p>
        </p:txBody>
      </p:sp>
      <p:sp>
        <p:nvSpPr>
          <p:cNvPr id="3" name="Rectangle 2"/>
          <p:cNvSpPr/>
          <p:nvPr/>
        </p:nvSpPr>
        <p:spPr>
          <a:xfrm>
            <a:off x="3542845" y="1634547"/>
            <a:ext cx="4918334" cy="1569660"/>
          </a:xfrm>
          <a:prstGeom prst="rect">
            <a:avLst/>
          </a:prstGeom>
        </p:spPr>
        <p:txBody>
          <a:bodyPr wrap="none">
            <a:spAutoFit/>
          </a:bodyPr>
          <a:lstStyle/>
          <a:p>
            <a:pPr lvl="0" algn="ctr"/>
            <a:r>
              <a:rPr lang="en-US" sz="9600" b="1" spc="50" dirty="0">
                <a:ln w="11430"/>
                <a:solidFill>
                  <a:srgbClr val="367689"/>
                </a:solidFill>
                <a:effectLst>
                  <a:outerShdw blurRad="76200" dist="50800" dir="5400000" algn="tl" rotWithShape="0">
                    <a:srgbClr val="000000">
                      <a:alpha val="65000"/>
                    </a:srgbClr>
                  </a:outerShdw>
                </a:effectLst>
              </a:rPr>
              <a:t>$310,605</a:t>
            </a:r>
            <a:endParaRPr lang="en-US" sz="9600" b="1" spc="50" dirty="0">
              <a:ln w="11430"/>
              <a:solidFill>
                <a:srgbClr val="367689"/>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1595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80">
                                          <p:stCondLst>
                                            <p:cond delay="0"/>
                                          </p:stCondLst>
                                        </p:cTn>
                                        <p:tgtEl>
                                          <p:spTgt spid="13"/>
                                        </p:tgtEl>
                                      </p:cBhvr>
                                    </p:animEffect>
                                    <p:anim calcmode="lin" valueType="num">
                                      <p:cBhvr>
                                        <p:cTn id="5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5" dur="26">
                                          <p:stCondLst>
                                            <p:cond delay="650"/>
                                          </p:stCondLst>
                                        </p:cTn>
                                        <p:tgtEl>
                                          <p:spTgt spid="13"/>
                                        </p:tgtEl>
                                      </p:cBhvr>
                                      <p:to x="100000" y="60000"/>
                                    </p:animScale>
                                    <p:animScale>
                                      <p:cBhvr>
                                        <p:cTn id="56" dur="166" decel="50000">
                                          <p:stCondLst>
                                            <p:cond delay="676"/>
                                          </p:stCondLst>
                                        </p:cTn>
                                        <p:tgtEl>
                                          <p:spTgt spid="13"/>
                                        </p:tgtEl>
                                      </p:cBhvr>
                                      <p:to x="100000" y="100000"/>
                                    </p:animScale>
                                    <p:animScale>
                                      <p:cBhvr>
                                        <p:cTn id="57" dur="26">
                                          <p:stCondLst>
                                            <p:cond delay="1312"/>
                                          </p:stCondLst>
                                        </p:cTn>
                                        <p:tgtEl>
                                          <p:spTgt spid="13"/>
                                        </p:tgtEl>
                                      </p:cBhvr>
                                      <p:to x="100000" y="80000"/>
                                    </p:animScale>
                                    <p:animScale>
                                      <p:cBhvr>
                                        <p:cTn id="58" dur="166" decel="50000">
                                          <p:stCondLst>
                                            <p:cond delay="1338"/>
                                          </p:stCondLst>
                                        </p:cTn>
                                        <p:tgtEl>
                                          <p:spTgt spid="13"/>
                                        </p:tgtEl>
                                      </p:cBhvr>
                                      <p:to x="100000" y="100000"/>
                                    </p:animScale>
                                    <p:animScale>
                                      <p:cBhvr>
                                        <p:cTn id="59" dur="26">
                                          <p:stCondLst>
                                            <p:cond delay="1642"/>
                                          </p:stCondLst>
                                        </p:cTn>
                                        <p:tgtEl>
                                          <p:spTgt spid="13"/>
                                        </p:tgtEl>
                                      </p:cBhvr>
                                      <p:to x="100000" y="90000"/>
                                    </p:animScale>
                                    <p:animScale>
                                      <p:cBhvr>
                                        <p:cTn id="60" dur="166" decel="50000">
                                          <p:stCondLst>
                                            <p:cond delay="1668"/>
                                          </p:stCondLst>
                                        </p:cTn>
                                        <p:tgtEl>
                                          <p:spTgt spid="13"/>
                                        </p:tgtEl>
                                      </p:cBhvr>
                                      <p:to x="100000" y="100000"/>
                                    </p:animScale>
                                    <p:animScale>
                                      <p:cBhvr>
                                        <p:cTn id="61" dur="26">
                                          <p:stCondLst>
                                            <p:cond delay="1808"/>
                                          </p:stCondLst>
                                        </p:cTn>
                                        <p:tgtEl>
                                          <p:spTgt spid="13"/>
                                        </p:tgtEl>
                                      </p:cBhvr>
                                      <p:to x="100000" y="95000"/>
                                    </p:animScale>
                                    <p:animScale>
                                      <p:cBhvr>
                                        <p:cTn id="6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2" y="321438"/>
            <a:ext cx="10157354" cy="1397000"/>
          </a:xfrm>
        </p:spPr>
        <p:txBody>
          <a:bodyPr>
            <a:normAutofit/>
          </a:bodyPr>
          <a:lstStyle/>
          <a:p>
            <a:pPr algn="ctr"/>
            <a:r>
              <a:rPr lang="es-US" dirty="0"/>
              <a:t>El costo anual promedio de criar a un hijo es de </a:t>
            </a:r>
            <a:r>
              <a:rPr lang="es-US" dirty="0" smtClean="0"/>
              <a:t>entre $</a:t>
            </a:r>
            <a:r>
              <a:rPr lang="es-US" dirty="0"/>
              <a:t>15,438 - $17,375</a:t>
            </a:r>
            <a:endParaRPr lang="es-US" dirty="0"/>
          </a:p>
        </p:txBody>
      </p:sp>
      <p:sp>
        <p:nvSpPr>
          <p:cNvPr id="3" name="Content Placeholder 2"/>
          <p:cNvSpPr>
            <a:spLocks noGrp="1"/>
          </p:cNvSpPr>
          <p:nvPr>
            <p:ph idx="1"/>
          </p:nvPr>
        </p:nvSpPr>
        <p:spPr>
          <a:xfrm>
            <a:off x="1117309" y="1903104"/>
            <a:ext cx="10157354" cy="4470400"/>
          </a:xfrm>
        </p:spPr>
        <p:txBody>
          <a:bodyPr/>
          <a:lstStyle/>
          <a:p>
            <a:r>
              <a:rPr lang="es-US" dirty="0"/>
              <a:t>Las necesidades diarias incluyen ropa, alimentos/fórmula, pañales, biberones, etc. </a:t>
            </a:r>
          </a:p>
          <a:p>
            <a:r>
              <a:rPr lang="es-US" dirty="0"/>
              <a:t>Los bebés recién nacidos también necesitan cosas como cunas, asientos para bebés, muebles, etc. </a:t>
            </a:r>
          </a:p>
          <a:p>
            <a:r>
              <a:rPr lang="es-US" dirty="0"/>
              <a:t>Los bebés también necesitan visitas al médico para cosas como visitas de control, vacunas, etc.  </a:t>
            </a:r>
          </a:p>
          <a:p>
            <a:endParaRPr lang="en-US" dirty="0"/>
          </a:p>
        </p:txBody>
      </p:sp>
      <p:sp>
        <p:nvSpPr>
          <p:cNvPr id="4" name="Rectangle 3"/>
          <p:cNvSpPr/>
          <p:nvPr/>
        </p:nvSpPr>
        <p:spPr>
          <a:xfrm>
            <a:off x="1979612" y="4619178"/>
            <a:ext cx="8216519"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4800" b="1" cap="none" dirty="0">
                <a:ln w="11430">
                  <a:noFill/>
                </a:ln>
                <a:solidFill>
                  <a:srgbClr val="5B9BAD"/>
                </a:solidFill>
                <a:effectLst>
                  <a:outerShdw blurRad="50800" dist="39000" dir="5460000" algn="tl">
                    <a:srgbClr val="000000">
                      <a:alpha val="38000"/>
                    </a:srgbClr>
                  </a:outerShdw>
                </a:effectLst>
              </a:rPr>
              <a:t>¡Estos costos se ACUMULAN rápidamente!</a:t>
            </a:r>
          </a:p>
        </p:txBody>
      </p:sp>
    </p:spTree>
    <p:extLst>
      <p:ext uri="{BB962C8B-B14F-4D97-AF65-F5344CB8AC3E}">
        <p14:creationId xmlns:p14="http://schemas.microsoft.com/office/powerpoint/2010/main" val="224197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ost of Raising a Child 202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565D0-B185-4245-90D1-27976C13C2D0}" vid="{AEAB48F2-8B2D-47EB-9B1B-1E39396EA183}"/>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4873beb7-5857-4685-be1f-d57550cc96cc"/>
    <ds:schemaRef ds:uri="http://purl.org/dc/te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Cost of Raising a Child 2023</Template>
  <TotalTime>745</TotalTime>
  <Words>1928</Words>
  <Application>Microsoft Office PowerPoint</Application>
  <PresentationFormat>Custom</PresentationFormat>
  <Paragraphs>174</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Rounded MT Bold</vt:lpstr>
      <vt:lpstr>Calibri</vt:lpstr>
      <vt:lpstr>Calibri Light</vt:lpstr>
      <vt:lpstr>Cambria</vt:lpstr>
      <vt:lpstr>Century Gothic</vt:lpstr>
      <vt:lpstr>Cost of Raising a Child 2023</vt:lpstr>
      <vt:lpstr>El costo de criar a un hijo</vt:lpstr>
      <vt:lpstr>Embarazo adolescente</vt:lpstr>
      <vt:lpstr>Posibles desafíos </vt:lpstr>
      <vt:lpstr>En lo que respecta a la educación . . . </vt:lpstr>
      <vt:lpstr>Con respecto al empleo . . .</vt:lpstr>
      <vt:lpstr>¿Qué puedes comprar con $7,000? </vt:lpstr>
      <vt:lpstr>¿Cuánto cuesta criar a un bebé?</vt:lpstr>
      <vt:lpstr>El total de criar a un bebé desde el parto hasta los 17 años es aproximadamente:</vt:lpstr>
      <vt:lpstr>El costo anual promedio de criar a un hijo es de entre $15,438 - $17,375</vt:lpstr>
      <vt:lpstr>Para un adolescente que vive en su hogar, que ya tiene un automóvil y que recibe cuidado infantil gratuito:</vt:lpstr>
      <vt:lpstr>Y esa lista no incluye:</vt:lpstr>
      <vt:lpstr>Además de todos estos costos, los padres que no tienen la custodia pagan manutención infantil.</vt:lpstr>
      <vt:lpstr>Esto no incluye los costos asociados con el embarazo.</vt:lpstr>
      <vt:lpstr>Estos costos, junto con el parto y el cuidado posparto, pueden acumularse rápidamente. </vt:lpstr>
      <vt:lpstr>Para revisar</vt:lpstr>
      <vt:lpstr>¿Qué puedes comprar con $84,000? </vt:lpstr>
      <vt:lpstr>Con $84,000 también podrían comprar...</vt:lpstr>
      <vt:lpstr>Además de los costos monetarios, convertirse en padre adolescente puede:</vt:lpstr>
      <vt:lpstr>Para obtener más información visita</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Raising a Child</dc:title>
  <dc:creator>Translated by The Spanish Group LLC: A Document Translation Service https://www.thespanishgroup.org</dc:creator>
  <cp:lastModifiedBy>Whitney E. Salyer</cp:lastModifiedBy>
  <cp:revision>66</cp:revision>
  <dcterms:created xsi:type="dcterms:W3CDTF">2017-09-19T16:52:28Z</dcterms:created>
  <dcterms:modified xsi:type="dcterms:W3CDTF">2023-10-12T19:44:25Z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