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61" r:id="rId6"/>
    <p:sldId id="262" r:id="rId7"/>
    <p:sldId id="263" r:id="rId8"/>
    <p:sldId id="269" r:id="rId9"/>
    <p:sldId id="270" r:id="rId10"/>
    <p:sldId id="271" r:id="rId11"/>
    <p:sldId id="272" r:id="rId12"/>
    <p:sldId id="273" r:id="rId13"/>
    <p:sldId id="274" r:id="rId14"/>
    <p:sldId id="275" r:id="rId15"/>
    <p:sldId id="285" r:id="rId16"/>
    <p:sldId id="278" r:id="rId17"/>
    <p:sldId id="284" r:id="rId18"/>
    <p:sldId id="279" r:id="rId19"/>
    <p:sldId id="283" r:id="rId20"/>
    <p:sldId id="280" r:id="rId21"/>
    <p:sldId id="282" r:id="rId22"/>
    <p:sldId id="281" r:id="rId23"/>
    <p:sldId id="268"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BEE"/>
    <a:srgbClr val="54A49D"/>
    <a:srgbClr val="367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89921" autoAdjust="0"/>
  </p:normalViewPr>
  <p:slideViewPr>
    <p:cSldViewPr snapToGrid="0">
      <p:cViewPr varScale="1">
        <p:scale>
          <a:sx n="62" d="100"/>
          <a:sy n="62" d="100"/>
        </p:scale>
        <p:origin x="11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9C768-7E46-48FA-9011-7B57A14AC7BB}"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B98AB-FADD-47A0-863C-39137374C68F}" type="slidenum">
              <a:rPr lang="en-US" smtClean="0"/>
              <a:t>‹#›</a:t>
            </a:fld>
            <a:endParaRPr lang="en-US"/>
          </a:p>
        </p:txBody>
      </p:sp>
    </p:spTree>
    <p:extLst>
      <p:ext uri="{BB962C8B-B14F-4D97-AF65-F5344CB8AC3E}">
        <p14:creationId xmlns:p14="http://schemas.microsoft.com/office/powerpoint/2010/main" val="65825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ainn.org/articles/alcohol-safe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pen.edu/openlearn/nature-environment/natural-history/sperm-counts#:~:text=That%20means%20a%20fertile%20man,300%20million%20sperm%20per%20ejacul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ildtrends.org/blog/the-30-year-decline-in-teen-birth-rates-has-accelerated-since-2010"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opa.hhs.gov/adolescent-health/reproductive-health-and-teen-pregnancy/trends-teen-pregnancy-and-childbearing#:~:text=In%202020%2C%20the%20teen%20birth,the%201991%20peak%20of%2061.8.&amp;text=There%20were%20158%2C043%20births%20to,of%20all%20births%20in%20202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sl.org/health/teen-pregnancy-prevention#:~:text=And%20among%20those%20who%20have,finish%20college%20by%20age%2030."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cbi.nlm.nih.gov/pmc/articles/PMC3167874/#:~:text=Some%2061%25%20of%20teenage%20fathers,97%25%20of%20nonworking%20primary%20caregiv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similar myth is that</a:t>
            </a:r>
            <a:r>
              <a:rPr lang="en-US" baseline="0" dirty="0" smtClean="0"/>
              <a:t> if someone ejaculates into a pool or hot tub it can get someone pregnant without penetration. A penis must ejaculate into the vagina for a pregnancy to occur. </a:t>
            </a:r>
            <a:endParaRPr lang="en-US" dirty="0" smtClean="0"/>
          </a:p>
          <a:p>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4</a:t>
            </a:fld>
            <a:endParaRPr lang="en-US"/>
          </a:p>
        </p:txBody>
      </p:sp>
    </p:spTree>
    <p:extLst>
      <p:ext uri="{BB962C8B-B14F-4D97-AF65-F5344CB8AC3E}">
        <p14:creationId xmlns:p14="http://schemas.microsoft.com/office/powerpoint/2010/main" val="40394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Comprehensive note</a:t>
            </a:r>
            <a:r>
              <a:rPr lang="en-US" dirty="0" smtClean="0"/>
              <a:t>: If someone has already decided to engage in unprotected sex, “pulling out” is preferred</a:t>
            </a:r>
            <a:r>
              <a:rPr lang="en-US" baseline="0" dirty="0" smtClean="0"/>
              <a:t> to ejaculating into their partner. Pre-ejaculate contains much fewer sperm than ejaculation. Failure rate of “pulling out” is about 22% making the typical use effectiveness rate about 78%. This is risk reduction, but not prevention.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5</a:t>
            </a:fld>
            <a:endParaRPr lang="en-US"/>
          </a:p>
        </p:txBody>
      </p:sp>
    </p:spTree>
    <p:extLst>
      <p:ext uri="{BB962C8B-B14F-4D97-AF65-F5344CB8AC3E}">
        <p14:creationId xmlns:p14="http://schemas.microsoft.com/office/powerpoint/2010/main" val="20129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Although semen may leak out of the vagina after ejaculation, sperm may have already entered the cervix and into the uterus.</a:t>
            </a:r>
          </a:p>
          <a:p>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7</a:t>
            </a:fld>
            <a:endParaRPr lang="en-US"/>
          </a:p>
        </p:txBody>
      </p:sp>
    </p:spTree>
    <p:extLst>
      <p:ext uri="{BB962C8B-B14F-4D97-AF65-F5344CB8AC3E}">
        <p14:creationId xmlns:p14="http://schemas.microsoft.com/office/powerpoint/2010/main" val="36309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a:t>
            </a:r>
            <a:r>
              <a:rPr lang="en-US" dirty="0" smtClean="0"/>
              <a:t>to stay safe while under the influence of alcohol, it’s also important to remember that sexual assault is never the victim’s fault, regardless of whether they were sober or under the influence of drugs or alcohol when it occurred.</a:t>
            </a:r>
          </a:p>
          <a:p>
            <a:r>
              <a:rPr lang="en-US" dirty="0" smtClean="0">
                <a:hlinkClick r:id="rId3"/>
              </a:rPr>
              <a:t>https://www.rainn.org/articles/alcohol-safety</a:t>
            </a:r>
            <a:endParaRPr lang="en-US" dirty="0" smtClean="0"/>
          </a:p>
          <a:p>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8</a:t>
            </a:fld>
            <a:endParaRPr lang="en-US"/>
          </a:p>
        </p:txBody>
      </p:sp>
    </p:spTree>
    <p:extLst>
      <p:ext uri="{BB962C8B-B14F-4D97-AF65-F5344CB8AC3E}">
        <p14:creationId xmlns:p14="http://schemas.microsoft.com/office/powerpoint/2010/main" val="216867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think you may be pregnant,</a:t>
            </a:r>
            <a:r>
              <a:rPr lang="en-US" baseline="0" dirty="0" smtClean="0"/>
              <a:t> see a doctor for a pregnancy test (family doctor, health </a:t>
            </a:r>
            <a:r>
              <a:rPr lang="en-US" baseline="0" dirty="0" err="1" smtClean="0"/>
              <a:t>dept</a:t>
            </a:r>
            <a:r>
              <a:rPr lang="en-US" baseline="0" dirty="0" smtClean="0"/>
              <a:t>, Planned parenthood, other clinics)</a:t>
            </a:r>
            <a:endParaRPr lang="en-US" dirty="0" smtClean="0"/>
          </a:p>
          <a:p>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11</a:t>
            </a:fld>
            <a:endParaRPr lang="en-US"/>
          </a:p>
        </p:txBody>
      </p:sp>
    </p:spTree>
    <p:extLst>
      <p:ext uri="{BB962C8B-B14F-4D97-AF65-F5344CB8AC3E}">
        <p14:creationId xmlns:p14="http://schemas.microsoft.com/office/powerpoint/2010/main" val="377570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14</a:t>
            </a:fld>
            <a:endParaRPr lang="en-US"/>
          </a:p>
        </p:txBody>
      </p:sp>
    </p:spTree>
    <p:extLst>
      <p:ext uri="{BB962C8B-B14F-4D97-AF65-F5344CB8AC3E}">
        <p14:creationId xmlns:p14="http://schemas.microsoft.com/office/powerpoint/2010/main" val="118928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Sperm counts - </a:t>
            </a:r>
            <a:r>
              <a:rPr lang="en-US" dirty="0" err="1" smtClean="0">
                <a:hlinkClick r:id="rId3"/>
              </a:rPr>
              <a:t>OpenLearn</a:t>
            </a:r>
            <a:r>
              <a:rPr lang="en-US" dirty="0" smtClean="0">
                <a:hlinkClick r:id="rId3"/>
              </a:rPr>
              <a:t> - Open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15</a:t>
            </a:fld>
            <a:endParaRPr lang="en-US"/>
          </a:p>
        </p:txBody>
      </p:sp>
    </p:spTree>
    <p:extLst>
      <p:ext uri="{BB962C8B-B14F-4D97-AF65-F5344CB8AC3E}">
        <p14:creationId xmlns:p14="http://schemas.microsoft.com/office/powerpoint/2010/main" val="287720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The 30-Year Decline in Teen Birth Rates Has Accelerated Since 2010 - Child Trends – </a:t>
            </a:r>
            <a:r>
              <a:rPr lang="en-US" dirty="0" err="1" smtClean="0">
                <a:hlinkClick r:id="rId3"/>
              </a:rPr>
              <a:t>ChildTrends</a:t>
            </a:r>
            <a:endParaRPr lang="en-US" dirty="0" smtClean="0"/>
          </a:p>
          <a:p>
            <a:r>
              <a:rPr lang="en-US" dirty="0" smtClean="0">
                <a:hlinkClick r:id="rId4"/>
              </a:rPr>
              <a:t>Trends in Teen Pregnancy and Childbearing | HHS Office of Population Affairs</a:t>
            </a:r>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19</a:t>
            </a:fld>
            <a:endParaRPr lang="en-US"/>
          </a:p>
        </p:txBody>
      </p:sp>
    </p:spTree>
    <p:extLst>
      <p:ext uri="{BB962C8B-B14F-4D97-AF65-F5344CB8AC3E}">
        <p14:creationId xmlns:p14="http://schemas.microsoft.com/office/powerpoint/2010/main" val="230832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Teen Pregnancy Prevention (ncsl.org)</a:t>
            </a:r>
            <a:endParaRPr lang="en-US" dirty="0" smtClean="0"/>
          </a:p>
          <a:p>
            <a:r>
              <a:rPr lang="en-US" dirty="0" smtClean="0">
                <a:hlinkClick r:id="rId4"/>
              </a:rPr>
              <a:t>Exploring Variation in Teenage Mothers’ and Fathers’ Educational Attainment - PMC (nih.gov)</a:t>
            </a:r>
            <a:endParaRPr lang="en-US" dirty="0"/>
          </a:p>
        </p:txBody>
      </p:sp>
      <p:sp>
        <p:nvSpPr>
          <p:cNvPr id="4" name="Slide Number Placeholder 3"/>
          <p:cNvSpPr>
            <a:spLocks noGrp="1"/>
          </p:cNvSpPr>
          <p:nvPr>
            <p:ph type="sldNum" sz="quarter" idx="10"/>
          </p:nvPr>
        </p:nvSpPr>
        <p:spPr/>
        <p:txBody>
          <a:bodyPr/>
          <a:lstStyle/>
          <a:p>
            <a:fld id="{DB7B98AB-FADD-47A0-863C-39137374C68F}" type="slidenum">
              <a:rPr lang="en-US" smtClean="0"/>
              <a:t>21</a:t>
            </a:fld>
            <a:endParaRPr lang="en-US"/>
          </a:p>
        </p:txBody>
      </p:sp>
    </p:spTree>
    <p:extLst>
      <p:ext uri="{BB962C8B-B14F-4D97-AF65-F5344CB8AC3E}">
        <p14:creationId xmlns:p14="http://schemas.microsoft.com/office/powerpoint/2010/main" val="396313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0557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34537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298960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userDrawn="1"/>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userDrawn="1"/>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9051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userDrawn="1"/>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userDrawn="1"/>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userDrawn="1"/>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userDrawn="1"/>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userDrawn="1"/>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userDrawn="1"/>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userDrawn="1"/>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userDrawn="1"/>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4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5107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72534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29185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45144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7355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103193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39988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1845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5548294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52" r:id="rId5"/>
    <p:sldLayoutId id="2147483653" r:id="rId6"/>
    <p:sldLayoutId id="2147483656" r:id="rId7"/>
    <p:sldLayoutId id="2147483657" r:id="rId8"/>
    <p:sldLayoutId id="2147483659" r:id="rId9"/>
    <p:sldLayoutId id="2147483655" r:id="rId10"/>
    <p:sldLayoutId id="2147483658"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4289" y="508075"/>
            <a:ext cx="9144000" cy="2387600"/>
          </a:xfrm>
        </p:spPr>
        <p:txBody>
          <a:bodyPr/>
          <a:lstStyle/>
          <a:p>
            <a:r>
              <a:rPr lang="en-US" dirty="0" smtClean="0"/>
              <a:t>Fact or Fiction</a:t>
            </a:r>
            <a:endParaRPr lang="en-US" dirty="0"/>
          </a:p>
        </p:txBody>
      </p:sp>
      <p:grpSp>
        <p:nvGrpSpPr>
          <p:cNvPr id="4" name="Group 3"/>
          <p:cNvGrpSpPr/>
          <p:nvPr/>
        </p:nvGrpSpPr>
        <p:grpSpPr>
          <a:xfrm>
            <a:off x="127181" y="5754432"/>
            <a:ext cx="9060873" cy="852100"/>
            <a:chOff x="1440873" y="4202515"/>
            <a:chExt cx="9060873" cy="852100"/>
          </a:xfrm>
        </p:grpSpPr>
        <p:sp>
          <p:nvSpPr>
            <p:cNvPr id="5" name="Rectangle 4"/>
            <p:cNvSpPr/>
            <p:nvPr/>
          </p:nvSpPr>
          <p:spPr>
            <a:xfrm>
              <a:off x="1482436" y="4202515"/>
              <a:ext cx="8977746" cy="852100"/>
            </a:xfrm>
            <a:prstGeom prst="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0873" y="4223618"/>
              <a:ext cx="9060873" cy="830997"/>
            </a:xfrm>
            <a:prstGeom prst="rect">
              <a:avLst/>
            </a:prstGeom>
          </p:spPr>
          <p:txBody>
            <a:bodyPr wrap="square">
              <a:spAutoFit/>
            </a:bodyPr>
            <a:lstStyle/>
            <a:p>
              <a:pPr algn="ctr"/>
              <a:r>
                <a:rPr lang="en-US" sz="1600" dirty="0">
                  <a:solidFill>
                    <a:schemeClr val="bg1"/>
                  </a:solidFill>
                </a:rPr>
                <a:t>This publication was made possible by Grant Number TP1AH000081-01-01 from the Department of Health and Human Services, Office of Population Affairs; its contents are solely the responsibility of the authors and do not necessarily represent the official views of the Department of Health and Human Services.</a:t>
              </a:r>
            </a:p>
          </p:txBody>
        </p:sp>
      </p:grpSp>
      <p:sp>
        <p:nvSpPr>
          <p:cNvPr id="7" name="Subtitle 2"/>
          <p:cNvSpPr>
            <a:spLocks noGrp="1"/>
          </p:cNvSpPr>
          <p:nvPr>
            <p:ph type="subTitle" idx="1"/>
          </p:nvPr>
        </p:nvSpPr>
        <p:spPr>
          <a:xfrm>
            <a:off x="1424288" y="3165045"/>
            <a:ext cx="9144000" cy="1655762"/>
          </a:xfrm>
        </p:spPr>
        <p:txBody>
          <a:bodyPr>
            <a:normAutofit/>
          </a:bodyPr>
          <a:lstStyle/>
          <a:p>
            <a:r>
              <a:rPr lang="en-US" sz="3600" dirty="0" smtClean="0"/>
              <a:t>Teen Sexual Health Toolkit 3.0</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87" y="1950191"/>
            <a:ext cx="3109032" cy="310903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0558" y="1834794"/>
            <a:ext cx="3534487" cy="3534487"/>
          </a:xfrm>
          <a:prstGeom prst="rect">
            <a:avLst/>
          </a:prstGeom>
        </p:spPr>
      </p:pic>
    </p:spTree>
    <p:extLst>
      <p:ext uri="{BB962C8B-B14F-4D97-AF65-F5344CB8AC3E}">
        <p14:creationId xmlns:p14="http://schemas.microsoft.com/office/powerpoint/2010/main" val="76526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65080" y="276345"/>
            <a:ext cx="10911154" cy="1052945"/>
          </a:xfrm>
        </p:spPr>
        <p:txBody>
          <a:bodyPr>
            <a:noAutofit/>
          </a:bodyPr>
          <a:lstStyle/>
          <a:p>
            <a:r>
              <a:rPr lang="en-US" sz="4000" dirty="0" smtClean="0"/>
              <a:t>Pregnancy can occur the first time a couple has sex.</a:t>
            </a:r>
            <a:endParaRPr lang="en-US" sz="4000" dirty="0"/>
          </a:p>
        </p:txBody>
      </p:sp>
      <p:sp>
        <p:nvSpPr>
          <p:cNvPr id="6" name="Subtitle 2"/>
          <p:cNvSpPr>
            <a:spLocks noGrp="1"/>
          </p:cNvSpPr>
          <p:nvPr>
            <p:ph type="body" sz="half" idx="2"/>
          </p:nvPr>
        </p:nvSpPr>
        <p:spPr>
          <a:xfrm>
            <a:off x="839788" y="5142345"/>
            <a:ext cx="9144721" cy="648855"/>
          </a:xfrm>
        </p:spPr>
        <p:txBody>
          <a:bodyPr>
            <a:noAutofit/>
          </a:bodyPr>
          <a:lstStyle/>
          <a:p>
            <a:r>
              <a:rPr lang="en-US" sz="2800" dirty="0">
                <a:latin typeface="+mn-lt"/>
              </a:rPr>
              <a:t>ANY TIME sperm </a:t>
            </a:r>
            <a:r>
              <a:rPr lang="en-US" sz="2800" dirty="0" smtClean="0">
                <a:latin typeface="+mn-lt"/>
              </a:rPr>
              <a:t>meets </a:t>
            </a:r>
            <a:r>
              <a:rPr lang="en-US" sz="2800" dirty="0">
                <a:latin typeface="+mn-lt"/>
              </a:rPr>
              <a:t>with an egg there is a possibility </a:t>
            </a:r>
            <a:r>
              <a:rPr lang="en-US" sz="2800" dirty="0" smtClean="0">
                <a:latin typeface="+mn-lt"/>
              </a:rPr>
              <a:t>of pregnancy</a:t>
            </a:r>
            <a:r>
              <a:rPr lang="en-US" sz="2800" dirty="0">
                <a:latin typeface="+mn-lt"/>
              </a:rPr>
              <a:t>.</a:t>
            </a:r>
            <a:endParaRPr lang="en-US" sz="2800" dirty="0">
              <a:solidFill>
                <a:schemeClr val="bg1"/>
              </a:solidFill>
              <a:latin typeface="+mn-lt"/>
            </a:endParaRPr>
          </a:p>
        </p:txBody>
      </p:sp>
      <p:sp>
        <p:nvSpPr>
          <p:cNvPr id="7" name="Rectangle 6"/>
          <p:cNvSpPr/>
          <p:nvPr/>
        </p:nvSpPr>
        <p:spPr>
          <a:xfrm rot="1162204">
            <a:off x="7573428" y="1750123"/>
            <a:ext cx="3245476" cy="1938992"/>
          </a:xfrm>
          <a:prstGeom prst="rect">
            <a:avLst/>
          </a:prstGeom>
          <a:noFill/>
        </p:spPr>
        <p:txBody>
          <a:bodyPr wrap="square" lIns="91440" tIns="45720" rIns="91440" bIns="45720">
            <a:spAutoFit/>
          </a:bodyPr>
          <a:lstStyle/>
          <a:p>
            <a:pPr algn="ctr"/>
            <a:r>
              <a:rPr lang="en-US" sz="120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Fact</a:t>
            </a:r>
            <a:endParaRPr lang="en-US" sz="120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Tree>
    <p:extLst>
      <p:ext uri="{BB962C8B-B14F-4D97-AF65-F5344CB8AC3E}">
        <p14:creationId xmlns:p14="http://schemas.microsoft.com/office/powerpoint/2010/main" val="373277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45824" y="841992"/>
            <a:ext cx="9772794" cy="530225"/>
          </a:xfrm>
        </p:spPr>
        <p:txBody>
          <a:bodyPr>
            <a:noAutofit/>
          </a:bodyPr>
          <a:lstStyle/>
          <a:p>
            <a:r>
              <a:rPr lang="en-US" sz="4000" dirty="0" smtClean="0"/>
              <a:t>Missing a period is a definite sign of a pregnancy.</a:t>
            </a:r>
            <a:endParaRPr lang="en-US" sz="4000" dirty="0"/>
          </a:p>
        </p:txBody>
      </p:sp>
      <p:sp>
        <p:nvSpPr>
          <p:cNvPr id="7" name="Subtitle 2"/>
          <p:cNvSpPr>
            <a:spLocks noGrp="1"/>
          </p:cNvSpPr>
          <p:nvPr>
            <p:ph type="body" sz="half" idx="2"/>
          </p:nvPr>
        </p:nvSpPr>
        <p:spPr>
          <a:xfrm>
            <a:off x="447243" y="5077691"/>
            <a:ext cx="10169957" cy="1230745"/>
          </a:xfrm>
        </p:spPr>
        <p:txBody>
          <a:bodyPr>
            <a:normAutofit lnSpcReduction="10000"/>
          </a:bodyPr>
          <a:lstStyle/>
          <a:p>
            <a:r>
              <a:rPr lang="en-US" sz="2800" dirty="0" smtClean="0">
                <a:latin typeface="+mn-lt"/>
              </a:rPr>
              <a:t>While a missed period can definitely be a sign of pregnancy, there are many other causes of a missed period. Menstrual cycles can be irregular due to diet, stress, exercise or other reasons.</a:t>
            </a:r>
            <a:endParaRPr lang="en-US" sz="2800" dirty="0">
              <a:latin typeface="+mn-lt"/>
            </a:endParaRPr>
          </a:p>
          <a:p>
            <a:endParaRPr lang="en-US" sz="2300" dirty="0">
              <a:solidFill>
                <a:schemeClr val="bg1"/>
              </a:solidFill>
            </a:endParaRPr>
          </a:p>
        </p:txBody>
      </p:sp>
      <p:sp>
        <p:nvSpPr>
          <p:cNvPr id="8" name="Rectangle 7"/>
          <p:cNvSpPr/>
          <p:nvPr/>
        </p:nvSpPr>
        <p:spPr>
          <a:xfrm rot="1341617">
            <a:off x="6526657" y="1751602"/>
            <a:ext cx="5165249" cy="1938992"/>
          </a:xfrm>
          <a:prstGeom prst="rect">
            <a:avLst/>
          </a:prstGeom>
          <a:noFill/>
        </p:spPr>
        <p:txBody>
          <a:bodyPr wrap="square" lIns="91440" tIns="45720" rIns="91440" bIns="45720">
            <a:spAutoFit/>
          </a:bodyPr>
          <a:lstStyle/>
          <a:p>
            <a:pPr algn="ctr"/>
            <a:r>
              <a:rPr lang="en-US" sz="12000" b="1" cap="none" spc="0" dirty="0" smtClean="0">
                <a:ln w="22225">
                  <a:solidFill>
                    <a:schemeClr val="accent2"/>
                  </a:solidFill>
                  <a:prstDash val="solid"/>
                </a:ln>
                <a:solidFill>
                  <a:schemeClr val="accent2">
                    <a:lumMod val="40000"/>
                    <a:lumOff val="60000"/>
                  </a:schemeClr>
                </a:solidFill>
                <a:effectLst/>
              </a:rPr>
              <a:t>Fiction</a:t>
            </a:r>
          </a:p>
        </p:txBody>
      </p:sp>
    </p:spTree>
    <p:extLst>
      <p:ext uri="{BB962C8B-B14F-4D97-AF65-F5344CB8AC3E}">
        <p14:creationId xmlns:p14="http://schemas.microsoft.com/office/powerpoint/2010/main" val="61401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45825" y="457200"/>
            <a:ext cx="9772794" cy="1223818"/>
          </a:xfrm>
        </p:spPr>
        <p:txBody>
          <a:bodyPr>
            <a:noAutofit/>
          </a:bodyPr>
          <a:lstStyle/>
          <a:p>
            <a:r>
              <a:rPr lang="en-US" sz="4000" dirty="0"/>
              <a:t>Drinking Mountain Dew reduces sperm count.</a:t>
            </a:r>
          </a:p>
        </p:txBody>
      </p:sp>
      <p:sp>
        <p:nvSpPr>
          <p:cNvPr id="8" name="Rectangle 7"/>
          <p:cNvSpPr/>
          <p:nvPr/>
        </p:nvSpPr>
        <p:spPr>
          <a:xfrm rot="1341617">
            <a:off x="6526657" y="1751602"/>
            <a:ext cx="5165249" cy="1938992"/>
          </a:xfrm>
          <a:prstGeom prst="rect">
            <a:avLst/>
          </a:prstGeom>
          <a:noFill/>
        </p:spPr>
        <p:txBody>
          <a:bodyPr wrap="square" lIns="91440" tIns="45720" rIns="91440" bIns="45720">
            <a:spAutoFit/>
          </a:bodyPr>
          <a:lstStyle/>
          <a:p>
            <a:pPr algn="ctr"/>
            <a:r>
              <a:rPr lang="en-US" sz="12000" b="1" cap="none" spc="0" dirty="0" smtClean="0">
                <a:ln w="22225">
                  <a:solidFill>
                    <a:schemeClr val="accent2"/>
                  </a:solidFill>
                  <a:prstDash val="solid"/>
                </a:ln>
                <a:solidFill>
                  <a:schemeClr val="accent2">
                    <a:lumMod val="40000"/>
                    <a:lumOff val="60000"/>
                  </a:schemeClr>
                </a:solidFill>
                <a:effectLst/>
              </a:rPr>
              <a:t>Fiction</a:t>
            </a:r>
          </a:p>
        </p:txBody>
      </p:sp>
      <p:sp>
        <p:nvSpPr>
          <p:cNvPr id="10" name="Subtitle 2"/>
          <p:cNvSpPr txBox="1">
            <a:spLocks/>
          </p:cNvSpPr>
          <p:nvPr/>
        </p:nvSpPr>
        <p:spPr>
          <a:xfrm>
            <a:off x="842747" y="5337897"/>
            <a:ext cx="9378950" cy="1054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smtClean="0">
                <a:solidFill>
                  <a:srgbClr val="367689"/>
                </a:solidFill>
                <a:ea typeface="Cambria" panose="02040503050406030204" pitchFamily="18" charset="0"/>
              </a:rPr>
              <a:t>No amount of Mountain Dew will lower a sperm count. Food or drinks are not an effective way to prevent pregnancy. </a:t>
            </a:r>
          </a:p>
          <a:p>
            <a:endParaRPr lang="en-US" dirty="0">
              <a:solidFill>
                <a:schemeClr val="bg1"/>
              </a:solidFill>
            </a:endParaRPr>
          </a:p>
        </p:txBody>
      </p:sp>
    </p:spTree>
    <p:extLst>
      <p:ext uri="{BB962C8B-B14F-4D97-AF65-F5344CB8AC3E}">
        <p14:creationId xmlns:p14="http://schemas.microsoft.com/office/powerpoint/2010/main" val="408227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7" name="Subtitle 2"/>
          <p:cNvSpPr>
            <a:spLocks noGrp="1"/>
          </p:cNvSpPr>
          <p:nvPr>
            <p:ph type="body" sz="half" idx="2"/>
          </p:nvPr>
        </p:nvSpPr>
        <p:spPr>
          <a:xfrm>
            <a:off x="1660579" y="2746418"/>
            <a:ext cx="9143999" cy="1886527"/>
          </a:xfrm>
        </p:spPr>
        <p:txBody>
          <a:bodyPr>
            <a:normAutofit fontScale="62500" lnSpcReduction="20000"/>
          </a:bodyPr>
          <a:lstStyle/>
          <a:p>
            <a:pPr algn="ctr"/>
            <a:r>
              <a:rPr lang="en-US" sz="8700" dirty="0" smtClean="0">
                <a:solidFill>
                  <a:schemeClr val="bg1"/>
                </a:solidFill>
                <a:latin typeface="+mn-lt"/>
              </a:rPr>
              <a:t>Time </a:t>
            </a:r>
            <a:r>
              <a:rPr lang="en-US" sz="8700" dirty="0">
                <a:solidFill>
                  <a:schemeClr val="bg1"/>
                </a:solidFill>
                <a:latin typeface="+mn-lt"/>
              </a:rPr>
              <a:t>for a guessing game </a:t>
            </a:r>
            <a:r>
              <a:rPr lang="en-US" sz="8700" dirty="0" smtClean="0">
                <a:solidFill>
                  <a:schemeClr val="bg1"/>
                </a:solidFill>
                <a:latin typeface="+mn-lt"/>
              </a:rPr>
              <a:t>about </a:t>
            </a:r>
            <a:r>
              <a:rPr lang="en-US" sz="8700" dirty="0">
                <a:solidFill>
                  <a:schemeClr val="bg1"/>
                </a:solidFill>
                <a:latin typeface="+mn-lt"/>
              </a:rPr>
              <a:t>pregnancy and </a:t>
            </a:r>
            <a:r>
              <a:rPr lang="en-US" sz="8700" dirty="0" smtClean="0">
                <a:solidFill>
                  <a:schemeClr val="bg1"/>
                </a:solidFill>
                <a:latin typeface="+mn-lt"/>
              </a:rPr>
              <a:t>reproduction</a:t>
            </a:r>
            <a:r>
              <a:rPr lang="en-US" sz="8700" dirty="0" smtClean="0">
                <a:solidFill>
                  <a:schemeClr val="bg1"/>
                </a:solidFill>
                <a:latin typeface="+mn-lt"/>
              </a:rPr>
              <a:t>!</a:t>
            </a:r>
            <a:endParaRPr lang="en-US" sz="8700" dirty="0">
              <a:solidFill>
                <a:schemeClr val="bg1"/>
              </a:solidFill>
              <a:latin typeface="+mn-lt"/>
            </a:endParaRPr>
          </a:p>
        </p:txBody>
      </p:sp>
      <p:sp>
        <p:nvSpPr>
          <p:cNvPr id="9" name="Title 5"/>
          <p:cNvSpPr txBox="1">
            <a:spLocks/>
          </p:cNvSpPr>
          <p:nvPr/>
        </p:nvSpPr>
        <p:spPr>
          <a:xfrm>
            <a:off x="1934245" y="693068"/>
            <a:ext cx="8596668" cy="569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67689"/>
                </a:solidFill>
                <a:latin typeface="Cambria" panose="02040503050406030204" pitchFamily="18" charset="0"/>
                <a:ea typeface="Cambria" panose="02040503050406030204" pitchFamily="18" charset="0"/>
                <a:cs typeface="+mj-cs"/>
              </a:defRPr>
            </a:lvl1pPr>
          </a:lstStyle>
          <a:p>
            <a:pPr algn="ctr"/>
            <a:r>
              <a:rPr lang="en-US" sz="4400" dirty="0" smtClean="0">
                <a:solidFill>
                  <a:schemeClr val="bg1"/>
                </a:solidFill>
              </a:rPr>
              <a:t>Pregnancy By the Numbers </a:t>
            </a:r>
            <a:endParaRPr lang="en-US" sz="4400" dirty="0">
              <a:solidFill>
                <a:schemeClr val="bg1"/>
              </a:solidFill>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tretch>
            <a:fillRect/>
          </a:stretch>
        </p:blipFill>
        <p:spPr>
          <a:xfrm>
            <a:off x="193943" y="3791164"/>
            <a:ext cx="2933272" cy="2933272"/>
          </a:xfrm>
          <a:prstGeom prst="rect">
            <a:avLst/>
          </a:prstGeom>
        </p:spPr>
      </p:pic>
    </p:spTree>
    <p:extLst>
      <p:ext uri="{BB962C8B-B14F-4D97-AF65-F5344CB8AC3E}">
        <p14:creationId xmlns:p14="http://schemas.microsoft.com/office/powerpoint/2010/main" val="235491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76879"/>
            <a:ext cx="9772794" cy="530225"/>
          </a:xfrm>
        </p:spPr>
        <p:txBody>
          <a:bodyPr>
            <a:noAutofit/>
          </a:bodyPr>
          <a:lstStyle/>
          <a:p>
            <a:r>
              <a:rPr lang="en-US" sz="4400" dirty="0"/>
              <a:t>Take a guess! </a:t>
            </a:r>
          </a:p>
        </p:txBody>
      </p:sp>
      <p:sp>
        <p:nvSpPr>
          <p:cNvPr id="9" name="Content Placeholder 2"/>
          <p:cNvSpPr txBox="1">
            <a:spLocks/>
          </p:cNvSpPr>
          <p:nvPr/>
        </p:nvSpPr>
        <p:spPr>
          <a:xfrm>
            <a:off x="795625" y="1670281"/>
            <a:ext cx="10831175" cy="38807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Average amount of sperm found in the semen of one ejaculation.</a:t>
            </a:r>
          </a:p>
          <a:p>
            <a:endParaRPr lang="en-US" dirty="0" smtClean="0"/>
          </a:p>
          <a:p>
            <a:r>
              <a:rPr lang="en-US" dirty="0" smtClean="0"/>
              <a:t>____________ Number of sperm it takes to create a pregnancy. </a:t>
            </a:r>
          </a:p>
          <a:p>
            <a:endParaRPr lang="en-US" dirty="0" smtClean="0"/>
          </a:p>
          <a:p>
            <a:r>
              <a:rPr lang="en-US" dirty="0" smtClean="0"/>
              <a:t>____________ Average number of days it takes the </a:t>
            </a:r>
          </a:p>
          <a:p>
            <a:r>
              <a:rPr lang="en-US" dirty="0" smtClean="0"/>
              <a:t>body to create sperm. </a:t>
            </a:r>
            <a:endParaRPr lang="en-US" dirty="0"/>
          </a:p>
        </p:txBody>
      </p:sp>
      <p:grpSp>
        <p:nvGrpSpPr>
          <p:cNvPr id="10" name="Group 9"/>
          <p:cNvGrpSpPr/>
          <p:nvPr/>
        </p:nvGrpSpPr>
        <p:grpSpPr>
          <a:xfrm>
            <a:off x="1179297" y="5697902"/>
            <a:ext cx="7843835" cy="587092"/>
            <a:chOff x="1388664" y="5174818"/>
            <a:chExt cx="7843835" cy="587092"/>
          </a:xfrm>
        </p:grpSpPr>
        <p:sp>
          <p:nvSpPr>
            <p:cNvPr id="11" name="Rectangle 10"/>
            <p:cNvSpPr/>
            <p:nvPr/>
          </p:nvSpPr>
          <p:spPr>
            <a:xfrm>
              <a:off x="1388664" y="5174818"/>
              <a:ext cx="2834430"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80 - 300 Million</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2" name="Rectangle 11"/>
            <p:cNvSpPr/>
            <p:nvPr/>
          </p:nvSpPr>
          <p:spPr>
            <a:xfrm>
              <a:off x="8839443" y="5174818"/>
              <a:ext cx="393056"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1</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3" name="Rectangle 12"/>
            <p:cNvSpPr/>
            <p:nvPr/>
          </p:nvSpPr>
          <p:spPr>
            <a:xfrm>
              <a:off x="5663581" y="5177135"/>
              <a:ext cx="601447"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64</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6891" y="4469258"/>
            <a:ext cx="2416373" cy="2416373"/>
          </a:xfrm>
          <a:prstGeom prst="rect">
            <a:avLst/>
          </a:prstGeom>
        </p:spPr>
      </p:pic>
    </p:spTree>
    <p:extLst>
      <p:ext uri="{BB962C8B-B14F-4D97-AF65-F5344CB8AC3E}">
        <p14:creationId xmlns:p14="http://schemas.microsoft.com/office/powerpoint/2010/main" val="4014809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66605"/>
            <a:ext cx="9772794" cy="530225"/>
          </a:xfrm>
        </p:spPr>
        <p:txBody>
          <a:bodyPr>
            <a:noAutofit/>
          </a:bodyPr>
          <a:lstStyle/>
          <a:p>
            <a:r>
              <a:rPr lang="en-US" sz="4400" dirty="0"/>
              <a:t>Take a guess! </a:t>
            </a:r>
          </a:p>
        </p:txBody>
      </p:sp>
      <p:sp>
        <p:nvSpPr>
          <p:cNvPr id="9" name="Content Placeholder 2"/>
          <p:cNvSpPr txBox="1">
            <a:spLocks/>
          </p:cNvSpPr>
          <p:nvPr/>
        </p:nvSpPr>
        <p:spPr>
          <a:xfrm>
            <a:off x="924965" y="1670281"/>
            <a:ext cx="10831175" cy="38807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Average amount of sperm found in the semen of one ejaculation.</a:t>
            </a:r>
          </a:p>
          <a:p>
            <a:endParaRPr lang="en-US" dirty="0" smtClean="0"/>
          </a:p>
          <a:p>
            <a:r>
              <a:rPr lang="en-US" dirty="0" smtClean="0"/>
              <a:t>____________ Number of sperm it takes to create a pregnancy. </a:t>
            </a:r>
          </a:p>
          <a:p>
            <a:endParaRPr lang="en-US" dirty="0" smtClean="0"/>
          </a:p>
          <a:p>
            <a:r>
              <a:rPr lang="en-US" dirty="0" smtClean="0"/>
              <a:t>____________ Average number of days it takes the body to create sperm. </a:t>
            </a:r>
            <a:endParaRPr lang="en-US" dirty="0"/>
          </a:p>
        </p:txBody>
      </p:sp>
      <p:sp>
        <p:nvSpPr>
          <p:cNvPr id="11" name="Rectangle 10"/>
          <p:cNvSpPr/>
          <p:nvPr/>
        </p:nvSpPr>
        <p:spPr>
          <a:xfrm>
            <a:off x="202208" y="1574956"/>
            <a:ext cx="2574743" cy="523220"/>
          </a:xfrm>
          <a:prstGeom prst="rect">
            <a:avLst/>
          </a:prstGeom>
          <a:noFill/>
        </p:spPr>
        <p:txBody>
          <a:bodyPr wrap="none" lIns="91440" tIns="45720" rIns="91440" bIns="45720">
            <a:spAutoFit/>
          </a:bodyPr>
          <a:lstStyle/>
          <a:p>
            <a:pPr algn="ctr"/>
            <a:r>
              <a:rPr lang="en-US" sz="28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80 – 300 Million</a:t>
            </a:r>
            <a:endParaRPr lang="en-US" sz="28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2" name="Rectangle 11"/>
          <p:cNvSpPr/>
          <p:nvPr/>
        </p:nvSpPr>
        <p:spPr>
          <a:xfrm>
            <a:off x="1695008" y="3126353"/>
            <a:ext cx="393056"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1</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3" name="Rectangle 12"/>
          <p:cNvSpPr/>
          <p:nvPr/>
        </p:nvSpPr>
        <p:spPr>
          <a:xfrm>
            <a:off x="1695008" y="4257320"/>
            <a:ext cx="601447"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64</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pic>
        <p:nvPicPr>
          <p:cNvPr id="2" name="Picture 1"/>
          <p:cNvPicPr>
            <a:picLocks noChangeAspect="1"/>
          </p:cNvPicPr>
          <p:nvPr/>
        </p:nvPicPr>
        <p:blipFill>
          <a:blip r:embed="rId3"/>
          <a:stretch>
            <a:fillRect/>
          </a:stretch>
        </p:blipFill>
        <p:spPr>
          <a:xfrm>
            <a:off x="10128091" y="4982966"/>
            <a:ext cx="1870311" cy="1875034"/>
          </a:xfrm>
          <a:prstGeom prst="rect">
            <a:avLst/>
          </a:prstGeom>
        </p:spPr>
      </p:pic>
    </p:spTree>
    <p:extLst>
      <p:ext uri="{BB962C8B-B14F-4D97-AF65-F5344CB8AC3E}">
        <p14:creationId xmlns:p14="http://schemas.microsoft.com/office/powerpoint/2010/main" val="40785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76879"/>
            <a:ext cx="9772794" cy="530225"/>
          </a:xfrm>
        </p:spPr>
        <p:txBody>
          <a:bodyPr>
            <a:noAutofit/>
          </a:bodyPr>
          <a:lstStyle/>
          <a:p>
            <a:r>
              <a:rPr lang="en-US" sz="4400" dirty="0"/>
              <a:t>Take a guess! </a:t>
            </a:r>
          </a:p>
        </p:txBody>
      </p:sp>
      <p:sp>
        <p:nvSpPr>
          <p:cNvPr id="14" name="Content Placeholder 2"/>
          <p:cNvSpPr txBox="1">
            <a:spLocks/>
          </p:cNvSpPr>
          <p:nvPr/>
        </p:nvSpPr>
        <p:spPr>
          <a:xfrm>
            <a:off x="1383688" y="1962668"/>
            <a:ext cx="8596668" cy="38807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Average number of eggs contained in the ovaries by puberty.</a:t>
            </a:r>
          </a:p>
          <a:p>
            <a:endParaRPr lang="en-US" dirty="0" smtClean="0"/>
          </a:p>
          <a:p>
            <a:r>
              <a:rPr lang="en-US" dirty="0" smtClean="0"/>
              <a:t>____________ Average number of eggs ovulated during the lifetime. </a:t>
            </a:r>
          </a:p>
          <a:p>
            <a:endParaRPr lang="en-US" dirty="0"/>
          </a:p>
        </p:txBody>
      </p:sp>
      <p:grpSp>
        <p:nvGrpSpPr>
          <p:cNvPr id="15" name="Group 14"/>
          <p:cNvGrpSpPr/>
          <p:nvPr/>
        </p:nvGrpSpPr>
        <p:grpSpPr>
          <a:xfrm>
            <a:off x="1630502" y="5421020"/>
            <a:ext cx="7369261" cy="584775"/>
            <a:chOff x="2297725" y="4372301"/>
            <a:chExt cx="7369261" cy="584775"/>
          </a:xfrm>
        </p:grpSpPr>
        <p:sp>
          <p:nvSpPr>
            <p:cNvPr id="16" name="Rectangle 15"/>
            <p:cNvSpPr/>
            <p:nvPr/>
          </p:nvSpPr>
          <p:spPr>
            <a:xfrm>
              <a:off x="6645005" y="4372301"/>
              <a:ext cx="3021981"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300,000-400,000</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7" name="Rectangle 16"/>
            <p:cNvSpPr/>
            <p:nvPr/>
          </p:nvSpPr>
          <p:spPr>
            <a:xfrm>
              <a:off x="2297725" y="4372301"/>
              <a:ext cx="809838" cy="584775"/>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solidFill>
                    <a:srgbClr val="7030A0"/>
                  </a:solidFill>
                  <a:effectLst>
                    <a:innerShdw blurRad="177800">
                      <a:schemeClr val="accent3">
                        <a:lumMod val="50000"/>
                      </a:schemeClr>
                    </a:innerShdw>
                  </a:effectLst>
                </a:rPr>
                <a:t>5</a:t>
              </a:r>
              <a:r>
                <a:rPr lang="en-US" sz="3200" b="1"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00</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576" y="3680464"/>
            <a:ext cx="3018541" cy="3018541"/>
          </a:xfrm>
          <a:prstGeom prst="rect">
            <a:avLst/>
          </a:prstGeom>
        </p:spPr>
      </p:pic>
    </p:spTree>
    <p:extLst>
      <p:ext uri="{BB962C8B-B14F-4D97-AF65-F5344CB8AC3E}">
        <p14:creationId xmlns:p14="http://schemas.microsoft.com/office/powerpoint/2010/main" val="3073301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76879"/>
            <a:ext cx="9772794" cy="530225"/>
          </a:xfrm>
        </p:spPr>
        <p:txBody>
          <a:bodyPr>
            <a:noAutofit/>
          </a:bodyPr>
          <a:lstStyle/>
          <a:p>
            <a:r>
              <a:rPr lang="en-US" sz="4400" dirty="0"/>
              <a:t>Take a guess! </a:t>
            </a:r>
          </a:p>
        </p:txBody>
      </p:sp>
      <p:sp>
        <p:nvSpPr>
          <p:cNvPr id="14" name="Content Placeholder 2"/>
          <p:cNvSpPr txBox="1">
            <a:spLocks/>
          </p:cNvSpPr>
          <p:nvPr/>
        </p:nvSpPr>
        <p:spPr>
          <a:xfrm>
            <a:off x="1383688" y="1962668"/>
            <a:ext cx="8596668" cy="38807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Average number of eggs contained in the ovaries by puberty.</a:t>
            </a:r>
          </a:p>
          <a:p>
            <a:endParaRPr lang="en-US" dirty="0" smtClean="0"/>
          </a:p>
          <a:p>
            <a:r>
              <a:rPr lang="en-US" dirty="0" smtClean="0"/>
              <a:t>____________ Average number of eggs ovulated during the lifetime. </a:t>
            </a:r>
          </a:p>
          <a:p>
            <a:endParaRPr lang="en-US" dirty="0"/>
          </a:p>
        </p:txBody>
      </p:sp>
      <p:sp>
        <p:nvSpPr>
          <p:cNvPr id="16" name="Rectangle 15"/>
          <p:cNvSpPr/>
          <p:nvPr/>
        </p:nvSpPr>
        <p:spPr>
          <a:xfrm>
            <a:off x="341964" y="1851685"/>
            <a:ext cx="3021981"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300,000-400,000</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7" name="Rectangle 16"/>
          <p:cNvSpPr/>
          <p:nvPr/>
        </p:nvSpPr>
        <p:spPr>
          <a:xfrm>
            <a:off x="1974244" y="3318279"/>
            <a:ext cx="809838" cy="584775"/>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solidFill>
                  <a:srgbClr val="7030A0"/>
                </a:solidFill>
                <a:effectLst>
                  <a:innerShdw blurRad="177800">
                    <a:schemeClr val="accent3">
                      <a:lumMod val="50000"/>
                    </a:schemeClr>
                  </a:innerShdw>
                </a:effectLst>
              </a:rPr>
              <a:t>5</a:t>
            </a:r>
            <a:r>
              <a:rPr lang="en-US" sz="3200" b="1"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00</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pic>
        <p:nvPicPr>
          <p:cNvPr id="2" name="Picture 1"/>
          <p:cNvPicPr>
            <a:picLocks noChangeAspect="1"/>
          </p:cNvPicPr>
          <p:nvPr/>
        </p:nvPicPr>
        <p:blipFill>
          <a:blip r:embed="rId2"/>
          <a:stretch>
            <a:fillRect/>
          </a:stretch>
        </p:blipFill>
        <p:spPr>
          <a:xfrm>
            <a:off x="9344044" y="3681223"/>
            <a:ext cx="3017782" cy="3017782"/>
          </a:xfrm>
          <a:prstGeom prst="rect">
            <a:avLst/>
          </a:prstGeom>
        </p:spPr>
      </p:pic>
    </p:spTree>
    <p:extLst>
      <p:ext uri="{BB962C8B-B14F-4D97-AF65-F5344CB8AC3E}">
        <p14:creationId xmlns:p14="http://schemas.microsoft.com/office/powerpoint/2010/main" val="174862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58407"/>
            <a:ext cx="9772794" cy="530225"/>
          </a:xfrm>
        </p:spPr>
        <p:txBody>
          <a:bodyPr>
            <a:noAutofit/>
          </a:bodyPr>
          <a:lstStyle/>
          <a:p>
            <a:r>
              <a:rPr lang="en-US" sz="4400" dirty="0"/>
              <a:t>Take a guess! </a:t>
            </a:r>
          </a:p>
        </p:txBody>
      </p:sp>
      <p:sp>
        <p:nvSpPr>
          <p:cNvPr id="8" name="Content Placeholder 2"/>
          <p:cNvSpPr txBox="1">
            <a:spLocks/>
          </p:cNvSpPr>
          <p:nvPr/>
        </p:nvSpPr>
        <p:spPr>
          <a:xfrm>
            <a:off x="665019" y="1781263"/>
            <a:ext cx="9661236" cy="388077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Number of babies born to teen mothers in the U.S. in 2020.</a:t>
            </a:r>
          </a:p>
          <a:p>
            <a:endParaRPr lang="en-US" dirty="0" smtClean="0"/>
          </a:p>
          <a:p>
            <a:r>
              <a:rPr lang="en-US" dirty="0" smtClean="0"/>
              <a:t>____________ Percentage that teen birth rates have dropped since 1991.</a:t>
            </a:r>
          </a:p>
          <a:p>
            <a:endParaRPr lang="en-US" dirty="0" smtClean="0"/>
          </a:p>
          <a:p>
            <a:r>
              <a:rPr lang="en-US" dirty="0" smtClean="0"/>
              <a:t>____________ Number of teen pregnancies in </a:t>
            </a:r>
          </a:p>
          <a:p>
            <a:r>
              <a:rPr lang="en-US" dirty="0" smtClean="0"/>
              <a:t>Tennessee in 2020.</a:t>
            </a:r>
            <a:endParaRPr lang="en-US" dirty="0"/>
          </a:p>
        </p:txBody>
      </p:sp>
      <p:sp>
        <p:nvSpPr>
          <p:cNvPr id="10" name="Rectangle 9"/>
          <p:cNvSpPr/>
          <p:nvPr/>
        </p:nvSpPr>
        <p:spPr>
          <a:xfrm>
            <a:off x="3437254" y="5782042"/>
            <a:ext cx="1540807"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158,043</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1" name="Rectangle 10"/>
          <p:cNvSpPr/>
          <p:nvPr/>
        </p:nvSpPr>
        <p:spPr>
          <a:xfrm>
            <a:off x="1228555" y="5782043"/>
            <a:ext cx="601447" cy="584775"/>
          </a:xfrm>
          <a:prstGeom prst="rect">
            <a:avLst/>
          </a:prstGeom>
          <a:noFill/>
        </p:spPr>
        <p:txBody>
          <a:bodyPr wrap="none" lIns="91440" tIns="45720" rIns="91440" bIns="45720">
            <a:spAutoFit/>
          </a:bodyPr>
          <a:lstStyle/>
          <a:p>
            <a:pPr algn="ctr"/>
            <a:r>
              <a:rPr lang="en-US" sz="3200" b="1"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77</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2" name="Rectangle 11"/>
          <p:cNvSpPr/>
          <p:nvPr/>
        </p:nvSpPr>
        <p:spPr>
          <a:xfrm>
            <a:off x="6663282" y="5783770"/>
            <a:ext cx="1124026"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4,826</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798" y="3573499"/>
            <a:ext cx="3725678" cy="3725678"/>
          </a:xfrm>
          <a:prstGeom prst="rect">
            <a:avLst/>
          </a:prstGeom>
        </p:spPr>
      </p:pic>
    </p:spTree>
    <p:extLst>
      <p:ext uri="{BB962C8B-B14F-4D97-AF65-F5344CB8AC3E}">
        <p14:creationId xmlns:p14="http://schemas.microsoft.com/office/powerpoint/2010/main" val="1325571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58407"/>
            <a:ext cx="9772794" cy="530225"/>
          </a:xfrm>
        </p:spPr>
        <p:txBody>
          <a:bodyPr>
            <a:noAutofit/>
          </a:bodyPr>
          <a:lstStyle/>
          <a:p>
            <a:r>
              <a:rPr lang="en-US" sz="4400" dirty="0"/>
              <a:t>Take a guess! </a:t>
            </a:r>
          </a:p>
        </p:txBody>
      </p:sp>
      <p:sp>
        <p:nvSpPr>
          <p:cNvPr id="8" name="Content Placeholder 2"/>
          <p:cNvSpPr txBox="1">
            <a:spLocks/>
          </p:cNvSpPr>
          <p:nvPr/>
        </p:nvSpPr>
        <p:spPr>
          <a:xfrm>
            <a:off x="665019" y="1781263"/>
            <a:ext cx="9661236" cy="388077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Number of babies born to teen mothers in the U.S. in 2020.</a:t>
            </a:r>
          </a:p>
          <a:p>
            <a:endParaRPr lang="en-US" dirty="0" smtClean="0"/>
          </a:p>
          <a:p>
            <a:r>
              <a:rPr lang="en-US" dirty="0" smtClean="0"/>
              <a:t>____________ Percentage that teen birth rates have dropped since 1991.</a:t>
            </a:r>
          </a:p>
          <a:p>
            <a:endParaRPr lang="en-US" dirty="0" smtClean="0"/>
          </a:p>
          <a:p>
            <a:r>
              <a:rPr lang="en-US" dirty="0" smtClean="0"/>
              <a:t>____________ Number of teen pregnancies in Tennessee in 2020.</a:t>
            </a:r>
            <a:endParaRPr lang="en-US" dirty="0"/>
          </a:p>
        </p:txBody>
      </p:sp>
      <p:sp>
        <p:nvSpPr>
          <p:cNvPr id="10" name="Rectangle 9"/>
          <p:cNvSpPr/>
          <p:nvPr/>
        </p:nvSpPr>
        <p:spPr>
          <a:xfrm>
            <a:off x="863381" y="1579613"/>
            <a:ext cx="1540807"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158,043</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1" name="Rectangle 10"/>
          <p:cNvSpPr/>
          <p:nvPr/>
        </p:nvSpPr>
        <p:spPr>
          <a:xfrm>
            <a:off x="1333060" y="3028531"/>
            <a:ext cx="601447" cy="584775"/>
          </a:xfrm>
          <a:prstGeom prst="rect">
            <a:avLst/>
          </a:prstGeom>
          <a:noFill/>
        </p:spPr>
        <p:txBody>
          <a:bodyPr wrap="none" lIns="91440" tIns="45720" rIns="91440" bIns="45720">
            <a:spAutoFit/>
          </a:bodyPr>
          <a:lstStyle/>
          <a:p>
            <a:pPr algn="ctr"/>
            <a:r>
              <a:rPr lang="en-US" sz="3200" b="1"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77</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2" name="Rectangle 11"/>
          <p:cNvSpPr/>
          <p:nvPr/>
        </p:nvSpPr>
        <p:spPr>
          <a:xfrm>
            <a:off x="1071770" y="4374998"/>
            <a:ext cx="1124026"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4,826</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pic>
        <p:nvPicPr>
          <p:cNvPr id="2" name="Picture 1"/>
          <p:cNvPicPr>
            <a:picLocks noChangeAspect="1"/>
          </p:cNvPicPr>
          <p:nvPr/>
        </p:nvPicPr>
        <p:blipFill>
          <a:blip r:embed="rId3"/>
          <a:stretch>
            <a:fillRect/>
          </a:stretch>
        </p:blipFill>
        <p:spPr>
          <a:xfrm>
            <a:off x="8457918" y="3755571"/>
            <a:ext cx="3582714" cy="3582714"/>
          </a:xfrm>
          <a:prstGeom prst="rect">
            <a:avLst/>
          </a:prstGeom>
        </p:spPr>
      </p:pic>
    </p:spTree>
    <p:extLst>
      <p:ext uri="{BB962C8B-B14F-4D97-AF65-F5344CB8AC3E}">
        <p14:creationId xmlns:p14="http://schemas.microsoft.com/office/powerpoint/2010/main" val="399495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308" y="634834"/>
            <a:ext cx="11804073" cy="1320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1"/>
                </a:solidFill>
                <a:latin typeface="Cambria" panose="02040503050406030204" pitchFamily="18" charset="0"/>
                <a:ea typeface="Cambria" panose="02040503050406030204" pitchFamily="18" charset="0"/>
                <a:cs typeface="+mj-cs"/>
              </a:defRPr>
            </a:lvl1pPr>
          </a:lstStyle>
          <a:p>
            <a:pPr algn="ctr">
              <a:lnSpc>
                <a:spcPct val="120000"/>
              </a:lnSpc>
            </a:pPr>
            <a:r>
              <a:rPr lang="en-US" sz="4800" dirty="0" smtClean="0"/>
              <a:t>Can you separate </a:t>
            </a:r>
          </a:p>
          <a:p>
            <a:pPr algn="ctr">
              <a:lnSpc>
                <a:spcPct val="120000"/>
              </a:lnSpc>
            </a:pPr>
            <a:r>
              <a:rPr lang="en-US" sz="4800" dirty="0" smtClean="0"/>
              <a:t>FACT from FICTION?</a:t>
            </a:r>
            <a:endParaRPr lang="en-US" sz="4800" dirty="0"/>
          </a:p>
        </p:txBody>
      </p:sp>
      <p:grpSp>
        <p:nvGrpSpPr>
          <p:cNvPr id="9" name="Group 8"/>
          <p:cNvGrpSpPr/>
          <p:nvPr/>
        </p:nvGrpSpPr>
        <p:grpSpPr>
          <a:xfrm>
            <a:off x="2370743" y="3284113"/>
            <a:ext cx="7731766" cy="1323439"/>
            <a:chOff x="2073499" y="3284113"/>
            <a:chExt cx="7731766" cy="1323439"/>
          </a:xfrm>
        </p:grpSpPr>
        <p:sp>
          <p:nvSpPr>
            <p:cNvPr id="6" name="Rectangle 5"/>
            <p:cNvSpPr/>
            <p:nvPr/>
          </p:nvSpPr>
          <p:spPr>
            <a:xfrm>
              <a:off x="2073499" y="3284113"/>
              <a:ext cx="2227604" cy="1323439"/>
            </a:xfrm>
            <a:prstGeom prst="rect">
              <a:avLst/>
            </a:prstGeom>
            <a:noFill/>
          </p:spPr>
          <p:txBody>
            <a:bodyPr wrap="square" lIns="91440" tIns="45720" rIns="91440" bIns="45720">
              <a:spAutoFit/>
            </a:bodyPr>
            <a:lstStyle/>
            <a:p>
              <a:pPr algn="ctr"/>
              <a:r>
                <a:rPr lang="en-US" sz="8000" b="1" cap="none" spc="0" dirty="0" smtClean="0">
                  <a:ln w="12700">
                    <a:solidFill>
                      <a:srgbClr val="367689"/>
                    </a:solidFill>
                    <a:prstDash val="solid"/>
                  </a:ln>
                  <a:solidFill>
                    <a:schemeClr val="bg1"/>
                  </a:solidFill>
                  <a:effectLst>
                    <a:innerShdw blurRad="177800">
                      <a:schemeClr val="accent3">
                        <a:lumMod val="50000"/>
                      </a:schemeClr>
                    </a:innerShdw>
                  </a:effectLst>
                </a:rPr>
                <a:t>Fact</a:t>
              </a:r>
              <a:endParaRPr lang="en-US" sz="8000" b="1" cap="none" spc="0" dirty="0">
                <a:ln w="12700">
                  <a:solidFill>
                    <a:srgbClr val="367689"/>
                  </a:solidFill>
                  <a:prstDash val="solid"/>
                </a:ln>
                <a:solidFill>
                  <a:schemeClr val="bg1"/>
                </a:solidFill>
                <a:effectLst>
                  <a:innerShdw blurRad="177800">
                    <a:schemeClr val="accent3">
                      <a:lumMod val="50000"/>
                    </a:schemeClr>
                  </a:innerShdw>
                </a:effectLst>
              </a:endParaRPr>
            </a:p>
          </p:txBody>
        </p:sp>
        <p:sp>
          <p:nvSpPr>
            <p:cNvPr id="7" name="Rectangle 6"/>
            <p:cNvSpPr/>
            <p:nvPr/>
          </p:nvSpPr>
          <p:spPr>
            <a:xfrm>
              <a:off x="6759239" y="3284113"/>
              <a:ext cx="3046026" cy="1323439"/>
            </a:xfrm>
            <a:prstGeom prst="rect">
              <a:avLst/>
            </a:prstGeom>
            <a:noFill/>
          </p:spPr>
          <p:txBody>
            <a:bodyPr wrap="none" lIns="91440" tIns="45720" rIns="91440" bIns="45720">
              <a:spAutoFit/>
            </a:bodyPr>
            <a:lstStyle/>
            <a:p>
              <a:pPr algn="ctr"/>
              <a:r>
                <a:rPr lang="en-US" sz="8000" b="1" cap="none" spc="0" dirty="0" smtClean="0">
                  <a:ln w="22225">
                    <a:solidFill>
                      <a:srgbClr val="367689"/>
                    </a:solidFill>
                    <a:prstDash val="solid"/>
                  </a:ln>
                  <a:solidFill>
                    <a:schemeClr val="bg1"/>
                  </a:solidFill>
                  <a:effectLst/>
                </a:rPr>
                <a:t>Fiction</a:t>
              </a:r>
            </a:p>
          </p:txBody>
        </p:sp>
        <p:sp>
          <p:nvSpPr>
            <p:cNvPr id="8" name="TextBox 7"/>
            <p:cNvSpPr txBox="1"/>
            <p:nvPr/>
          </p:nvSpPr>
          <p:spPr>
            <a:xfrm>
              <a:off x="5269702" y="3734873"/>
              <a:ext cx="1068946" cy="707886"/>
            </a:xfrm>
            <a:prstGeom prst="rect">
              <a:avLst/>
            </a:prstGeom>
            <a:noFill/>
          </p:spPr>
          <p:txBody>
            <a:bodyPr wrap="square" rtlCol="0">
              <a:spAutoFit/>
            </a:bodyPr>
            <a:lstStyle/>
            <a:p>
              <a:r>
                <a:rPr lang="en-US" sz="4000" dirty="0" smtClean="0">
                  <a:solidFill>
                    <a:schemeClr val="bg1"/>
                  </a:solidFill>
                </a:rPr>
                <a:t>or</a:t>
              </a:r>
              <a:endParaRPr lang="en-US" sz="4000" dirty="0">
                <a:solidFill>
                  <a:schemeClr val="bg1"/>
                </a:solidFill>
              </a:endParaRPr>
            </a:p>
          </p:txBody>
        </p:sp>
      </p:grpSp>
      <p:sp>
        <p:nvSpPr>
          <p:cNvPr id="10" name="Content Placeholder 2"/>
          <p:cNvSpPr txBox="1">
            <a:spLocks/>
          </p:cNvSpPr>
          <p:nvPr/>
        </p:nvSpPr>
        <p:spPr>
          <a:xfrm>
            <a:off x="1505841" y="2341224"/>
            <a:ext cx="8596668" cy="38807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smtClean="0"/>
              <a:t>How much do you know about how pregnancy happens? For each statement, respond if you think it is: </a:t>
            </a:r>
          </a:p>
          <a:p>
            <a:endParaRPr lang="en-US" dirty="0"/>
          </a:p>
        </p:txBody>
      </p:sp>
      <p:sp>
        <p:nvSpPr>
          <p:cNvPr id="11" name="Text Placeholder 10"/>
          <p:cNvSpPr txBox="1">
            <a:spLocks noGrp="1"/>
          </p:cNvSpPr>
          <p:nvPr>
            <p:ph type="body" idx="1"/>
          </p:nvPr>
        </p:nvSpPr>
        <p:spPr>
          <a:xfrm>
            <a:off x="937932" y="4993142"/>
            <a:ext cx="10515600" cy="1500187"/>
          </a:xfrm>
          <a:prstGeom prst="rect">
            <a:avLst/>
          </a:prstGeom>
          <a:noFill/>
        </p:spPr>
        <p:txBody>
          <a:bodyPr wrap="square" rtlCol="0">
            <a:spAutoFit/>
          </a:bodyPr>
          <a:lstStyle/>
          <a:p>
            <a:pPr algn="ctr"/>
            <a:r>
              <a:rPr lang="en-US" sz="3600" dirty="0" smtClean="0"/>
              <a:t>Be prepared to explain your answer!</a:t>
            </a:r>
            <a:endParaRPr lang="en-US" sz="3600" dirty="0"/>
          </a:p>
        </p:txBody>
      </p:sp>
    </p:spTree>
    <p:extLst>
      <p:ext uri="{BB962C8B-B14F-4D97-AF65-F5344CB8AC3E}">
        <p14:creationId xmlns:p14="http://schemas.microsoft.com/office/powerpoint/2010/main" val="4164663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21461"/>
            <a:ext cx="9772794" cy="530225"/>
          </a:xfrm>
        </p:spPr>
        <p:txBody>
          <a:bodyPr>
            <a:noAutofit/>
          </a:bodyPr>
          <a:lstStyle/>
          <a:p>
            <a:r>
              <a:rPr lang="en-US" sz="4400" dirty="0"/>
              <a:t>Take a guess! </a:t>
            </a:r>
          </a:p>
        </p:txBody>
      </p:sp>
      <p:sp>
        <p:nvSpPr>
          <p:cNvPr id="13" name="Content Placeholder 2"/>
          <p:cNvSpPr txBox="1">
            <a:spLocks/>
          </p:cNvSpPr>
          <p:nvPr/>
        </p:nvSpPr>
        <p:spPr>
          <a:xfrm>
            <a:off x="1179827" y="1943223"/>
            <a:ext cx="10485699" cy="388077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The percent of teen girls who have a baby before the age of 18 that obtain their high school diploma before the age of 22. </a:t>
            </a:r>
          </a:p>
          <a:p>
            <a:endParaRPr lang="en-US" dirty="0" smtClean="0"/>
          </a:p>
          <a:p>
            <a:r>
              <a:rPr lang="en-US" dirty="0" smtClean="0"/>
              <a:t>____________ The percent of teen mothers who finish college before the age of 30. </a:t>
            </a:r>
          </a:p>
          <a:p>
            <a:endParaRPr lang="en-US" dirty="0" smtClean="0"/>
          </a:p>
          <a:p>
            <a:r>
              <a:rPr lang="en-US" dirty="0" smtClean="0"/>
              <a:t>____________ The percent of working teen dads that </a:t>
            </a:r>
          </a:p>
          <a:p>
            <a:r>
              <a:rPr lang="en-US" dirty="0" smtClean="0"/>
              <a:t>get their high school diploma before the age of 26.</a:t>
            </a:r>
            <a:endParaRPr lang="en-US" dirty="0"/>
          </a:p>
        </p:txBody>
      </p:sp>
      <p:sp>
        <p:nvSpPr>
          <p:cNvPr id="15" name="Rectangle 14"/>
          <p:cNvSpPr/>
          <p:nvPr/>
        </p:nvSpPr>
        <p:spPr>
          <a:xfrm>
            <a:off x="2372261" y="5823996"/>
            <a:ext cx="601447" cy="584775"/>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solidFill>
                  <a:srgbClr val="7030A0"/>
                </a:solidFill>
                <a:effectLst>
                  <a:innerShdw blurRad="177800">
                    <a:schemeClr val="accent3">
                      <a:lumMod val="50000"/>
                    </a:schemeClr>
                  </a:innerShdw>
                </a:effectLst>
              </a:rPr>
              <a:t>4</a:t>
            </a: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0</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6" name="Rectangle 15"/>
          <p:cNvSpPr/>
          <p:nvPr/>
        </p:nvSpPr>
        <p:spPr>
          <a:xfrm>
            <a:off x="5387118" y="5823996"/>
            <a:ext cx="598241" cy="584775"/>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solidFill>
                  <a:srgbClr val="7030A0"/>
                </a:solidFill>
                <a:effectLst>
                  <a:innerShdw blurRad="177800">
                    <a:schemeClr val="accent3">
                      <a:lumMod val="50000"/>
                    </a:schemeClr>
                  </a:innerShdw>
                </a:effectLst>
              </a:rPr>
              <a:t>&lt;</a:t>
            </a:r>
            <a:r>
              <a:rPr lang="en-US" sz="3200" b="1"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2</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7" name="Rectangle 16"/>
          <p:cNvSpPr/>
          <p:nvPr/>
        </p:nvSpPr>
        <p:spPr>
          <a:xfrm>
            <a:off x="8390336" y="5823996"/>
            <a:ext cx="601447"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61</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1059" y="-678093"/>
            <a:ext cx="3262044" cy="3262044"/>
          </a:xfrm>
          <a:prstGeom prst="rect">
            <a:avLst/>
          </a:prstGeom>
        </p:spPr>
      </p:pic>
    </p:spTree>
    <p:extLst>
      <p:ext uri="{BB962C8B-B14F-4D97-AF65-F5344CB8AC3E}">
        <p14:creationId xmlns:p14="http://schemas.microsoft.com/office/powerpoint/2010/main" val="957503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95625" y="521461"/>
            <a:ext cx="9772794" cy="530225"/>
          </a:xfrm>
        </p:spPr>
        <p:txBody>
          <a:bodyPr>
            <a:noAutofit/>
          </a:bodyPr>
          <a:lstStyle/>
          <a:p>
            <a:r>
              <a:rPr lang="en-US" sz="4400" dirty="0"/>
              <a:t>Take a guess! </a:t>
            </a:r>
          </a:p>
        </p:txBody>
      </p:sp>
      <p:sp>
        <p:nvSpPr>
          <p:cNvPr id="13" name="Content Placeholder 2"/>
          <p:cNvSpPr txBox="1">
            <a:spLocks/>
          </p:cNvSpPr>
          <p:nvPr/>
        </p:nvSpPr>
        <p:spPr>
          <a:xfrm>
            <a:off x="1179827" y="1943223"/>
            <a:ext cx="10485699" cy="388077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367689"/>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smtClean="0"/>
              <a:t>____________ The percent of teen girls who have a baby before the age of 18 that obtain their high school diploma before the age of 22. </a:t>
            </a:r>
          </a:p>
          <a:p>
            <a:endParaRPr lang="en-US" dirty="0" smtClean="0"/>
          </a:p>
          <a:p>
            <a:r>
              <a:rPr lang="en-US" dirty="0" smtClean="0"/>
              <a:t>____________ The percent of teen mothers who finish college before the age of 30. </a:t>
            </a:r>
          </a:p>
          <a:p>
            <a:endParaRPr lang="en-US" dirty="0" smtClean="0"/>
          </a:p>
          <a:p>
            <a:r>
              <a:rPr lang="en-US" dirty="0" smtClean="0"/>
              <a:t>____________ The percent of working teen dads that get their high school diploma before the age of 26.</a:t>
            </a:r>
            <a:endParaRPr lang="en-US" dirty="0"/>
          </a:p>
        </p:txBody>
      </p:sp>
      <p:sp>
        <p:nvSpPr>
          <p:cNvPr id="15" name="Rectangle 14"/>
          <p:cNvSpPr/>
          <p:nvPr/>
        </p:nvSpPr>
        <p:spPr>
          <a:xfrm>
            <a:off x="1774020" y="1650835"/>
            <a:ext cx="601447" cy="584775"/>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solidFill>
                  <a:srgbClr val="7030A0"/>
                </a:solidFill>
                <a:effectLst>
                  <a:innerShdw blurRad="177800">
                    <a:schemeClr val="accent3">
                      <a:lumMod val="50000"/>
                    </a:schemeClr>
                  </a:innerShdw>
                </a:effectLst>
              </a:rPr>
              <a:t>4</a:t>
            </a: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0</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6" name="Rectangle 15"/>
          <p:cNvSpPr/>
          <p:nvPr/>
        </p:nvSpPr>
        <p:spPr>
          <a:xfrm>
            <a:off x="1774020" y="3180836"/>
            <a:ext cx="598241" cy="584775"/>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solidFill>
                  <a:srgbClr val="7030A0"/>
                </a:solidFill>
                <a:effectLst>
                  <a:innerShdw blurRad="177800">
                    <a:schemeClr val="accent3">
                      <a:lumMod val="50000"/>
                    </a:schemeClr>
                  </a:innerShdw>
                </a:effectLst>
              </a:rPr>
              <a:t>&lt;</a:t>
            </a:r>
            <a:r>
              <a:rPr lang="en-US" sz="3200" b="1"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2</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
        <p:nvSpPr>
          <p:cNvPr id="17" name="Rectangle 16"/>
          <p:cNvSpPr/>
          <p:nvPr/>
        </p:nvSpPr>
        <p:spPr>
          <a:xfrm>
            <a:off x="1774020" y="4432480"/>
            <a:ext cx="601447"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61</a:t>
            </a:r>
            <a:endParaRPr lang="en-US" sz="32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pic>
        <p:nvPicPr>
          <p:cNvPr id="3" name="Picture 2"/>
          <p:cNvPicPr>
            <a:picLocks noChangeAspect="1"/>
          </p:cNvPicPr>
          <p:nvPr/>
        </p:nvPicPr>
        <p:blipFill>
          <a:blip r:embed="rId3"/>
          <a:stretch>
            <a:fillRect/>
          </a:stretch>
        </p:blipFill>
        <p:spPr>
          <a:xfrm>
            <a:off x="8585116" y="-688168"/>
            <a:ext cx="3261643" cy="3261643"/>
          </a:xfrm>
          <a:prstGeom prst="rect">
            <a:avLst/>
          </a:prstGeom>
        </p:spPr>
      </p:pic>
    </p:spTree>
    <p:extLst>
      <p:ext uri="{BB962C8B-B14F-4D97-AF65-F5344CB8AC3E}">
        <p14:creationId xmlns:p14="http://schemas.microsoft.com/office/powerpoint/2010/main" val="3393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29505" y="2134864"/>
            <a:ext cx="9144000" cy="8406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Cambria" panose="02040503050406030204" pitchFamily="18" charset="0"/>
                <a:ea typeface="Cambria" panose="02040503050406030204" pitchFamily="18" charset="0"/>
                <a:cs typeface="+mj-cs"/>
              </a:defRPr>
            </a:lvl1pPr>
          </a:lstStyle>
          <a:p>
            <a:r>
              <a:rPr lang="en-US" sz="5400" dirty="0" smtClean="0"/>
              <a:t>For more information visit:</a:t>
            </a:r>
            <a:endParaRPr lang="en-US" sz="5400" dirty="0"/>
          </a:p>
        </p:txBody>
      </p:sp>
      <p:sp>
        <p:nvSpPr>
          <p:cNvPr id="8" name="Title 1"/>
          <p:cNvSpPr txBox="1">
            <a:spLocks/>
          </p:cNvSpPr>
          <p:nvPr/>
        </p:nvSpPr>
        <p:spPr>
          <a:xfrm>
            <a:off x="1230669" y="3939932"/>
            <a:ext cx="9144000" cy="8406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Cambria" panose="02040503050406030204" pitchFamily="18" charset="0"/>
                <a:ea typeface="Cambria" panose="02040503050406030204" pitchFamily="18" charset="0"/>
                <a:cs typeface="+mj-cs"/>
              </a:defRPr>
            </a:lvl1pPr>
          </a:lstStyle>
          <a:p>
            <a:pPr algn="ctr"/>
            <a:r>
              <a:rPr lang="en-US" sz="5400" dirty="0" smtClean="0"/>
              <a:t>www.Centerstone.org/teen</a:t>
            </a:r>
            <a:endParaRPr lang="en-US" sz="5400" dirty="0"/>
          </a:p>
        </p:txBody>
      </p:sp>
    </p:spTree>
    <p:extLst>
      <p:ext uri="{BB962C8B-B14F-4D97-AF65-F5344CB8AC3E}">
        <p14:creationId xmlns:p14="http://schemas.microsoft.com/office/powerpoint/2010/main" val="658409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59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3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652" y="200739"/>
            <a:ext cx="10515600" cy="1325563"/>
          </a:xfrm>
        </p:spPr>
        <p:txBody>
          <a:bodyPr>
            <a:normAutofit/>
          </a:bodyPr>
          <a:lstStyle/>
          <a:p>
            <a:r>
              <a:rPr lang="en-US" sz="4000" dirty="0"/>
              <a:t>Oral sex can result in a pregnancy.</a:t>
            </a:r>
          </a:p>
        </p:txBody>
      </p:sp>
      <p:sp>
        <p:nvSpPr>
          <p:cNvPr id="6" name="Rectangle 5"/>
          <p:cNvSpPr/>
          <p:nvPr/>
        </p:nvSpPr>
        <p:spPr>
          <a:xfrm rot="1341617">
            <a:off x="6351585" y="1985047"/>
            <a:ext cx="5165249" cy="1938992"/>
          </a:xfrm>
          <a:prstGeom prst="rect">
            <a:avLst/>
          </a:prstGeom>
          <a:noFill/>
        </p:spPr>
        <p:txBody>
          <a:bodyPr wrap="square" lIns="91440" tIns="45720" rIns="91440" bIns="45720">
            <a:spAutoFit/>
          </a:bodyPr>
          <a:lstStyle/>
          <a:p>
            <a:pPr algn="ctr"/>
            <a:r>
              <a:rPr lang="en-US" sz="12000" b="1" cap="none" spc="0" dirty="0" smtClean="0">
                <a:ln w="22225">
                  <a:solidFill>
                    <a:schemeClr val="accent2"/>
                  </a:solidFill>
                  <a:prstDash val="solid"/>
                </a:ln>
                <a:solidFill>
                  <a:schemeClr val="accent2">
                    <a:lumMod val="40000"/>
                    <a:lumOff val="60000"/>
                  </a:schemeClr>
                </a:solidFill>
                <a:effectLst/>
              </a:rPr>
              <a:t>Fiction</a:t>
            </a:r>
          </a:p>
        </p:txBody>
      </p:sp>
      <p:sp>
        <p:nvSpPr>
          <p:cNvPr id="5" name="Subtitle 2"/>
          <p:cNvSpPr>
            <a:spLocks noGrp="1"/>
          </p:cNvSpPr>
          <p:nvPr>
            <p:ph idx="1"/>
          </p:nvPr>
        </p:nvSpPr>
        <p:spPr>
          <a:xfrm>
            <a:off x="625764" y="4833649"/>
            <a:ext cx="10515600" cy="1434811"/>
          </a:xfrm>
        </p:spPr>
        <p:txBody>
          <a:bodyPr>
            <a:normAutofit/>
          </a:bodyPr>
          <a:lstStyle/>
          <a:p>
            <a:pPr marL="0" indent="0">
              <a:buNone/>
            </a:pPr>
            <a:r>
              <a:rPr lang="en-US" dirty="0">
                <a:latin typeface="+mn-lt"/>
              </a:rPr>
              <a:t>Sperm has to meet with an egg for a pregnancy to occur. This only takes place when sperm enter the uterus through the vagina. </a:t>
            </a:r>
            <a:r>
              <a:rPr lang="en-US" dirty="0" smtClean="0">
                <a:latin typeface="+mn-lt"/>
              </a:rPr>
              <a:t>However</a:t>
            </a:r>
            <a:r>
              <a:rPr lang="en-US" dirty="0">
                <a:latin typeface="+mn-lt"/>
              </a:rPr>
              <a:t>, a person can still get </a:t>
            </a:r>
            <a:r>
              <a:rPr lang="en-US" dirty="0" smtClean="0">
                <a:latin typeface="+mn-lt"/>
              </a:rPr>
              <a:t>STIs </a:t>
            </a:r>
            <a:r>
              <a:rPr lang="en-US" dirty="0">
                <a:latin typeface="+mn-lt"/>
              </a:rPr>
              <a:t>from participating in oral sex.</a:t>
            </a:r>
          </a:p>
          <a:p>
            <a:endParaRPr lang="en-US" dirty="0"/>
          </a:p>
        </p:txBody>
      </p:sp>
    </p:spTree>
    <p:extLst>
      <p:ext uri="{BB962C8B-B14F-4D97-AF65-F5344CB8AC3E}">
        <p14:creationId xmlns:p14="http://schemas.microsoft.com/office/powerpoint/2010/main" val="42782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Having sex in a pool, hot tub, or other body of water will prevent a pregnancy.</a:t>
            </a:r>
          </a:p>
        </p:txBody>
      </p:sp>
      <p:sp>
        <p:nvSpPr>
          <p:cNvPr id="7" name="Subtitle 2"/>
          <p:cNvSpPr txBox="1">
            <a:spLocks/>
          </p:cNvSpPr>
          <p:nvPr/>
        </p:nvSpPr>
        <p:spPr>
          <a:xfrm>
            <a:off x="1072249" y="5281044"/>
            <a:ext cx="9828632" cy="115770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smtClean="0">
                <a:solidFill>
                  <a:srgbClr val="367689"/>
                </a:solidFill>
              </a:rPr>
              <a:t>Having sex in a body of water will not prevent pregnancy. Any time sperm meets with an egg inside the uterus, a pregnancy can occur. Water will not prevent semen from entering the vagina.</a:t>
            </a:r>
          </a:p>
          <a:p>
            <a:endParaRPr lang="en-US" dirty="0">
              <a:solidFill>
                <a:schemeClr val="bg1"/>
              </a:solidFill>
            </a:endParaRPr>
          </a:p>
        </p:txBody>
      </p:sp>
      <p:sp>
        <p:nvSpPr>
          <p:cNvPr id="8" name="Rectangle 7"/>
          <p:cNvSpPr/>
          <p:nvPr/>
        </p:nvSpPr>
        <p:spPr>
          <a:xfrm rot="1341617">
            <a:off x="6490130" y="2432442"/>
            <a:ext cx="5165249" cy="1938992"/>
          </a:xfrm>
          <a:prstGeom prst="rect">
            <a:avLst/>
          </a:prstGeom>
          <a:noFill/>
        </p:spPr>
        <p:txBody>
          <a:bodyPr wrap="square" lIns="91440" tIns="45720" rIns="91440" bIns="45720">
            <a:spAutoFit/>
          </a:bodyPr>
          <a:lstStyle/>
          <a:p>
            <a:pPr algn="ctr"/>
            <a:r>
              <a:rPr lang="en-US" sz="12000" b="1" cap="none" spc="0" dirty="0" smtClean="0">
                <a:ln w="22225">
                  <a:solidFill>
                    <a:schemeClr val="accent2"/>
                  </a:solidFill>
                  <a:prstDash val="solid"/>
                </a:ln>
                <a:solidFill>
                  <a:schemeClr val="accent2">
                    <a:lumMod val="40000"/>
                    <a:lumOff val="60000"/>
                  </a:schemeClr>
                </a:solidFill>
                <a:effectLst/>
              </a:rPr>
              <a:t>Fiction</a:t>
            </a:r>
          </a:p>
        </p:txBody>
      </p:sp>
    </p:spTree>
    <p:extLst>
      <p:ext uri="{BB962C8B-B14F-4D97-AF65-F5344CB8AC3E}">
        <p14:creationId xmlns:p14="http://schemas.microsoft.com/office/powerpoint/2010/main" val="12130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Pulling the penis out of the vagina before ejaculation is an effective way to prevent pregnancy.</a:t>
            </a:r>
            <a:endParaRPr lang="en-US" dirty="0"/>
          </a:p>
        </p:txBody>
      </p:sp>
      <p:sp>
        <p:nvSpPr>
          <p:cNvPr id="8" name="Subtitle 2"/>
          <p:cNvSpPr txBox="1">
            <a:spLocks/>
          </p:cNvSpPr>
          <p:nvPr/>
        </p:nvSpPr>
        <p:spPr>
          <a:xfrm>
            <a:off x="945222" y="5085095"/>
            <a:ext cx="10017303" cy="13054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000" dirty="0" smtClean="0">
                <a:solidFill>
                  <a:srgbClr val="367689"/>
                </a:solidFill>
              </a:rPr>
              <a:t>Once a penis becomes erect, a small amount of pre-ejaculate is released. A person may not feel this and does not have any control over this. It only takes 1 sperm for a pregnancy to occur. Pre-ejaculate can also transmit STIs. </a:t>
            </a:r>
          </a:p>
          <a:p>
            <a:endParaRPr lang="en-US" dirty="0">
              <a:solidFill>
                <a:schemeClr val="bg1"/>
              </a:solidFill>
            </a:endParaRPr>
          </a:p>
        </p:txBody>
      </p:sp>
      <p:sp>
        <p:nvSpPr>
          <p:cNvPr id="9" name="Rectangle 8"/>
          <p:cNvSpPr/>
          <p:nvPr/>
        </p:nvSpPr>
        <p:spPr>
          <a:xfrm rot="1341617">
            <a:off x="6468640" y="2130136"/>
            <a:ext cx="5165249" cy="1938992"/>
          </a:xfrm>
          <a:prstGeom prst="rect">
            <a:avLst/>
          </a:prstGeom>
          <a:noFill/>
        </p:spPr>
        <p:txBody>
          <a:bodyPr wrap="square" lIns="91440" tIns="45720" rIns="91440" bIns="45720">
            <a:spAutoFit/>
          </a:bodyPr>
          <a:lstStyle/>
          <a:p>
            <a:pPr algn="ctr"/>
            <a:r>
              <a:rPr lang="en-US" sz="12000" b="1" cap="none" spc="0" dirty="0" smtClean="0">
                <a:ln w="22225">
                  <a:solidFill>
                    <a:schemeClr val="accent2"/>
                  </a:solidFill>
                  <a:prstDash val="solid"/>
                </a:ln>
                <a:solidFill>
                  <a:schemeClr val="accent2">
                    <a:lumMod val="40000"/>
                    <a:lumOff val="60000"/>
                  </a:schemeClr>
                </a:solidFill>
                <a:effectLst/>
              </a:rPr>
              <a:t>Fiction</a:t>
            </a:r>
          </a:p>
        </p:txBody>
      </p:sp>
    </p:spTree>
    <p:extLst>
      <p:ext uri="{BB962C8B-B14F-4D97-AF65-F5344CB8AC3E}">
        <p14:creationId xmlns:p14="http://schemas.microsoft.com/office/powerpoint/2010/main" val="10050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40146" y="380423"/>
            <a:ext cx="10880436" cy="949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367689"/>
                </a:solidFill>
                <a:latin typeface="Cambria" panose="02040503050406030204" pitchFamily="18" charset="0"/>
                <a:ea typeface="Cambria" panose="02040503050406030204" pitchFamily="18" charset="0"/>
              </a:rPr>
              <a:t>Pregnancy can happen during menstruation.</a:t>
            </a:r>
            <a:endParaRPr lang="en-US" sz="4000" b="1" dirty="0">
              <a:solidFill>
                <a:srgbClr val="367689"/>
              </a:solidFill>
              <a:latin typeface="Cambria" panose="02040503050406030204" pitchFamily="18" charset="0"/>
              <a:ea typeface="Cambria" panose="02040503050406030204" pitchFamily="18" charset="0"/>
            </a:endParaRPr>
          </a:p>
        </p:txBody>
      </p:sp>
      <p:sp>
        <p:nvSpPr>
          <p:cNvPr id="6" name="Subtitle 2"/>
          <p:cNvSpPr txBox="1">
            <a:spLocks/>
          </p:cNvSpPr>
          <p:nvPr/>
        </p:nvSpPr>
        <p:spPr>
          <a:xfrm>
            <a:off x="657546" y="5073488"/>
            <a:ext cx="10828962" cy="157389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000" dirty="0" smtClean="0">
                <a:solidFill>
                  <a:srgbClr val="367689"/>
                </a:solidFill>
              </a:rPr>
              <a:t>Ovulation (when an ovary releases an egg) occurs during a certain time in the menstrual cycle-anywhere from a few days up to two weeks after the  period. Sperm can live in the body up to five days. So, there is a risk that sperm could still be present the next time ovulation occurs, and pregnancy is possible.</a:t>
            </a:r>
          </a:p>
          <a:p>
            <a:endParaRPr lang="en-US" dirty="0">
              <a:solidFill>
                <a:schemeClr val="bg1"/>
              </a:solidFill>
            </a:endParaRPr>
          </a:p>
        </p:txBody>
      </p:sp>
      <p:sp>
        <p:nvSpPr>
          <p:cNvPr id="8" name="Rectangle 7"/>
          <p:cNvSpPr/>
          <p:nvPr/>
        </p:nvSpPr>
        <p:spPr>
          <a:xfrm rot="1162204">
            <a:off x="7730444" y="1924445"/>
            <a:ext cx="3245476" cy="1938992"/>
          </a:xfrm>
          <a:prstGeom prst="rect">
            <a:avLst/>
          </a:prstGeom>
          <a:noFill/>
        </p:spPr>
        <p:txBody>
          <a:bodyPr wrap="square" lIns="91440" tIns="45720" rIns="91440" bIns="45720">
            <a:spAutoFit/>
          </a:bodyPr>
          <a:lstStyle/>
          <a:p>
            <a:pPr algn="ctr"/>
            <a:r>
              <a:rPr lang="en-US" sz="120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Fact</a:t>
            </a:r>
            <a:endParaRPr lang="en-US" sz="120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Tree>
    <p:extLst>
      <p:ext uri="{BB962C8B-B14F-4D97-AF65-F5344CB8AC3E}">
        <p14:creationId xmlns:p14="http://schemas.microsoft.com/office/powerpoint/2010/main" val="26048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57017" y="398897"/>
            <a:ext cx="11591637" cy="106045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b="1" dirty="0" smtClean="0">
                <a:solidFill>
                  <a:srgbClr val="367689"/>
                </a:solidFill>
                <a:latin typeface="Cambria" panose="02040503050406030204" pitchFamily="18" charset="0"/>
                <a:ea typeface="Cambria" panose="02040503050406030204" pitchFamily="18" charset="0"/>
              </a:rPr>
              <a:t>Having sex standing up will prevent pregnancy.</a:t>
            </a:r>
            <a:r>
              <a:rPr lang="en-US" dirty="0" smtClean="0"/>
              <a:t> </a:t>
            </a:r>
            <a:endParaRPr lang="en-US" dirty="0"/>
          </a:p>
        </p:txBody>
      </p:sp>
      <p:sp>
        <p:nvSpPr>
          <p:cNvPr id="6" name="Subtitle 2"/>
          <p:cNvSpPr txBox="1">
            <a:spLocks/>
          </p:cNvSpPr>
          <p:nvPr/>
        </p:nvSpPr>
        <p:spPr>
          <a:xfrm>
            <a:off x="544530" y="5021238"/>
            <a:ext cx="10726221" cy="137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367689"/>
                </a:solidFill>
              </a:rPr>
              <a:t>Some people might think that gravity will cause sperm to fall out of the </a:t>
            </a:r>
            <a:r>
              <a:rPr lang="en-US" dirty="0" smtClean="0">
                <a:solidFill>
                  <a:srgbClr val="367689"/>
                </a:solidFill>
              </a:rPr>
              <a:t>body. However</a:t>
            </a:r>
            <a:r>
              <a:rPr lang="en-US" dirty="0" smtClean="0">
                <a:solidFill>
                  <a:srgbClr val="367689"/>
                </a:solidFill>
              </a:rPr>
              <a:t>, sperm are really good swimmers, so no amount of jumping up and down will prevent pregnancy.</a:t>
            </a:r>
          </a:p>
          <a:p>
            <a:endParaRPr lang="en-US" dirty="0"/>
          </a:p>
        </p:txBody>
      </p:sp>
      <p:sp>
        <p:nvSpPr>
          <p:cNvPr id="8" name="Rectangle 7"/>
          <p:cNvSpPr/>
          <p:nvPr/>
        </p:nvSpPr>
        <p:spPr>
          <a:xfrm rot="1341617">
            <a:off x="6573259" y="2060176"/>
            <a:ext cx="5165249" cy="1938992"/>
          </a:xfrm>
          <a:prstGeom prst="rect">
            <a:avLst/>
          </a:prstGeom>
          <a:noFill/>
        </p:spPr>
        <p:txBody>
          <a:bodyPr wrap="square" lIns="91440" tIns="45720" rIns="91440" bIns="45720">
            <a:spAutoFit/>
          </a:bodyPr>
          <a:lstStyle/>
          <a:p>
            <a:pPr algn="ctr"/>
            <a:r>
              <a:rPr lang="en-US" sz="12000" b="1" cap="none" spc="0" dirty="0" smtClean="0">
                <a:ln w="22225">
                  <a:solidFill>
                    <a:schemeClr val="accent2"/>
                  </a:solidFill>
                  <a:prstDash val="solid"/>
                </a:ln>
                <a:solidFill>
                  <a:schemeClr val="accent2">
                    <a:lumMod val="40000"/>
                    <a:lumOff val="60000"/>
                  </a:schemeClr>
                </a:solidFill>
                <a:effectLst/>
              </a:rPr>
              <a:t>Fiction</a:t>
            </a:r>
          </a:p>
        </p:txBody>
      </p:sp>
    </p:spTree>
    <p:extLst>
      <p:ext uri="{BB962C8B-B14F-4D97-AF65-F5344CB8AC3E}">
        <p14:creationId xmlns:p14="http://schemas.microsoft.com/office/powerpoint/2010/main" val="6220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05679" y="457200"/>
            <a:ext cx="9791267" cy="530225"/>
          </a:xfrm>
        </p:spPr>
        <p:txBody>
          <a:bodyPr>
            <a:noAutofit/>
          </a:bodyPr>
          <a:lstStyle/>
          <a:p>
            <a:r>
              <a:rPr lang="en-US" sz="4000" dirty="0" smtClean="0"/>
              <a:t>Drugs and alcohol make sex more risky.</a:t>
            </a:r>
            <a:endParaRPr lang="en-US" sz="4000" dirty="0"/>
          </a:p>
        </p:txBody>
      </p:sp>
      <p:sp>
        <p:nvSpPr>
          <p:cNvPr id="7" name="Subtitle 2"/>
          <p:cNvSpPr>
            <a:spLocks noGrp="1"/>
          </p:cNvSpPr>
          <p:nvPr>
            <p:ph type="body" sz="half" idx="2"/>
          </p:nvPr>
        </p:nvSpPr>
        <p:spPr>
          <a:xfrm>
            <a:off x="405680" y="3395733"/>
            <a:ext cx="10594830" cy="3811588"/>
          </a:xfrm>
        </p:spPr>
        <p:txBody>
          <a:bodyPr>
            <a:normAutofit fontScale="32500" lnSpcReduction="20000"/>
          </a:bodyPr>
          <a:lstStyle/>
          <a:p>
            <a:endParaRPr lang="en-US" sz="4300" dirty="0" smtClean="0"/>
          </a:p>
          <a:p>
            <a:pPr marL="857250" indent="-857250">
              <a:buFont typeface="Arial" panose="020B0604020202020204" pitchFamily="34" charset="0"/>
              <a:buChar char="•"/>
            </a:pPr>
            <a:r>
              <a:rPr lang="en-US" sz="7200" dirty="0" smtClean="0"/>
              <a:t>Drugs </a:t>
            </a:r>
            <a:r>
              <a:rPr lang="en-US" sz="7200" dirty="0"/>
              <a:t>and alcohol DO make sex more risky. </a:t>
            </a:r>
            <a:r>
              <a:rPr lang="en-US" sz="7200" dirty="0" smtClean="0"/>
              <a:t>One </a:t>
            </a:r>
            <a:r>
              <a:rPr lang="en-US" sz="7200" dirty="0"/>
              <a:t>in five 15-17 year olds say they have done something sexually, while under the influence of drugs or alcohol, that they would not normally have done. That’s 20%! </a:t>
            </a:r>
            <a:endParaRPr lang="en-US" sz="7200" dirty="0" smtClean="0"/>
          </a:p>
          <a:p>
            <a:pPr marL="857250" indent="-857250">
              <a:buFont typeface="Arial" panose="020B0604020202020204" pitchFamily="34" charset="0"/>
              <a:buChar char="•"/>
            </a:pPr>
            <a:r>
              <a:rPr lang="en-US" sz="7200" dirty="0" smtClean="0"/>
              <a:t>Teens </a:t>
            </a:r>
            <a:r>
              <a:rPr lang="en-US" sz="7200" dirty="0"/>
              <a:t>that are under the influence are also more likely </a:t>
            </a:r>
            <a:r>
              <a:rPr lang="en-US" sz="7200" dirty="0" smtClean="0"/>
              <a:t>to </a:t>
            </a:r>
            <a:r>
              <a:rPr lang="en-US" sz="7200" dirty="0"/>
              <a:t>not use contraception if they do have </a:t>
            </a:r>
            <a:r>
              <a:rPr lang="en-US" sz="7200" dirty="0" smtClean="0"/>
              <a:t>sex.</a:t>
            </a:r>
          </a:p>
          <a:p>
            <a:pPr marL="857250" indent="-857250">
              <a:buFont typeface="Arial" panose="020B0604020202020204" pitchFamily="34" charset="0"/>
              <a:buChar char="•"/>
            </a:pPr>
            <a:r>
              <a:rPr lang="en-US" sz="7200" dirty="0" smtClean="0"/>
              <a:t>Consent cannot be given or received while either person is under the influence. </a:t>
            </a:r>
          </a:p>
          <a:p>
            <a:pPr marL="857250" indent="-857250">
              <a:buFont typeface="Arial" panose="020B0604020202020204" pitchFamily="34" charset="0"/>
              <a:buChar char="•"/>
            </a:pPr>
            <a:r>
              <a:rPr lang="en-US" sz="7200" dirty="0" smtClean="0"/>
              <a:t>In </a:t>
            </a:r>
            <a:r>
              <a:rPr lang="en-US" sz="7200" dirty="0"/>
              <a:t>the context of sexual assault, this means that alcohol may make it easier for a perpetrator to commit a crime and can even prevent someone from </a:t>
            </a:r>
            <a:r>
              <a:rPr lang="en-US" sz="7200" dirty="0" smtClean="0"/>
              <a:t>remembering </a:t>
            </a:r>
            <a:r>
              <a:rPr lang="en-US" sz="7200" dirty="0"/>
              <a:t>that the assault occurred.</a:t>
            </a:r>
          </a:p>
          <a:p>
            <a:endParaRPr lang="en-US" dirty="0">
              <a:solidFill>
                <a:schemeClr val="bg1"/>
              </a:solidFill>
            </a:endParaRPr>
          </a:p>
        </p:txBody>
      </p:sp>
      <p:sp>
        <p:nvSpPr>
          <p:cNvPr id="9" name="Rectangle 8"/>
          <p:cNvSpPr/>
          <p:nvPr/>
        </p:nvSpPr>
        <p:spPr>
          <a:xfrm rot="1162204">
            <a:off x="7525336" y="1047422"/>
            <a:ext cx="3245476" cy="1938992"/>
          </a:xfrm>
          <a:prstGeom prst="rect">
            <a:avLst/>
          </a:prstGeom>
          <a:noFill/>
        </p:spPr>
        <p:txBody>
          <a:bodyPr wrap="square" lIns="91440" tIns="45720" rIns="91440" bIns="45720">
            <a:spAutoFit/>
          </a:bodyPr>
          <a:lstStyle/>
          <a:p>
            <a:pPr algn="ctr"/>
            <a:r>
              <a:rPr lang="en-US" sz="12000" b="1" cap="none" spc="0" dirty="0" smtClean="0">
                <a:ln w="12700">
                  <a:solidFill>
                    <a:schemeClr val="accent3">
                      <a:lumMod val="50000"/>
                    </a:schemeClr>
                  </a:solidFill>
                  <a:prstDash val="solid"/>
                </a:ln>
                <a:solidFill>
                  <a:srgbClr val="7030A0"/>
                </a:solidFill>
                <a:effectLst>
                  <a:innerShdw blurRad="177800">
                    <a:schemeClr val="accent3">
                      <a:lumMod val="50000"/>
                    </a:schemeClr>
                  </a:innerShdw>
                </a:effectLst>
              </a:rPr>
              <a:t>Fact</a:t>
            </a:r>
            <a:endParaRPr lang="en-US" sz="120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endParaRPr>
          </a:p>
        </p:txBody>
      </p:sp>
    </p:spTree>
    <p:extLst>
      <p:ext uri="{BB962C8B-B14F-4D97-AF65-F5344CB8AC3E}">
        <p14:creationId xmlns:p14="http://schemas.microsoft.com/office/powerpoint/2010/main" val="334646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1241" y="-29201"/>
            <a:ext cx="11281024" cy="1144375"/>
          </a:xfrm>
        </p:spPr>
        <p:txBody>
          <a:bodyPr>
            <a:noAutofit/>
          </a:bodyPr>
          <a:lstStyle/>
          <a:p>
            <a:r>
              <a:rPr lang="en-US" sz="4000" dirty="0" smtClean="0"/>
              <a:t>Urinating after sex can help </a:t>
            </a:r>
            <a:r>
              <a:rPr lang="en-US" sz="4000" dirty="0" smtClean="0"/>
              <a:t>prevent pregnancy</a:t>
            </a:r>
            <a:r>
              <a:rPr lang="en-US" sz="4000" dirty="0" smtClean="0"/>
              <a:t>.</a:t>
            </a:r>
            <a:endParaRPr lang="en-US" sz="4000" dirty="0"/>
          </a:p>
        </p:txBody>
      </p:sp>
      <p:sp>
        <p:nvSpPr>
          <p:cNvPr id="7" name="Rectangle 6"/>
          <p:cNvSpPr/>
          <p:nvPr/>
        </p:nvSpPr>
        <p:spPr>
          <a:xfrm>
            <a:off x="110837" y="5551054"/>
            <a:ext cx="2835563" cy="1099128"/>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p:cNvSpPr>
            <a:spLocks noGrp="1"/>
          </p:cNvSpPr>
          <p:nvPr>
            <p:ph type="body" sz="half" idx="2"/>
          </p:nvPr>
        </p:nvSpPr>
        <p:spPr>
          <a:xfrm>
            <a:off x="599642" y="3947390"/>
            <a:ext cx="10151485" cy="1138382"/>
          </a:xfrm>
        </p:spPr>
        <p:txBody>
          <a:bodyPr>
            <a:noAutofit/>
          </a:bodyPr>
          <a:lstStyle/>
          <a:p>
            <a:pPr algn="just"/>
            <a:r>
              <a:rPr lang="en-US" sz="2600" dirty="0">
                <a:latin typeface="+mn-lt"/>
              </a:rPr>
              <a:t>Urinating after sex has no effect on whether or not a pregnancy can occur because it is not the same opening </a:t>
            </a:r>
            <a:r>
              <a:rPr lang="en-US" sz="2600" dirty="0" smtClean="0">
                <a:latin typeface="+mn-lt"/>
              </a:rPr>
              <a:t>of </a:t>
            </a:r>
            <a:r>
              <a:rPr lang="en-US" sz="2600" dirty="0">
                <a:latin typeface="+mn-lt"/>
              </a:rPr>
              <a:t>the body. </a:t>
            </a:r>
            <a:r>
              <a:rPr lang="en-US" sz="2600" dirty="0" smtClean="0">
                <a:latin typeface="+mn-lt"/>
              </a:rPr>
              <a:t>The female reproductive system has </a:t>
            </a:r>
            <a:r>
              <a:rPr lang="en-US" sz="2600" dirty="0">
                <a:latin typeface="+mn-lt"/>
              </a:rPr>
              <a:t>two openings in the genital area; </a:t>
            </a:r>
            <a:endParaRPr lang="en-US" sz="2600" dirty="0" smtClean="0">
              <a:latin typeface="+mn-lt"/>
            </a:endParaRPr>
          </a:p>
          <a:p>
            <a:r>
              <a:rPr lang="en-US" sz="2300" dirty="0"/>
              <a:t>	</a:t>
            </a:r>
            <a:r>
              <a:rPr lang="en-US" sz="2400" dirty="0" smtClean="0">
                <a:latin typeface="+mn-lt"/>
              </a:rPr>
              <a:t>1</a:t>
            </a:r>
            <a:r>
              <a:rPr lang="en-US" sz="2400" dirty="0">
                <a:latin typeface="+mn-lt"/>
              </a:rPr>
              <a:t>) The urethra-where urine leaves the body.  </a:t>
            </a:r>
            <a:endParaRPr lang="en-US" sz="2400" dirty="0" smtClean="0">
              <a:latin typeface="+mn-lt"/>
            </a:endParaRPr>
          </a:p>
          <a:p>
            <a:r>
              <a:rPr lang="en-US" sz="2400" dirty="0">
                <a:latin typeface="+mn-lt"/>
              </a:rPr>
              <a:t>	</a:t>
            </a:r>
            <a:r>
              <a:rPr lang="en-US" sz="2400" dirty="0" smtClean="0">
                <a:latin typeface="+mn-lt"/>
              </a:rPr>
              <a:t>2</a:t>
            </a:r>
            <a:r>
              <a:rPr lang="en-US" sz="2400" dirty="0">
                <a:latin typeface="+mn-lt"/>
              </a:rPr>
              <a:t>) The vagina-where vaginal intercourse </a:t>
            </a:r>
            <a:r>
              <a:rPr lang="en-US" sz="2400" dirty="0" smtClean="0">
                <a:latin typeface="+mn-lt"/>
              </a:rPr>
              <a:t>takes </a:t>
            </a:r>
            <a:r>
              <a:rPr lang="en-US" sz="2400" dirty="0">
                <a:latin typeface="+mn-lt"/>
              </a:rPr>
              <a:t>place, menstrual flow </a:t>
            </a:r>
            <a:r>
              <a:rPr lang="en-US" sz="2400" dirty="0" smtClean="0">
                <a:latin typeface="+mn-lt"/>
              </a:rPr>
              <a:t>	exits </a:t>
            </a:r>
            <a:r>
              <a:rPr lang="en-US" sz="2400" dirty="0">
                <a:latin typeface="+mn-lt"/>
              </a:rPr>
              <a:t>the body, and a baby is delivered.   </a:t>
            </a:r>
          </a:p>
          <a:p>
            <a:endParaRPr lang="en-US" sz="2300" dirty="0">
              <a:solidFill>
                <a:schemeClr val="bg1"/>
              </a:solidFill>
            </a:endParaRPr>
          </a:p>
        </p:txBody>
      </p:sp>
      <p:sp>
        <p:nvSpPr>
          <p:cNvPr id="8" name="Rectangle 7"/>
          <p:cNvSpPr/>
          <p:nvPr/>
        </p:nvSpPr>
        <p:spPr>
          <a:xfrm rot="1341617">
            <a:off x="6090247" y="1452597"/>
            <a:ext cx="5165249" cy="1938992"/>
          </a:xfrm>
          <a:prstGeom prst="rect">
            <a:avLst/>
          </a:prstGeom>
          <a:noFill/>
        </p:spPr>
        <p:txBody>
          <a:bodyPr wrap="square" lIns="91440" tIns="45720" rIns="91440" bIns="45720">
            <a:spAutoFit/>
          </a:bodyPr>
          <a:lstStyle/>
          <a:p>
            <a:pPr algn="ctr"/>
            <a:r>
              <a:rPr lang="en-US" sz="12000" b="1" cap="none" spc="0" dirty="0" smtClean="0">
                <a:ln w="22225">
                  <a:solidFill>
                    <a:schemeClr val="accent2"/>
                  </a:solidFill>
                  <a:prstDash val="solid"/>
                </a:ln>
                <a:solidFill>
                  <a:schemeClr val="accent2">
                    <a:lumMod val="40000"/>
                    <a:lumOff val="60000"/>
                  </a:schemeClr>
                </a:solidFill>
                <a:effectLst/>
              </a:rPr>
              <a:t>Fiction</a:t>
            </a:r>
          </a:p>
        </p:txBody>
      </p:sp>
    </p:spTree>
    <p:extLst>
      <p:ext uri="{BB962C8B-B14F-4D97-AF65-F5344CB8AC3E}">
        <p14:creationId xmlns:p14="http://schemas.microsoft.com/office/powerpoint/2010/main" val="222551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1788</TotalTime>
  <Words>1343</Words>
  <Application>Microsoft Office PowerPoint</Application>
  <PresentationFormat>Widescreen</PresentationFormat>
  <Paragraphs>139</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vt:lpstr>
      <vt:lpstr>Office Theme</vt:lpstr>
      <vt:lpstr>Fact or Fiction</vt:lpstr>
      <vt:lpstr>PowerPoint Presentation</vt:lpstr>
      <vt:lpstr>Oral sex can result in a pregnancy.</vt:lpstr>
      <vt:lpstr>Having sex in a pool, hot tub, or other body of water will prevent a pregnancy.</vt:lpstr>
      <vt:lpstr>Pulling the penis out of the vagina before ejaculation is an effective way to prevent pregnancy.</vt:lpstr>
      <vt:lpstr>PowerPoint Presentation</vt:lpstr>
      <vt:lpstr>PowerPoint Presentation</vt:lpstr>
      <vt:lpstr>Drugs and alcohol make sex more risky.</vt:lpstr>
      <vt:lpstr>Urinating after sex can help prevent pregnancy.</vt:lpstr>
      <vt:lpstr>Pregnancy can occur the first time a couple has sex.</vt:lpstr>
      <vt:lpstr>Missing a period is a definite sign of a pregnancy.</vt:lpstr>
      <vt:lpstr>Drinking Mountain Dew reduces sperm count.</vt:lpstr>
      <vt:lpstr>PowerPoint Presentation</vt:lpstr>
      <vt:lpstr>Take a guess! </vt:lpstr>
      <vt:lpstr>Take a guess! </vt:lpstr>
      <vt:lpstr>Take a guess! </vt:lpstr>
      <vt:lpstr>Take a guess! </vt:lpstr>
      <vt:lpstr>Take a guess! </vt:lpstr>
      <vt:lpstr>Take a guess! </vt:lpstr>
      <vt:lpstr>Take a guess! </vt:lpstr>
      <vt:lpstr>Take a guess! </vt:lpstr>
      <vt:lpstr>PowerPoint Presentation</vt:lpstr>
      <vt:lpstr>PowerPoint Presentation</vt:lpstr>
      <vt:lpstr>PowerPoint Presentation</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Urwiler</dc:creator>
  <cp:lastModifiedBy>Whitney E. Salyer</cp:lastModifiedBy>
  <cp:revision>37</cp:revision>
  <dcterms:created xsi:type="dcterms:W3CDTF">2021-12-02T17:37:03Z</dcterms:created>
  <dcterms:modified xsi:type="dcterms:W3CDTF">2023-09-26T17:16:02Z</dcterms:modified>
</cp:coreProperties>
</file>