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3"/>
  </p:notesMasterIdLst>
  <p:handoutMasterIdLst>
    <p:handoutMasterId r:id="rId24"/>
  </p:handoutMasterIdLst>
  <p:sldIdLst>
    <p:sldId id="256"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39A"/>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9416" autoAdjust="0"/>
  </p:normalViewPr>
  <p:slideViewPr>
    <p:cSldViewPr snapToGrid="0" showGuides="1">
      <p:cViewPr varScale="1">
        <p:scale>
          <a:sx n="61" d="100"/>
          <a:sy n="61" d="100"/>
        </p:scale>
        <p:origin x="18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10/12/2023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10/12/2023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mc/articles/PMC316787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ainn.org/articles/alcohol-safe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i="1" dirty="0">
                <a:latin typeface="Arial" pitchFamily="34" charset="0"/>
                <a:cs typeface="Arial" pitchFamily="34" charset="0"/>
              </a:rPr>
              <a:t>NOTA:</a:t>
            </a:r>
          </a:p>
          <a:p>
            <a:r>
              <a:rPr lang="es-US" i="1" dirty="0">
                <a:latin typeface="Arial" pitchFamily="34" charset="0"/>
                <a:cs typeface="Arial" pitchFamily="34" charset="0"/>
              </a:rPr>
              <a:t>Para cambiar la imagen en esta diapositiva, seleccione la imagen y bórrela. Luego, haga clic en el ícono de Imágenes en el marcador de lugar para insertar su propia imagen.</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a:t>https://www.cdc.gov/teenpregnancy/about/index.htm</a:t>
            </a:r>
          </a:p>
          <a:p>
            <a:r>
              <a:rPr lang="es-US" b="1"/>
              <a:t>http://www.ncsl.org/research/health/teen-pregnancy-affects-graduation-rates-postcard.aspx</a:t>
            </a:r>
          </a:p>
          <a:p>
            <a:r>
              <a:rPr lang="es-US" sz="1200">
                <a:solidFill>
                  <a:schemeClr val="accent3"/>
                </a:solidFill>
                <a:hlinkClick r:id="rId3"/>
              </a:rPr>
              <a:t>http://www.ncbi.nlm.nih.gov/pmc/articles/PMC3167874/</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10000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Un mito similar es que si alguien eyacula en una piscina o jacuzzi, puede embarazar a alguien sin penetración.</a:t>
            </a:r>
            <a:r>
              <a:rPr lang="es-US" baseline="0"/>
              <a:t> Un pene debe eyacular en la vagina para que haya un embarazo. </a:t>
            </a:r>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238717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Nota completa:</a:t>
            </a:r>
            <a:r>
              <a:rPr lang="es-US" dirty="0"/>
              <a:t> Si alguien ya ha decidido tener sexo sin protección, es preferible “sacar el pene” al eyacular que hacerlo dentro de su pareja.</a:t>
            </a:r>
            <a:r>
              <a:rPr lang="es-US" baseline="0" dirty="0"/>
              <a:t> El líquido pre-eyaculatorio contiene menos espermatozoides que la eyaculación. La tasa de fracaso de la “retirada” es de aproximadamente el 22%, haciendo que la tasa de efectividad del uso típico sea de aproximadamente el 78%. Esto es reducción de riesgos, pero no es prevención. </a:t>
            </a: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209736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Si bien el semen podría salirse de la vagina después de la eyaculación, es posible que ya hayan entrado espermatozoides al cérvix y al útero.</a:t>
            </a: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02819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Es importante permanecer seguro al estar bajo la influencia del alcohol. También es importante recordar que la agresión sexual nunca es culpa de la víctima, independientemente de si la víctima estaba sobria o bajo la influencia de drogas o del alcohol cuando ocurrió.</a:t>
            </a:r>
          </a:p>
          <a:p>
            <a:r>
              <a:rPr lang="es-US">
                <a:hlinkClick r:id="rId3"/>
              </a:rPr>
              <a:t>https://www.rainn.org/articles/alcohol-safety</a:t>
            </a: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63369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44929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Si crees que podrías estar embarazada, consulta a un médico para recibir una prueba de embarazo (médico familiar, departamento de salud, Planned Parenthood, otras clínicas).</a:t>
            </a:r>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329657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i="1">
                <a:latin typeface="Arial" pitchFamily="34" charset="0"/>
                <a:cs typeface="Arial" pitchFamily="34" charset="0"/>
              </a:rPr>
              <a:t>NOTA:</a:t>
            </a:r>
          </a:p>
          <a:p>
            <a:r>
              <a:rPr lang="es-US" i="1">
                <a:latin typeface="Arial" pitchFamily="34" charset="0"/>
                <a:cs typeface="Arial" pitchFamily="34" charset="0"/>
              </a:rPr>
              <a:t>Para cambiar la imagen en esta diapositiva, seleccione la imagen y bórrela. Luego, haga clic en el ícono de Imágenes en el marcador de lugar para insertar su propia imagen.</a:t>
            </a:r>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201248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a:t>https://thenationalcampaign.org/data/state/tennessee</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2477160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6303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50958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06475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46946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48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2325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1242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7483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42040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425912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60624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1414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81101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573195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25047" y="1442160"/>
            <a:ext cx="6696690" cy="1646302"/>
          </a:xfrm>
        </p:spPr>
        <p:txBody>
          <a:bodyPr anchor="ctr"/>
          <a:lstStyle/>
          <a:p>
            <a:r>
              <a:rPr lang="es-US" dirty="0" smtClean="0"/>
              <a:t>Verdadero </a:t>
            </a:r>
            <a:r>
              <a:rPr lang="es-US" dirty="0"/>
              <a:t>o </a:t>
            </a:r>
            <a:r>
              <a:rPr lang="es-US" dirty="0" smtClean="0"/>
              <a:t>falso</a:t>
            </a:r>
            <a:endParaRPr lang="es-US" dirty="0"/>
          </a:p>
        </p:txBody>
      </p:sp>
      <p:sp>
        <p:nvSpPr>
          <p:cNvPr id="7" name="Subtitle 6"/>
          <p:cNvSpPr>
            <a:spLocks noGrp="1"/>
          </p:cNvSpPr>
          <p:nvPr>
            <p:ph type="subTitle" idx="1"/>
          </p:nvPr>
        </p:nvSpPr>
        <p:spPr>
          <a:xfrm>
            <a:off x="2950868" y="5444358"/>
            <a:ext cx="6886815" cy="686311"/>
          </a:xfrm>
          <a:ln>
            <a:solidFill>
              <a:srgbClr val="CC99FF"/>
            </a:solidFill>
          </a:ln>
        </p:spPr>
        <p:txBody>
          <a:bodyPr>
            <a:noAutofit/>
          </a:bodyPr>
          <a:lstStyle/>
          <a:p>
            <a:pPr algn="ctr"/>
            <a:r>
              <a:rPr lang="es-US" sz="1400" dirty="0"/>
              <a:t>Esta publicación fue realizada gracias a la Subvención Número </a:t>
            </a:r>
            <a:r>
              <a:rPr lang="es-US" sz="1400" b="1" dirty="0"/>
              <a:t>TP1AH000081-01-01</a:t>
            </a:r>
            <a:r>
              <a:rPr lang="es-US" sz="1400" dirty="0"/>
              <a:t> del Departamento de Salud y Servicios Humanos, Oficina de Asuntos de la Población. </a:t>
            </a:r>
            <a:r>
              <a:rPr lang="es-US" sz="1400" dirty="0" smtClean="0"/>
              <a:t>Su contenido es </a:t>
            </a:r>
            <a:r>
              <a:rPr lang="es-US" sz="1400" dirty="0"/>
              <a:t>responsabilidad única de los autores y no necesariamente </a:t>
            </a:r>
            <a:r>
              <a:rPr lang="es-US" sz="1400" dirty="0" smtClean="0"/>
              <a:t>representa </a:t>
            </a:r>
            <a:r>
              <a:rPr lang="es-US" sz="1400" dirty="0"/>
              <a:t>los puntos de vista oficiales del Departamento de Salud y Servicios Humanos.</a:t>
            </a:r>
          </a:p>
        </p:txBody>
      </p:sp>
      <p:sp>
        <p:nvSpPr>
          <p:cNvPr id="2" name="Rectangle 1"/>
          <p:cNvSpPr/>
          <p:nvPr/>
        </p:nvSpPr>
        <p:spPr>
          <a:xfrm>
            <a:off x="1887931" y="3000862"/>
            <a:ext cx="8394286" cy="1323439"/>
          </a:xfrm>
          <a:prstGeom prst="rect">
            <a:avLst/>
          </a:prstGeom>
          <a:noFill/>
        </p:spPr>
        <p:txBody>
          <a:bodyPr wrap="none" lIns="91440" tIns="45720" rIns="91440" bIns="45720">
            <a:spAutoFit/>
          </a:bodyPr>
          <a:lstStyle/>
          <a:p>
            <a:pPr algn="ctr"/>
            <a:r>
              <a:rPr lang="es-US" sz="4000" b="1" cap="none" dirty="0">
                <a:ln w="9525">
                  <a:solidFill>
                    <a:schemeClr val="bg1"/>
                  </a:solidFill>
                  <a:prstDash val="solid"/>
                </a:ln>
                <a:solidFill>
                  <a:srgbClr val="40739A"/>
                </a:solidFill>
              </a:rPr>
              <a:t>Herramientas para la educación </a:t>
            </a:r>
          </a:p>
          <a:p>
            <a:pPr algn="ctr"/>
            <a:r>
              <a:rPr lang="es-US" sz="4000" b="1" cap="none" dirty="0">
                <a:ln w="9525">
                  <a:solidFill>
                    <a:schemeClr val="bg1"/>
                  </a:solidFill>
                  <a:prstDash val="solid"/>
                </a:ln>
                <a:solidFill>
                  <a:srgbClr val="40739A"/>
                </a:solidFill>
              </a:rPr>
              <a:t>sobre salud sexual en adolescentes </a:t>
            </a:r>
            <a:r>
              <a:rPr lang="es-US" sz="4000" b="1" cap="none" dirty="0" smtClean="0">
                <a:ln w="9525">
                  <a:solidFill>
                    <a:schemeClr val="bg1"/>
                  </a:solidFill>
                  <a:prstDash val="solid"/>
                </a:ln>
                <a:solidFill>
                  <a:srgbClr val="40739A"/>
                </a:solidFill>
              </a:rPr>
              <a:t>3.0</a:t>
            </a:r>
            <a:endParaRPr lang="es-US" sz="4000" b="1" cap="none" dirty="0">
              <a:ln w="9525">
                <a:solidFill>
                  <a:schemeClr val="bg1"/>
                </a:solidFill>
                <a:prstDash val="solid"/>
              </a:ln>
              <a:solidFill>
                <a:srgbClr val="40739A"/>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57048" y="1817907"/>
            <a:ext cx="5734050" cy="2220912"/>
          </a:xfrm>
        </p:spPr>
        <p:txBody>
          <a:bodyPr>
            <a:normAutofit fontScale="90000"/>
          </a:bodyPr>
          <a:lstStyle/>
          <a:p>
            <a:r>
              <a:rPr lang="es-US" dirty="0">
                <a:solidFill>
                  <a:srgbClr val="40739A"/>
                </a:solidFill>
                <a:latin typeface="+mn-lt"/>
              </a:rPr>
              <a:t>El embarazo puede ocurrir la primera vez que una pareja tiene relaciones sexuales.</a:t>
            </a:r>
          </a:p>
        </p:txBody>
      </p:sp>
      <p:sp>
        <p:nvSpPr>
          <p:cNvPr id="3" name="Subtitle 2"/>
          <p:cNvSpPr>
            <a:spLocks noGrp="1"/>
          </p:cNvSpPr>
          <p:nvPr>
            <p:ph type="subTitle" idx="4294967295"/>
          </p:nvPr>
        </p:nvSpPr>
        <p:spPr>
          <a:xfrm>
            <a:off x="115613" y="4923539"/>
            <a:ext cx="10417175" cy="1011238"/>
          </a:xfrm>
        </p:spPr>
        <p:txBody>
          <a:bodyPr>
            <a:normAutofit/>
          </a:bodyPr>
          <a:lstStyle/>
          <a:p>
            <a:r>
              <a:rPr lang="es-US" sz="2400" dirty="0">
                <a:solidFill>
                  <a:srgbClr val="40739A"/>
                </a:solidFill>
              </a:rPr>
              <a:t>SIEMPRE que un espermatozoide se une a un óvulo, es posible que haya un embarazo.</a:t>
            </a:r>
          </a:p>
        </p:txBody>
      </p:sp>
      <p:sp>
        <p:nvSpPr>
          <p:cNvPr id="6" name="Rectangle 5"/>
          <p:cNvSpPr/>
          <p:nvPr/>
        </p:nvSpPr>
        <p:spPr>
          <a:xfrm rot="1162204">
            <a:off x="6206611" y="2586723"/>
            <a:ext cx="5518731" cy="1323439"/>
          </a:xfrm>
          <a:prstGeom prst="rect">
            <a:avLst/>
          </a:prstGeom>
          <a:noFill/>
        </p:spPr>
        <p:txBody>
          <a:bodyPr wrap="square" lIns="91440" tIns="45720" rIns="91440" bIns="45720">
            <a:spAutoFit/>
          </a:bodyPr>
          <a:lstStyle/>
          <a:p>
            <a:pPr algn="ctr"/>
            <a:r>
              <a:rPr lang="es-US" sz="8000" b="1" cap="none"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Verdadero</a:t>
            </a:r>
            <a:endParaRPr lang="es-US" sz="80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Tree>
    <p:extLst>
      <p:ext uri="{BB962C8B-B14F-4D97-AF65-F5344CB8AC3E}">
        <p14:creationId xmlns:p14="http://schemas.microsoft.com/office/powerpoint/2010/main" val="384643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25517" y="1564262"/>
            <a:ext cx="5734050" cy="2220913"/>
          </a:xfrm>
        </p:spPr>
        <p:txBody>
          <a:bodyPr>
            <a:normAutofit/>
          </a:bodyPr>
          <a:lstStyle/>
          <a:p>
            <a:r>
              <a:rPr lang="es-US" dirty="0">
                <a:solidFill>
                  <a:srgbClr val="40739A"/>
                </a:solidFill>
                <a:latin typeface="+mn-lt"/>
              </a:rPr>
              <a:t>No tener un período es una señal definitiva de un embarazo.</a:t>
            </a:r>
          </a:p>
        </p:txBody>
      </p:sp>
      <p:sp>
        <p:nvSpPr>
          <p:cNvPr id="3" name="Subtitle 2"/>
          <p:cNvSpPr>
            <a:spLocks noGrp="1"/>
          </p:cNvSpPr>
          <p:nvPr>
            <p:ph type="subTitle" idx="4294967295"/>
          </p:nvPr>
        </p:nvSpPr>
        <p:spPr>
          <a:xfrm>
            <a:off x="304800" y="4939971"/>
            <a:ext cx="9378950" cy="1054100"/>
          </a:xfrm>
        </p:spPr>
        <p:txBody>
          <a:bodyPr>
            <a:normAutofit fontScale="77500" lnSpcReduction="20000"/>
          </a:bodyPr>
          <a:lstStyle/>
          <a:p>
            <a:pPr algn="just"/>
            <a:r>
              <a:rPr lang="es-US" dirty="0">
                <a:solidFill>
                  <a:srgbClr val="40739A"/>
                </a:solidFill>
              </a:rPr>
              <a:t>Si bien no tener un período puede ser una señal definitiva de embarazo, hay muchas otras razones por las que esto podría suceder. Los ciclos menstruales pueden ser irregulares debido a la dieta, estrés, ejercicio u otras razones.</a:t>
            </a:r>
          </a:p>
          <a:p>
            <a:endParaRPr lang="en-US" dirty="0">
              <a:solidFill>
                <a:schemeClr val="bg1"/>
              </a:solidFill>
            </a:endParaRPr>
          </a:p>
        </p:txBody>
      </p:sp>
      <p:sp>
        <p:nvSpPr>
          <p:cNvPr id="5" name="Rectangle 4"/>
          <p:cNvSpPr/>
          <p:nvPr/>
        </p:nvSpPr>
        <p:spPr>
          <a:xfrm rot="1341617">
            <a:off x="6198926" y="1859111"/>
            <a:ext cx="5165249" cy="1631216"/>
          </a:xfrm>
          <a:prstGeom prst="rect">
            <a:avLst/>
          </a:prstGeom>
          <a:noFill/>
        </p:spPr>
        <p:txBody>
          <a:bodyPr wrap="square" lIns="91440" tIns="45720" rIns="91440" bIns="45720">
            <a:spAutoFit/>
          </a:bodyPr>
          <a:lstStyle/>
          <a:p>
            <a:pPr algn="ctr"/>
            <a:r>
              <a:rPr lang="es-US" sz="9600" b="1" cap="none" dirty="0" smtClean="0">
                <a:ln w="22225">
                  <a:solidFill>
                    <a:schemeClr val="accent2"/>
                  </a:solidFill>
                  <a:prstDash val="solid"/>
                </a:ln>
                <a:solidFill>
                  <a:schemeClr val="accent2">
                    <a:lumMod val="40000"/>
                    <a:lumOff val="60000"/>
                  </a:schemeClr>
                </a:solidFill>
              </a:rPr>
              <a:t>Falso</a:t>
            </a:r>
            <a:endParaRPr lang="es-US" sz="96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0270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58759" y="1809916"/>
            <a:ext cx="5734050" cy="2220912"/>
          </a:xfrm>
        </p:spPr>
        <p:txBody>
          <a:bodyPr>
            <a:normAutofit/>
          </a:bodyPr>
          <a:lstStyle/>
          <a:p>
            <a:r>
              <a:rPr lang="es-US" dirty="0">
                <a:solidFill>
                  <a:srgbClr val="40739A"/>
                </a:solidFill>
                <a:latin typeface="+mn-lt"/>
              </a:rPr>
              <a:t>Beber Mountain </a:t>
            </a:r>
            <a:r>
              <a:rPr lang="es-US" dirty="0" err="1">
                <a:solidFill>
                  <a:srgbClr val="40739A"/>
                </a:solidFill>
                <a:latin typeface="+mn-lt"/>
              </a:rPr>
              <a:t>Dew</a:t>
            </a:r>
            <a:r>
              <a:rPr lang="es-US" dirty="0">
                <a:solidFill>
                  <a:srgbClr val="40739A"/>
                </a:solidFill>
                <a:latin typeface="+mn-lt"/>
              </a:rPr>
              <a:t> reduce el recuento de espermatozoides.</a:t>
            </a:r>
          </a:p>
        </p:txBody>
      </p:sp>
      <p:sp>
        <p:nvSpPr>
          <p:cNvPr id="3" name="Subtitle 2"/>
          <p:cNvSpPr>
            <a:spLocks noGrp="1"/>
          </p:cNvSpPr>
          <p:nvPr>
            <p:ph type="subTitle" idx="4294967295"/>
          </p:nvPr>
        </p:nvSpPr>
        <p:spPr>
          <a:xfrm>
            <a:off x="0" y="4778375"/>
            <a:ext cx="9378950" cy="1054100"/>
          </a:xfrm>
        </p:spPr>
        <p:txBody>
          <a:bodyPr>
            <a:normAutofit fontScale="92500" lnSpcReduction="10000"/>
          </a:bodyPr>
          <a:lstStyle/>
          <a:p>
            <a:pPr algn="just"/>
            <a:r>
              <a:rPr lang="es-US" sz="2600" dirty="0">
                <a:solidFill>
                  <a:srgbClr val="40739A"/>
                </a:solidFill>
              </a:rPr>
              <a:t>No hay ninguna cantidad de Mountain </a:t>
            </a:r>
            <a:r>
              <a:rPr lang="es-US" sz="2600" dirty="0" err="1">
                <a:solidFill>
                  <a:srgbClr val="40739A"/>
                </a:solidFill>
              </a:rPr>
              <a:t>Dew</a:t>
            </a:r>
            <a:r>
              <a:rPr lang="es-US" sz="2600" dirty="0">
                <a:solidFill>
                  <a:srgbClr val="40739A"/>
                </a:solidFill>
              </a:rPr>
              <a:t> que pueda disminuir el recuento de espermatozoides. Los alimentos o bebidas no son una forma efectiva de prevenir un embarazo. </a:t>
            </a:r>
          </a:p>
          <a:p>
            <a:endParaRPr lang="en-US" dirty="0">
              <a:solidFill>
                <a:schemeClr val="bg1"/>
              </a:solidFill>
            </a:endParaRPr>
          </a:p>
        </p:txBody>
      </p:sp>
      <p:sp>
        <p:nvSpPr>
          <p:cNvPr id="5" name="Rectangle 4"/>
          <p:cNvSpPr/>
          <p:nvPr/>
        </p:nvSpPr>
        <p:spPr>
          <a:xfrm rot="1341617">
            <a:off x="6408903" y="2532531"/>
            <a:ext cx="5165249" cy="1631216"/>
          </a:xfrm>
          <a:prstGeom prst="rect">
            <a:avLst/>
          </a:prstGeom>
          <a:noFill/>
        </p:spPr>
        <p:txBody>
          <a:bodyPr wrap="square" lIns="91440" tIns="45720" rIns="91440" bIns="45720">
            <a:spAutoFit/>
          </a:bodyPr>
          <a:lstStyle/>
          <a:p>
            <a:pPr algn="ctr"/>
            <a:r>
              <a:rPr lang="es-US" sz="9600" b="1" cap="none" dirty="0" smtClean="0">
                <a:ln w="22225">
                  <a:solidFill>
                    <a:schemeClr val="accent2"/>
                  </a:solidFill>
                  <a:prstDash val="solid"/>
                </a:ln>
                <a:solidFill>
                  <a:schemeClr val="accent2">
                    <a:lumMod val="40000"/>
                    <a:lumOff val="60000"/>
                  </a:schemeClr>
                </a:solidFill>
              </a:rPr>
              <a:t>Falso</a:t>
            </a:r>
            <a:endParaRPr lang="es-US" sz="96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0815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40739A"/>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s-US" dirty="0">
                <a:solidFill>
                  <a:schemeClr val="bg1"/>
                </a:solidFill>
              </a:rPr>
              <a:t>Los números del embarazo </a:t>
            </a:r>
          </a:p>
        </p:txBody>
      </p:sp>
      <p:sp>
        <p:nvSpPr>
          <p:cNvPr id="2" name="Subtitle 1"/>
          <p:cNvSpPr>
            <a:spLocks noGrp="1"/>
          </p:cNvSpPr>
          <p:nvPr>
            <p:ph idx="1"/>
          </p:nvPr>
        </p:nvSpPr>
        <p:spPr>
          <a:xfrm>
            <a:off x="1002424" y="1334814"/>
            <a:ext cx="10187152" cy="1996966"/>
          </a:xfrm>
        </p:spPr>
        <p:txBody>
          <a:bodyPr>
            <a:normAutofit fontScale="77500" lnSpcReduction="20000"/>
          </a:bodyPr>
          <a:lstStyle/>
          <a:p>
            <a:endParaRPr lang="en-US" dirty="0"/>
          </a:p>
          <a:p>
            <a:endParaRPr lang="en-US" dirty="0"/>
          </a:p>
          <a:p>
            <a:endParaRPr lang="en-US" dirty="0"/>
          </a:p>
          <a:p>
            <a:endParaRPr lang="en-US" dirty="0"/>
          </a:p>
          <a:p>
            <a:pPr marL="0" indent="0" algn="ctr">
              <a:buNone/>
            </a:pPr>
            <a:r>
              <a:rPr lang="es-US" sz="3800" dirty="0">
                <a:solidFill>
                  <a:schemeClr val="bg1"/>
                </a:solidFill>
              </a:rPr>
              <a:t>Es hora de jugar un juego sobre el embarazo y la reproducción</a:t>
            </a:r>
          </a:p>
        </p:txBody>
      </p:sp>
      <p:pic>
        <p:nvPicPr>
          <p:cNvPr id="3" name="Picture 2"/>
          <p:cNvPicPr>
            <a:picLocks noChangeAspect="1"/>
          </p:cNvPicPr>
          <p:nvPr/>
        </p:nvPicPr>
        <p:blipFill>
          <a:blip r:embed="rId3"/>
          <a:stretch>
            <a:fillRect/>
          </a:stretch>
        </p:blipFill>
        <p:spPr>
          <a:xfrm>
            <a:off x="562281" y="3602399"/>
            <a:ext cx="2932430" cy="2932430"/>
          </a:xfrm>
          <a:prstGeom prst="rect">
            <a:avLst/>
          </a:prstGeom>
        </p:spPr>
      </p:pic>
    </p:spTree>
    <p:extLst>
      <p:ext uri="{BB962C8B-B14F-4D97-AF65-F5344CB8AC3E}">
        <p14:creationId xmlns:p14="http://schemas.microsoft.com/office/powerpoint/2010/main" val="13327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¡Adivina! </a:t>
            </a:r>
          </a:p>
        </p:txBody>
      </p:sp>
      <p:sp>
        <p:nvSpPr>
          <p:cNvPr id="3" name="Content Placeholder 2"/>
          <p:cNvSpPr>
            <a:spLocks noGrp="1"/>
          </p:cNvSpPr>
          <p:nvPr>
            <p:ph idx="1"/>
          </p:nvPr>
        </p:nvSpPr>
        <p:spPr/>
        <p:txBody>
          <a:bodyPr/>
          <a:lstStyle/>
          <a:p>
            <a:pPr marL="0" indent="0">
              <a:buNone/>
            </a:pPr>
            <a:r>
              <a:rPr lang="es-US" dirty="0"/>
              <a:t>____________ Número promedio de espermatozoides en el semen de una eyaculación.</a:t>
            </a:r>
          </a:p>
          <a:p>
            <a:pPr marL="0" indent="0">
              <a:buNone/>
            </a:pPr>
            <a:endParaRPr lang="en-US" dirty="0"/>
          </a:p>
          <a:p>
            <a:pPr marL="0" indent="0">
              <a:buNone/>
            </a:pPr>
            <a:r>
              <a:rPr lang="es-US" dirty="0"/>
              <a:t>____________ Número de espermatozoides necesarios para crear un embarazo. </a:t>
            </a:r>
          </a:p>
          <a:p>
            <a:pPr marL="0" indent="0">
              <a:buNone/>
            </a:pPr>
            <a:endParaRPr lang="en-US" dirty="0"/>
          </a:p>
          <a:p>
            <a:pPr marL="0" indent="0">
              <a:buNone/>
            </a:pPr>
            <a:r>
              <a:rPr lang="es-US" dirty="0"/>
              <a:t>____________ Número promedio de días que le toma al cuerpo crear </a:t>
            </a:r>
            <a:r>
              <a:rPr lang="es-US" dirty="0" smtClean="0"/>
              <a:t>espermas. </a:t>
            </a:r>
            <a:endParaRPr lang="es-US" dirty="0"/>
          </a:p>
        </p:txBody>
      </p:sp>
      <p:sp>
        <p:nvSpPr>
          <p:cNvPr id="4" name="Rectangle 3"/>
          <p:cNvSpPr/>
          <p:nvPr/>
        </p:nvSpPr>
        <p:spPr>
          <a:xfrm>
            <a:off x="1517613" y="5574211"/>
            <a:ext cx="2555508" cy="523220"/>
          </a:xfrm>
          <a:prstGeom prst="rect">
            <a:avLst/>
          </a:prstGeom>
          <a:noFill/>
        </p:spPr>
        <p:txBody>
          <a:bodyPr wrap="none" lIns="91440" tIns="45720" rIns="91440" bIns="45720">
            <a:spAutoFit/>
          </a:bodyPr>
          <a:lstStyle/>
          <a:p>
            <a:pPr algn="ctr"/>
            <a:r>
              <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rPr>
              <a:t>50-150 millones</a:t>
            </a:r>
          </a:p>
        </p:txBody>
      </p:sp>
      <p:sp>
        <p:nvSpPr>
          <p:cNvPr id="5" name="Rectangle 4"/>
          <p:cNvSpPr/>
          <p:nvPr/>
        </p:nvSpPr>
        <p:spPr>
          <a:xfrm>
            <a:off x="8894308" y="5574211"/>
            <a:ext cx="367408" cy="523220"/>
          </a:xfrm>
          <a:prstGeom prst="rect">
            <a:avLst/>
          </a:prstGeom>
          <a:noFill/>
        </p:spPr>
        <p:txBody>
          <a:bodyPr wrap="none" lIns="91440" tIns="45720" rIns="91440" bIns="45720">
            <a:spAutoFit/>
          </a:bodyPr>
          <a:lstStyle/>
          <a:p>
            <a:pPr algn="ctr"/>
            <a:r>
              <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rPr>
              <a:t>1</a:t>
            </a:r>
          </a:p>
        </p:txBody>
      </p:sp>
      <p:sp>
        <p:nvSpPr>
          <p:cNvPr id="6" name="Rectangle 5"/>
          <p:cNvSpPr/>
          <p:nvPr/>
        </p:nvSpPr>
        <p:spPr>
          <a:xfrm>
            <a:off x="5668209" y="5574211"/>
            <a:ext cx="550151" cy="523220"/>
          </a:xfrm>
          <a:prstGeom prst="rect">
            <a:avLst/>
          </a:prstGeom>
          <a:noFill/>
        </p:spPr>
        <p:txBody>
          <a:bodyPr wrap="none" lIns="91440" tIns="45720" rIns="91440" bIns="45720">
            <a:spAutoFit/>
          </a:bodyPr>
          <a:lstStyle/>
          <a:p>
            <a:pPr algn="ctr"/>
            <a:r>
              <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rPr>
              <a:t>64</a:t>
            </a:r>
          </a:p>
        </p:txBody>
      </p:sp>
    </p:spTree>
    <p:extLst>
      <p:ext uri="{BB962C8B-B14F-4D97-AF65-F5344CB8AC3E}">
        <p14:creationId xmlns:p14="http://schemas.microsoft.com/office/powerpoint/2010/main" val="392584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¡Adivina! </a:t>
            </a:r>
          </a:p>
        </p:txBody>
      </p:sp>
      <p:sp>
        <p:nvSpPr>
          <p:cNvPr id="3" name="Content Placeholder 2"/>
          <p:cNvSpPr>
            <a:spLocks noGrp="1"/>
          </p:cNvSpPr>
          <p:nvPr>
            <p:ph idx="1"/>
          </p:nvPr>
        </p:nvSpPr>
        <p:spPr/>
        <p:txBody>
          <a:bodyPr/>
          <a:lstStyle/>
          <a:p>
            <a:pPr marL="0" indent="0">
              <a:buNone/>
            </a:pPr>
            <a:r>
              <a:rPr lang="es-US" dirty="0"/>
              <a:t>____________ Número promedio de óvulos en los ovarios al momento de la pubertad.</a:t>
            </a:r>
          </a:p>
          <a:p>
            <a:pPr marL="0" indent="0">
              <a:buNone/>
            </a:pPr>
            <a:endParaRPr lang="en-US" dirty="0"/>
          </a:p>
          <a:p>
            <a:pPr marL="0" indent="0">
              <a:buNone/>
            </a:pPr>
            <a:r>
              <a:rPr lang="es-US" dirty="0"/>
              <a:t>____________ Número promedio de óvulos ovulados durante la vida. </a:t>
            </a:r>
          </a:p>
          <a:p>
            <a:pPr marL="0" indent="0">
              <a:buNone/>
            </a:pPr>
            <a:endParaRPr lang="en-US" dirty="0"/>
          </a:p>
        </p:txBody>
      </p:sp>
      <p:sp>
        <p:nvSpPr>
          <p:cNvPr id="4" name="Rectangle 3"/>
          <p:cNvSpPr/>
          <p:nvPr/>
        </p:nvSpPr>
        <p:spPr>
          <a:xfrm>
            <a:off x="6818930" y="4372301"/>
            <a:ext cx="2674130" cy="523220"/>
          </a:xfrm>
          <a:prstGeom prst="rect">
            <a:avLst/>
          </a:prstGeom>
          <a:noFill/>
        </p:spPr>
        <p:txBody>
          <a:bodyPr wrap="none" lIns="91440" tIns="45720" rIns="91440" bIns="45720">
            <a:spAutoFit/>
          </a:bodyPr>
          <a:lstStyle/>
          <a:p>
            <a:pPr algn="ctr"/>
            <a:r>
              <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rPr>
              <a:t>300,000-400,000</a:t>
            </a:r>
          </a:p>
        </p:txBody>
      </p:sp>
      <p:sp>
        <p:nvSpPr>
          <p:cNvPr id="5" name="Rectangle 4"/>
          <p:cNvSpPr/>
          <p:nvPr/>
        </p:nvSpPr>
        <p:spPr>
          <a:xfrm>
            <a:off x="2336197" y="4372301"/>
            <a:ext cx="732893" cy="523220"/>
          </a:xfrm>
          <a:prstGeom prst="rect">
            <a:avLst/>
          </a:prstGeom>
          <a:noFill/>
        </p:spPr>
        <p:txBody>
          <a:bodyPr wrap="none" lIns="91440" tIns="45720" rIns="91440" bIns="45720">
            <a:spAutoFit/>
          </a:bodyPr>
          <a:lstStyle/>
          <a:p>
            <a:pPr algn="ctr"/>
            <a:r>
              <a:rPr lang="es-US" sz="2800" b="1" dirty="0">
                <a:ln w="12700">
                  <a:solidFill>
                    <a:schemeClr val="accent3">
                      <a:lumMod val="50000"/>
                    </a:schemeClr>
                  </a:solidFill>
                  <a:prstDash val="solid"/>
                </a:ln>
                <a:solidFill>
                  <a:srgbClr val="40739A"/>
                </a:solidFill>
                <a:effectLst>
                  <a:innerShdw blurRad="177800">
                    <a:schemeClr val="accent3">
                      <a:lumMod val="50000"/>
                    </a:schemeClr>
                  </a:innerShdw>
                </a:effectLst>
              </a:rPr>
              <a:t>300</a:t>
            </a:r>
          </a:p>
        </p:txBody>
      </p:sp>
    </p:spTree>
    <p:extLst>
      <p:ext uri="{BB962C8B-B14F-4D97-AF65-F5344CB8AC3E}">
        <p14:creationId xmlns:p14="http://schemas.microsoft.com/office/powerpoint/2010/main" val="40519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¡Adivina! </a:t>
            </a:r>
          </a:p>
        </p:txBody>
      </p:sp>
      <p:sp>
        <p:nvSpPr>
          <p:cNvPr id="3" name="Content Placeholder 2"/>
          <p:cNvSpPr>
            <a:spLocks noGrp="1"/>
          </p:cNvSpPr>
          <p:nvPr>
            <p:ph idx="1"/>
          </p:nvPr>
        </p:nvSpPr>
        <p:spPr/>
        <p:txBody>
          <a:bodyPr/>
          <a:lstStyle/>
          <a:p>
            <a:pPr marL="0" indent="0">
              <a:buNone/>
            </a:pPr>
            <a:r>
              <a:rPr lang="es-US" dirty="0"/>
              <a:t>____________ Número de bebés que nacieron de madres adolescentes en los Estados Unidos en el </a:t>
            </a:r>
            <a:r>
              <a:rPr lang="es-US" dirty="0" smtClean="0"/>
              <a:t>2020.</a:t>
            </a:r>
            <a:endParaRPr lang="es-US" dirty="0"/>
          </a:p>
          <a:p>
            <a:pPr marL="0" indent="0">
              <a:buNone/>
            </a:pPr>
            <a:endParaRPr lang="en-US" dirty="0"/>
          </a:p>
          <a:p>
            <a:pPr marL="0" indent="0">
              <a:buNone/>
            </a:pPr>
            <a:r>
              <a:rPr lang="es-US" dirty="0"/>
              <a:t>____________ Porcentaje por el que han disminuido las tasas de nacimientos adolescentes desde 1991.</a:t>
            </a:r>
          </a:p>
          <a:p>
            <a:pPr marL="0" indent="0">
              <a:buNone/>
            </a:pPr>
            <a:endParaRPr lang="en-US" dirty="0"/>
          </a:p>
          <a:p>
            <a:pPr marL="0" indent="0">
              <a:buNone/>
            </a:pPr>
            <a:r>
              <a:rPr lang="es-US" dirty="0"/>
              <a:t>____________ Número de embarazos adolescentes en Tennessee en el </a:t>
            </a:r>
            <a:r>
              <a:rPr lang="es-US" dirty="0" smtClean="0"/>
              <a:t>2020.</a:t>
            </a:r>
            <a:endParaRPr lang="es-US" dirty="0"/>
          </a:p>
        </p:txBody>
      </p:sp>
      <p:sp>
        <p:nvSpPr>
          <p:cNvPr id="4" name="Rectangle 3"/>
          <p:cNvSpPr/>
          <p:nvPr/>
        </p:nvSpPr>
        <p:spPr>
          <a:xfrm>
            <a:off x="4772208" y="5653743"/>
            <a:ext cx="1374095" cy="523220"/>
          </a:xfrm>
          <a:prstGeom prst="rect">
            <a:avLst/>
          </a:prstGeom>
          <a:noFill/>
        </p:spPr>
        <p:txBody>
          <a:bodyPr wrap="none" lIns="91440" tIns="45720" rIns="91440" bIns="45720">
            <a:spAutoFit/>
          </a:bodyPr>
          <a:lstStyle/>
          <a:p>
            <a:pPr algn="ctr"/>
            <a:r>
              <a:rPr lang="es-US" sz="2800" b="1"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158</a:t>
            </a:r>
            <a:r>
              <a:rPr lang="es-US" sz="2800" b="1" cap="none"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,043</a:t>
            </a:r>
            <a:endPar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
        <p:nvSpPr>
          <p:cNvPr id="5" name="Rectangle 4"/>
          <p:cNvSpPr/>
          <p:nvPr/>
        </p:nvSpPr>
        <p:spPr>
          <a:xfrm>
            <a:off x="2052893" y="5653743"/>
            <a:ext cx="550151" cy="523220"/>
          </a:xfrm>
          <a:prstGeom prst="rect">
            <a:avLst/>
          </a:prstGeom>
          <a:noFill/>
        </p:spPr>
        <p:txBody>
          <a:bodyPr wrap="none" lIns="91440" tIns="45720" rIns="91440" bIns="45720">
            <a:spAutoFit/>
          </a:bodyPr>
          <a:lstStyle/>
          <a:p>
            <a:pPr algn="ctr"/>
            <a:r>
              <a:rPr lang="es-US" sz="2800" b="1"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77</a:t>
            </a:r>
            <a:endParaRPr lang="es-US" sz="2800" b="1"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
        <p:nvSpPr>
          <p:cNvPr id="6" name="Rectangle 5"/>
          <p:cNvSpPr/>
          <p:nvPr/>
        </p:nvSpPr>
        <p:spPr>
          <a:xfrm>
            <a:off x="8340314" y="5653743"/>
            <a:ext cx="1008609" cy="523220"/>
          </a:xfrm>
          <a:prstGeom prst="rect">
            <a:avLst/>
          </a:prstGeom>
          <a:noFill/>
        </p:spPr>
        <p:txBody>
          <a:bodyPr wrap="none" lIns="91440" tIns="45720" rIns="91440" bIns="45720">
            <a:spAutoFit/>
          </a:bodyPr>
          <a:lstStyle/>
          <a:p>
            <a:pPr algn="ctr"/>
            <a:r>
              <a:rPr lang="es-US" sz="2800" b="1" cap="none"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4,826</a:t>
            </a:r>
            <a:endPar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Tree>
    <p:extLst>
      <p:ext uri="{BB962C8B-B14F-4D97-AF65-F5344CB8AC3E}">
        <p14:creationId xmlns:p14="http://schemas.microsoft.com/office/powerpoint/2010/main" val="2410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¡Adivina! </a:t>
            </a:r>
          </a:p>
        </p:txBody>
      </p:sp>
      <p:sp>
        <p:nvSpPr>
          <p:cNvPr id="3" name="Content Placeholder 2"/>
          <p:cNvSpPr>
            <a:spLocks noGrp="1"/>
          </p:cNvSpPr>
          <p:nvPr>
            <p:ph idx="1"/>
          </p:nvPr>
        </p:nvSpPr>
        <p:spPr/>
        <p:txBody>
          <a:bodyPr/>
          <a:lstStyle/>
          <a:p>
            <a:pPr marL="0" indent="0">
              <a:buNone/>
            </a:pPr>
            <a:r>
              <a:rPr lang="es-US"/>
              <a:t>____________ Porcentaje de niñas adolescentes que tienen un bebé antes de los 18 años y que obtienen su diploma de secundaria antes de cumplir 22 años. </a:t>
            </a:r>
          </a:p>
          <a:p>
            <a:pPr marL="0" indent="0">
              <a:buNone/>
            </a:pPr>
            <a:endParaRPr lang="en-US" dirty="0"/>
          </a:p>
          <a:p>
            <a:pPr marL="0" indent="0">
              <a:buNone/>
            </a:pPr>
            <a:r>
              <a:rPr lang="es-US"/>
              <a:t>____________ Porcentaje de madres adolescentes que terminan la universidad antes de cumplir 30 años. </a:t>
            </a:r>
          </a:p>
          <a:p>
            <a:pPr marL="0" indent="0">
              <a:buNone/>
            </a:pPr>
            <a:endParaRPr lang="en-US" dirty="0"/>
          </a:p>
          <a:p>
            <a:pPr marL="0" indent="0">
              <a:buNone/>
            </a:pPr>
            <a:r>
              <a:rPr lang="es-US"/>
              <a:t>____________ Porcentaje de padres adolescentes que trabajan que reciben su diploma de secundaria antes de los 26 años.</a:t>
            </a:r>
          </a:p>
        </p:txBody>
      </p:sp>
      <p:sp>
        <p:nvSpPr>
          <p:cNvPr id="4" name="Rectangle 3"/>
          <p:cNvSpPr/>
          <p:nvPr/>
        </p:nvSpPr>
        <p:spPr>
          <a:xfrm>
            <a:off x="2523779" y="5915353"/>
            <a:ext cx="550151" cy="523220"/>
          </a:xfrm>
          <a:prstGeom prst="rect">
            <a:avLst/>
          </a:prstGeom>
          <a:noFill/>
        </p:spPr>
        <p:txBody>
          <a:bodyPr wrap="none" lIns="91440" tIns="45720" rIns="91440" bIns="45720">
            <a:spAutoFit/>
          </a:bodyPr>
          <a:lstStyle/>
          <a:p>
            <a:pPr algn="ctr"/>
            <a:r>
              <a:rPr lang="es-US" sz="2800" b="1" dirty="0">
                <a:ln w="12700">
                  <a:solidFill>
                    <a:schemeClr val="accent3">
                      <a:lumMod val="50000"/>
                    </a:schemeClr>
                  </a:solidFill>
                  <a:prstDash val="solid"/>
                </a:ln>
                <a:solidFill>
                  <a:srgbClr val="40739A"/>
                </a:solidFill>
                <a:effectLst>
                  <a:innerShdw blurRad="177800">
                    <a:schemeClr val="accent3">
                      <a:lumMod val="50000"/>
                    </a:schemeClr>
                  </a:innerShdw>
                </a:effectLst>
              </a:rPr>
              <a:t>4</a:t>
            </a:r>
            <a:r>
              <a:rPr lang="es-US" sz="2800" b="1" cap="none"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0</a:t>
            </a:r>
            <a:endPar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
        <p:nvSpPr>
          <p:cNvPr id="5" name="Rectangle 4"/>
          <p:cNvSpPr/>
          <p:nvPr/>
        </p:nvSpPr>
        <p:spPr>
          <a:xfrm>
            <a:off x="5528216" y="5872159"/>
            <a:ext cx="567784" cy="523220"/>
          </a:xfrm>
          <a:prstGeom prst="rect">
            <a:avLst/>
          </a:prstGeom>
          <a:noFill/>
        </p:spPr>
        <p:txBody>
          <a:bodyPr wrap="none" lIns="91440" tIns="45720" rIns="91440" bIns="45720">
            <a:spAutoFit/>
          </a:bodyPr>
          <a:lstStyle/>
          <a:p>
            <a:pPr algn="ctr"/>
            <a:r>
              <a:rPr lang="es-US" sz="2800" b="1" dirty="0">
                <a:ln w="12700">
                  <a:solidFill>
                    <a:schemeClr val="accent3">
                      <a:lumMod val="50000"/>
                    </a:schemeClr>
                  </a:solidFill>
                  <a:prstDash val="solid"/>
                </a:ln>
                <a:solidFill>
                  <a:srgbClr val="40739A"/>
                </a:solidFill>
                <a:effectLst>
                  <a:innerShdw blurRad="177800">
                    <a:schemeClr val="accent3">
                      <a:lumMod val="50000"/>
                    </a:schemeClr>
                  </a:innerShdw>
                </a:effectLst>
              </a:rPr>
              <a:t>&lt;2</a:t>
            </a:r>
          </a:p>
        </p:txBody>
      </p:sp>
      <p:sp>
        <p:nvSpPr>
          <p:cNvPr id="6" name="Rectangle 5"/>
          <p:cNvSpPr/>
          <p:nvPr/>
        </p:nvSpPr>
        <p:spPr>
          <a:xfrm>
            <a:off x="8541854" y="5915353"/>
            <a:ext cx="550151" cy="523220"/>
          </a:xfrm>
          <a:prstGeom prst="rect">
            <a:avLst/>
          </a:prstGeom>
          <a:noFill/>
        </p:spPr>
        <p:txBody>
          <a:bodyPr wrap="none" lIns="91440" tIns="45720" rIns="91440" bIns="45720">
            <a:spAutoFit/>
          </a:bodyPr>
          <a:lstStyle/>
          <a:p>
            <a:pPr algn="ctr"/>
            <a:r>
              <a:rPr lang="es-US" sz="2800" b="1" cap="none" dirty="0">
                <a:ln w="12700">
                  <a:solidFill>
                    <a:schemeClr val="accent3">
                      <a:lumMod val="50000"/>
                    </a:schemeClr>
                  </a:solidFill>
                  <a:prstDash val="solid"/>
                </a:ln>
                <a:solidFill>
                  <a:srgbClr val="40739A"/>
                </a:solidFill>
                <a:effectLst>
                  <a:innerShdw blurRad="177800">
                    <a:schemeClr val="accent3">
                      <a:lumMod val="50000"/>
                    </a:schemeClr>
                  </a:innerShdw>
                </a:effectLst>
              </a:rPr>
              <a:t>61</a:t>
            </a:r>
          </a:p>
        </p:txBody>
      </p:sp>
    </p:spTree>
    <p:extLst>
      <p:ext uri="{BB962C8B-B14F-4D97-AF65-F5344CB8AC3E}">
        <p14:creationId xmlns:p14="http://schemas.microsoft.com/office/powerpoint/2010/main" val="215569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6" y="964215"/>
            <a:ext cx="10515600" cy="1325563"/>
          </a:xfrm>
        </p:spPr>
        <p:txBody>
          <a:bodyPr/>
          <a:lstStyle/>
          <a:p>
            <a:pPr algn="ctr"/>
            <a:r>
              <a:rPr lang="es-US" dirty="0"/>
              <a:t>Para obtener más información visita</a:t>
            </a:r>
          </a:p>
        </p:txBody>
      </p:sp>
      <p:sp>
        <p:nvSpPr>
          <p:cNvPr id="3" name="Content Placeholder 2"/>
          <p:cNvSpPr>
            <a:spLocks noGrp="1"/>
          </p:cNvSpPr>
          <p:nvPr>
            <p:ph idx="1"/>
          </p:nvPr>
        </p:nvSpPr>
        <p:spPr>
          <a:xfrm>
            <a:off x="722586" y="2992273"/>
            <a:ext cx="10515600" cy="1035562"/>
          </a:xfrm>
        </p:spPr>
        <p:txBody>
          <a:bodyPr>
            <a:normAutofit/>
          </a:bodyPr>
          <a:lstStyle/>
          <a:p>
            <a:pPr marL="0" indent="0" algn="ctr">
              <a:buNone/>
            </a:pPr>
            <a:r>
              <a:rPr lang="es-US" sz="6000"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70588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954" y="335064"/>
            <a:ext cx="10515600" cy="1325563"/>
          </a:xfrm>
        </p:spPr>
        <p:txBody>
          <a:bodyPr>
            <a:normAutofit/>
          </a:bodyPr>
          <a:lstStyle/>
          <a:p>
            <a:r>
              <a:rPr lang="es-US" sz="4000" dirty="0">
                <a:solidFill>
                  <a:srgbClr val="40739A"/>
                </a:solidFill>
              </a:rPr>
              <a:t>¿Puedes separar los HECHOS de la FICCIÓN?</a:t>
            </a:r>
          </a:p>
        </p:txBody>
      </p:sp>
      <p:sp>
        <p:nvSpPr>
          <p:cNvPr id="3" name="Content Placeholder 2"/>
          <p:cNvSpPr>
            <a:spLocks noGrp="1"/>
          </p:cNvSpPr>
          <p:nvPr>
            <p:ph idx="1"/>
          </p:nvPr>
        </p:nvSpPr>
        <p:spPr>
          <a:xfrm>
            <a:off x="838200" y="1660627"/>
            <a:ext cx="10515600" cy="4516336"/>
          </a:xfrm>
        </p:spPr>
        <p:txBody>
          <a:bodyPr/>
          <a:lstStyle/>
          <a:p>
            <a:pPr marL="0" indent="0">
              <a:buNone/>
            </a:pPr>
            <a:r>
              <a:rPr lang="es-US" dirty="0"/>
              <a:t>¿Cuánto sabes sobre cómo sucede el embarazo? Para cada enunciado, responde si crees que es: </a:t>
            </a:r>
          </a:p>
          <a:p>
            <a:pPr marL="0" indent="0">
              <a:buNone/>
            </a:pPr>
            <a:endParaRPr lang="en-US" dirty="0"/>
          </a:p>
        </p:txBody>
      </p:sp>
      <p:sp>
        <p:nvSpPr>
          <p:cNvPr id="4" name="Rectangle 3"/>
          <p:cNvSpPr/>
          <p:nvPr/>
        </p:nvSpPr>
        <p:spPr>
          <a:xfrm>
            <a:off x="736954" y="3284112"/>
            <a:ext cx="5117690" cy="1323439"/>
          </a:xfrm>
          <a:prstGeom prst="rect">
            <a:avLst/>
          </a:prstGeom>
          <a:noFill/>
        </p:spPr>
        <p:txBody>
          <a:bodyPr wrap="square" lIns="91440" tIns="45720" rIns="91440" bIns="45720">
            <a:spAutoFit/>
          </a:bodyPr>
          <a:lstStyle/>
          <a:p>
            <a:pPr algn="ctr"/>
            <a:r>
              <a:rPr lang="es-US" sz="8000" b="1" cap="none"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Verdadero</a:t>
            </a:r>
            <a:endParaRPr lang="es-US" sz="80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
        <p:nvSpPr>
          <p:cNvPr id="5" name="Rectangle 4"/>
          <p:cNvSpPr/>
          <p:nvPr/>
        </p:nvSpPr>
        <p:spPr>
          <a:xfrm>
            <a:off x="7076807" y="3284112"/>
            <a:ext cx="2606804" cy="1323439"/>
          </a:xfrm>
          <a:prstGeom prst="rect">
            <a:avLst/>
          </a:prstGeom>
          <a:noFill/>
        </p:spPr>
        <p:txBody>
          <a:bodyPr wrap="none" lIns="91440" tIns="45720" rIns="91440" bIns="45720">
            <a:spAutoFit/>
          </a:bodyPr>
          <a:lstStyle/>
          <a:p>
            <a:pPr algn="ctr"/>
            <a:r>
              <a:rPr lang="es-US" sz="8000" b="1" cap="none" dirty="0" smtClean="0">
                <a:ln w="22225">
                  <a:solidFill>
                    <a:schemeClr val="accent2"/>
                  </a:solidFill>
                  <a:prstDash val="solid"/>
                </a:ln>
                <a:solidFill>
                  <a:schemeClr val="accent2">
                    <a:lumMod val="40000"/>
                    <a:lumOff val="60000"/>
                  </a:schemeClr>
                </a:solidFill>
              </a:rPr>
              <a:t>Falso</a:t>
            </a:r>
            <a:endParaRPr lang="es-US" sz="8000" b="1" cap="none" dirty="0">
              <a:ln w="22225">
                <a:solidFill>
                  <a:schemeClr val="accent2"/>
                </a:solidFill>
                <a:prstDash val="solid"/>
              </a:ln>
              <a:solidFill>
                <a:schemeClr val="accent2">
                  <a:lumMod val="40000"/>
                  <a:lumOff val="60000"/>
                </a:schemeClr>
              </a:solidFill>
            </a:endParaRPr>
          </a:p>
        </p:txBody>
      </p:sp>
      <p:sp>
        <p:nvSpPr>
          <p:cNvPr id="6" name="TextBox 5"/>
          <p:cNvSpPr txBox="1"/>
          <p:nvPr/>
        </p:nvSpPr>
        <p:spPr>
          <a:xfrm>
            <a:off x="6279001" y="3747032"/>
            <a:ext cx="1068946" cy="707886"/>
          </a:xfrm>
          <a:prstGeom prst="rect">
            <a:avLst/>
          </a:prstGeom>
          <a:noFill/>
        </p:spPr>
        <p:txBody>
          <a:bodyPr wrap="square" rtlCol="0">
            <a:spAutoFit/>
          </a:bodyPr>
          <a:lstStyle/>
          <a:p>
            <a:r>
              <a:rPr lang="es-US" sz="4000" dirty="0"/>
              <a:t>o</a:t>
            </a:r>
          </a:p>
        </p:txBody>
      </p:sp>
      <p:sp>
        <p:nvSpPr>
          <p:cNvPr id="7" name="TextBox 6"/>
          <p:cNvSpPr txBox="1"/>
          <p:nvPr/>
        </p:nvSpPr>
        <p:spPr>
          <a:xfrm>
            <a:off x="709239" y="5525869"/>
            <a:ext cx="10189872" cy="646331"/>
          </a:xfrm>
          <a:prstGeom prst="rect">
            <a:avLst/>
          </a:prstGeom>
          <a:noFill/>
        </p:spPr>
        <p:txBody>
          <a:bodyPr wrap="square" rtlCol="0">
            <a:spAutoFit/>
          </a:bodyPr>
          <a:lstStyle/>
          <a:p>
            <a:pPr algn="ctr"/>
            <a:r>
              <a:rPr lang="es-US" sz="3600" dirty="0">
                <a:solidFill>
                  <a:srgbClr val="40739A"/>
                </a:solidFill>
              </a:rPr>
              <a:t>¡Debes estar preparado para explicar tu respuesta!</a:t>
            </a:r>
          </a:p>
        </p:txBody>
      </p:sp>
    </p:spTree>
    <p:extLst>
      <p:ext uri="{BB962C8B-B14F-4D97-AF65-F5344CB8AC3E}">
        <p14:creationId xmlns:p14="http://schemas.microsoft.com/office/powerpoint/2010/main" val="175590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4976813"/>
            <a:ext cx="9313863" cy="955675"/>
          </a:xfrm>
        </p:spPr>
        <p:txBody>
          <a:bodyPr>
            <a:normAutofit fontScale="70000" lnSpcReduction="20000"/>
          </a:bodyPr>
          <a:lstStyle/>
          <a:p>
            <a:r>
              <a:rPr lang="es-US" dirty="0">
                <a:solidFill>
                  <a:srgbClr val="40739A"/>
                </a:solidFill>
              </a:rPr>
              <a:t>Los espermatozoides deben unirse a un óvulo para que haya un embarazo. Esto solo sucede cuando el espermatozoide ingresa en el útero a través de la vagina.  Sin embargo, una persona aún puede contagiarse con una ITS al tener sexo oral.</a:t>
            </a:r>
          </a:p>
          <a:p>
            <a:endParaRPr lang="en-US" dirty="0"/>
          </a:p>
        </p:txBody>
      </p:sp>
      <p:sp>
        <p:nvSpPr>
          <p:cNvPr id="2" name="Title 1"/>
          <p:cNvSpPr>
            <a:spLocks noGrp="1"/>
          </p:cNvSpPr>
          <p:nvPr>
            <p:ph type="ctrTitle" idx="4294967295"/>
          </p:nvPr>
        </p:nvSpPr>
        <p:spPr>
          <a:xfrm>
            <a:off x="851338" y="2211319"/>
            <a:ext cx="5734050" cy="2219325"/>
          </a:xfrm>
        </p:spPr>
        <p:txBody>
          <a:bodyPr/>
          <a:lstStyle/>
          <a:p>
            <a:r>
              <a:rPr lang="es-US" dirty="0">
                <a:solidFill>
                  <a:srgbClr val="40739A"/>
                </a:solidFill>
                <a:latin typeface="+mn-lt"/>
              </a:rPr>
              <a:t>El sexo oral puede resultar en un embarazo.</a:t>
            </a:r>
          </a:p>
        </p:txBody>
      </p:sp>
      <p:sp>
        <p:nvSpPr>
          <p:cNvPr id="5" name="Rectangle 4"/>
          <p:cNvSpPr/>
          <p:nvPr/>
        </p:nvSpPr>
        <p:spPr>
          <a:xfrm rot="1341617">
            <a:off x="6490130" y="2586330"/>
            <a:ext cx="5165249" cy="1631216"/>
          </a:xfrm>
          <a:prstGeom prst="rect">
            <a:avLst/>
          </a:prstGeom>
          <a:noFill/>
        </p:spPr>
        <p:txBody>
          <a:bodyPr wrap="square" lIns="91440" tIns="45720" rIns="91440" bIns="45720">
            <a:spAutoFit/>
          </a:bodyPr>
          <a:lstStyle/>
          <a:p>
            <a:pPr algn="ctr"/>
            <a:r>
              <a:rPr lang="es-US" sz="10000" b="1" cap="none" dirty="0" smtClean="0">
                <a:ln w="22225">
                  <a:solidFill>
                    <a:schemeClr val="accent2"/>
                  </a:solidFill>
                  <a:prstDash val="solid"/>
                </a:ln>
                <a:solidFill>
                  <a:schemeClr val="accent2">
                    <a:lumMod val="40000"/>
                    <a:lumOff val="60000"/>
                  </a:schemeClr>
                </a:solidFill>
              </a:rPr>
              <a:t>Falso</a:t>
            </a:r>
            <a:endParaRPr lang="es-US" sz="100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8030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46538" y="1104037"/>
            <a:ext cx="5734050" cy="2219325"/>
          </a:xfrm>
        </p:spPr>
        <p:txBody>
          <a:bodyPr>
            <a:normAutofit fontScale="90000"/>
          </a:bodyPr>
          <a:lstStyle/>
          <a:p>
            <a:r>
              <a:rPr lang="es-US" dirty="0">
                <a:solidFill>
                  <a:srgbClr val="40739A"/>
                </a:solidFill>
                <a:latin typeface="+mn-lt"/>
              </a:rPr>
              <a:t>Tener relaciones sexuales en una piscina, en un jacuzzi o en otro lugar con agua previene un embarazo.</a:t>
            </a:r>
          </a:p>
        </p:txBody>
      </p:sp>
      <p:sp>
        <p:nvSpPr>
          <p:cNvPr id="3" name="Subtitle 2"/>
          <p:cNvSpPr>
            <a:spLocks noGrp="1"/>
          </p:cNvSpPr>
          <p:nvPr>
            <p:ph type="subTitle" idx="4294967295"/>
          </p:nvPr>
        </p:nvSpPr>
        <p:spPr>
          <a:xfrm>
            <a:off x="441434" y="4992085"/>
            <a:ext cx="9378950" cy="955675"/>
          </a:xfrm>
        </p:spPr>
        <p:txBody>
          <a:bodyPr>
            <a:normAutofit fontScale="77500" lnSpcReduction="20000"/>
          </a:bodyPr>
          <a:lstStyle/>
          <a:p>
            <a:r>
              <a:rPr lang="es-US" dirty="0">
                <a:solidFill>
                  <a:srgbClr val="40739A"/>
                </a:solidFill>
              </a:rPr>
              <a:t>Tener relaciones sexuales en el agua no previene el embarazo. Cada vez que los espermatozoides se unen a un óvulo dentro del útero, puede ocurrir un embarazo. El agua no previene que el semen ingrese a la vagina.</a:t>
            </a:r>
          </a:p>
          <a:p>
            <a:endParaRPr lang="en-US" dirty="0">
              <a:solidFill>
                <a:schemeClr val="bg1"/>
              </a:solidFill>
            </a:endParaRPr>
          </a:p>
        </p:txBody>
      </p:sp>
      <p:sp>
        <p:nvSpPr>
          <p:cNvPr id="5" name="Rectangle 4"/>
          <p:cNvSpPr/>
          <p:nvPr/>
        </p:nvSpPr>
        <p:spPr>
          <a:xfrm rot="1341617">
            <a:off x="6490130" y="2586330"/>
            <a:ext cx="5165249" cy="1631216"/>
          </a:xfrm>
          <a:prstGeom prst="rect">
            <a:avLst/>
          </a:prstGeom>
          <a:noFill/>
        </p:spPr>
        <p:txBody>
          <a:bodyPr wrap="square" lIns="91440" tIns="45720" rIns="91440" bIns="45720">
            <a:spAutoFit/>
          </a:bodyPr>
          <a:lstStyle/>
          <a:p>
            <a:pPr algn="ctr"/>
            <a:r>
              <a:rPr lang="es-US" sz="10000" b="1" cap="none" dirty="0" smtClean="0">
                <a:ln w="22225">
                  <a:solidFill>
                    <a:schemeClr val="accent2"/>
                  </a:solidFill>
                  <a:prstDash val="solid"/>
                </a:ln>
                <a:solidFill>
                  <a:schemeClr val="accent2">
                    <a:lumMod val="40000"/>
                    <a:lumOff val="60000"/>
                  </a:schemeClr>
                </a:solidFill>
              </a:rPr>
              <a:t>Falso</a:t>
            </a:r>
            <a:endParaRPr lang="es-US" sz="100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8060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5724" y="1806188"/>
            <a:ext cx="5734050" cy="2220913"/>
          </a:xfrm>
        </p:spPr>
        <p:txBody>
          <a:bodyPr>
            <a:normAutofit fontScale="90000"/>
          </a:bodyPr>
          <a:lstStyle/>
          <a:p>
            <a:r>
              <a:rPr lang="es-US" dirty="0">
                <a:solidFill>
                  <a:srgbClr val="40739A"/>
                </a:solidFill>
                <a:latin typeface="+mn-lt"/>
              </a:rPr>
              <a:t>Sacar el pene de la vagina antes de la eyaculación es una forma efectiva de prevenir los embarazos.</a:t>
            </a:r>
          </a:p>
        </p:txBody>
      </p:sp>
      <p:sp>
        <p:nvSpPr>
          <p:cNvPr id="3" name="Subtitle 2"/>
          <p:cNvSpPr>
            <a:spLocks noGrp="1"/>
          </p:cNvSpPr>
          <p:nvPr>
            <p:ph type="subTitle" idx="4294967295"/>
          </p:nvPr>
        </p:nvSpPr>
        <p:spPr>
          <a:xfrm>
            <a:off x="217259" y="5070968"/>
            <a:ext cx="9378950" cy="955675"/>
          </a:xfrm>
        </p:spPr>
        <p:txBody>
          <a:bodyPr>
            <a:normAutofit fontScale="70000" lnSpcReduction="20000"/>
          </a:bodyPr>
          <a:lstStyle/>
          <a:p>
            <a:pPr algn="just"/>
            <a:r>
              <a:rPr lang="es-US" dirty="0">
                <a:solidFill>
                  <a:srgbClr val="40739A"/>
                </a:solidFill>
              </a:rPr>
              <a:t>Cuando un pene está erecto, se libera una cantidad pequeña de líquido </a:t>
            </a:r>
            <a:r>
              <a:rPr lang="es-US" dirty="0" err="1">
                <a:solidFill>
                  <a:srgbClr val="40739A"/>
                </a:solidFill>
              </a:rPr>
              <a:t>pre-eyaculatorio</a:t>
            </a:r>
            <a:r>
              <a:rPr lang="es-US" dirty="0">
                <a:solidFill>
                  <a:srgbClr val="40739A"/>
                </a:solidFill>
              </a:rPr>
              <a:t>. Es posible que una persona no sienta esto y que no tenga ningún control sobre ello. Solo se necesita 1 espermatozoide para que ocurra un embarazo. El líquido </a:t>
            </a:r>
            <a:r>
              <a:rPr lang="es-US" dirty="0" err="1">
                <a:solidFill>
                  <a:srgbClr val="40739A"/>
                </a:solidFill>
              </a:rPr>
              <a:t>pre-eyaculatorio</a:t>
            </a:r>
            <a:r>
              <a:rPr lang="es-US" dirty="0">
                <a:solidFill>
                  <a:srgbClr val="40739A"/>
                </a:solidFill>
              </a:rPr>
              <a:t> también puede transmitir las ITS. </a:t>
            </a:r>
          </a:p>
          <a:p>
            <a:endParaRPr lang="en-US" dirty="0">
              <a:solidFill>
                <a:schemeClr val="bg1"/>
              </a:solidFill>
            </a:endParaRPr>
          </a:p>
        </p:txBody>
      </p:sp>
      <p:sp>
        <p:nvSpPr>
          <p:cNvPr id="5" name="Rectangle 4"/>
          <p:cNvSpPr/>
          <p:nvPr/>
        </p:nvSpPr>
        <p:spPr>
          <a:xfrm rot="1341617">
            <a:off x="7013585" y="2727369"/>
            <a:ext cx="5165249" cy="1631216"/>
          </a:xfrm>
          <a:prstGeom prst="rect">
            <a:avLst/>
          </a:prstGeom>
          <a:noFill/>
        </p:spPr>
        <p:txBody>
          <a:bodyPr wrap="square" lIns="91440" tIns="45720" rIns="91440" bIns="45720">
            <a:spAutoFit/>
          </a:bodyPr>
          <a:lstStyle/>
          <a:p>
            <a:pPr algn="ctr"/>
            <a:r>
              <a:rPr lang="es-US" sz="10000" b="1" cap="none" dirty="0" smtClean="0">
                <a:ln w="22225">
                  <a:solidFill>
                    <a:schemeClr val="accent2"/>
                  </a:solidFill>
                  <a:prstDash val="solid"/>
                </a:ln>
                <a:solidFill>
                  <a:schemeClr val="accent2">
                    <a:lumMod val="40000"/>
                    <a:lumOff val="60000"/>
                  </a:schemeClr>
                </a:solidFill>
              </a:rPr>
              <a:t>Falso</a:t>
            </a:r>
            <a:endParaRPr lang="es-US" sz="100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0584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88579" y="1673657"/>
            <a:ext cx="5734050" cy="2219325"/>
          </a:xfrm>
        </p:spPr>
        <p:txBody>
          <a:bodyPr/>
          <a:lstStyle/>
          <a:p>
            <a:r>
              <a:rPr lang="es-US" dirty="0">
                <a:solidFill>
                  <a:srgbClr val="40739A"/>
                </a:solidFill>
                <a:latin typeface="+mn-lt"/>
              </a:rPr>
              <a:t>Puede haber un embarazo durante la menstruación.</a:t>
            </a:r>
          </a:p>
        </p:txBody>
      </p:sp>
      <p:sp>
        <p:nvSpPr>
          <p:cNvPr id="3" name="Subtitle 2"/>
          <p:cNvSpPr>
            <a:spLocks noGrp="1"/>
          </p:cNvSpPr>
          <p:nvPr>
            <p:ph type="subTitle" idx="4294967295"/>
          </p:nvPr>
        </p:nvSpPr>
        <p:spPr>
          <a:xfrm>
            <a:off x="0" y="4654550"/>
            <a:ext cx="9627476" cy="1409919"/>
          </a:xfrm>
        </p:spPr>
        <p:txBody>
          <a:bodyPr>
            <a:normAutofit fontScale="77500" lnSpcReduction="20000"/>
          </a:bodyPr>
          <a:lstStyle/>
          <a:p>
            <a:pPr algn="just"/>
            <a:r>
              <a:rPr lang="es-US" dirty="0">
                <a:solidFill>
                  <a:srgbClr val="40739A"/>
                </a:solidFill>
              </a:rPr>
              <a:t>La ovulación (cuando un ovario libera un óvulo) ocurre durante cierto momento en el ciclo menstrual - podría ser de unos días hasta dos semanas después del período.  Los espermatozoides pueden vivir en el cuerpo por hasta cinco días. Entonces, hay un riesgo de que los espermatozoides puedan estar presentes la próxima vez que ocurra la ovulación, y es posible que haya un embarazo.</a:t>
            </a:r>
          </a:p>
          <a:p>
            <a:endParaRPr lang="en-US" dirty="0">
              <a:solidFill>
                <a:schemeClr val="bg1"/>
              </a:solidFill>
            </a:endParaRPr>
          </a:p>
        </p:txBody>
      </p:sp>
      <p:sp>
        <p:nvSpPr>
          <p:cNvPr id="6" name="Rectangle 5"/>
          <p:cNvSpPr/>
          <p:nvPr/>
        </p:nvSpPr>
        <p:spPr>
          <a:xfrm rot="1162204">
            <a:off x="6167692" y="2502384"/>
            <a:ext cx="5221489" cy="1323439"/>
          </a:xfrm>
          <a:prstGeom prst="rect">
            <a:avLst/>
          </a:prstGeom>
          <a:noFill/>
        </p:spPr>
        <p:txBody>
          <a:bodyPr wrap="square" lIns="91440" tIns="45720" rIns="91440" bIns="45720">
            <a:spAutoFit/>
          </a:bodyPr>
          <a:lstStyle/>
          <a:p>
            <a:pPr algn="ctr"/>
            <a:r>
              <a:rPr lang="es-US" sz="8000" b="1"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Verdadero</a:t>
            </a:r>
            <a:endParaRPr lang="es-US" sz="80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Tree>
    <p:extLst>
      <p:ext uri="{BB962C8B-B14F-4D97-AF65-F5344CB8AC3E}">
        <p14:creationId xmlns:p14="http://schemas.microsoft.com/office/powerpoint/2010/main" val="2843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8069" y="1751779"/>
            <a:ext cx="5514975" cy="2219325"/>
          </a:xfrm>
        </p:spPr>
        <p:txBody>
          <a:bodyPr>
            <a:normAutofit/>
          </a:bodyPr>
          <a:lstStyle/>
          <a:p>
            <a:r>
              <a:rPr lang="es-US" dirty="0">
                <a:solidFill>
                  <a:srgbClr val="40739A"/>
                </a:solidFill>
                <a:latin typeface="+mn-lt"/>
              </a:rPr>
              <a:t>Tener relaciones parado previene el embarazo. </a:t>
            </a:r>
          </a:p>
        </p:txBody>
      </p:sp>
      <p:sp>
        <p:nvSpPr>
          <p:cNvPr id="3" name="Subtitle 2"/>
          <p:cNvSpPr>
            <a:spLocks noGrp="1"/>
          </p:cNvSpPr>
          <p:nvPr>
            <p:ph type="subTitle" idx="4294967295"/>
          </p:nvPr>
        </p:nvSpPr>
        <p:spPr>
          <a:xfrm>
            <a:off x="283779" y="4944679"/>
            <a:ext cx="9313863" cy="955675"/>
          </a:xfrm>
        </p:spPr>
        <p:txBody>
          <a:bodyPr>
            <a:normAutofit fontScale="70000" lnSpcReduction="20000"/>
          </a:bodyPr>
          <a:lstStyle/>
          <a:p>
            <a:pPr algn="just"/>
            <a:r>
              <a:rPr lang="es-US" dirty="0">
                <a:solidFill>
                  <a:srgbClr val="40739A"/>
                </a:solidFill>
              </a:rPr>
              <a:t>Algunas personas podrían creer que la gravedad causa que los espermatozoides se salgan del cuerpo. Sin embargo, los espermatozoides son muy buenos nadadores, por lo que ningún número de saltos puede prevenir un embarazo.</a:t>
            </a:r>
          </a:p>
          <a:p>
            <a:endParaRPr lang="en-US" dirty="0"/>
          </a:p>
        </p:txBody>
      </p:sp>
      <p:sp>
        <p:nvSpPr>
          <p:cNvPr id="5" name="Rectangle 4"/>
          <p:cNvSpPr/>
          <p:nvPr/>
        </p:nvSpPr>
        <p:spPr>
          <a:xfrm rot="1341617">
            <a:off x="6490130" y="2586330"/>
            <a:ext cx="5165249" cy="1631216"/>
          </a:xfrm>
          <a:prstGeom prst="rect">
            <a:avLst/>
          </a:prstGeom>
          <a:noFill/>
        </p:spPr>
        <p:txBody>
          <a:bodyPr wrap="square" lIns="91440" tIns="45720" rIns="91440" bIns="45720">
            <a:spAutoFit/>
          </a:bodyPr>
          <a:lstStyle/>
          <a:p>
            <a:pPr algn="ctr"/>
            <a:r>
              <a:rPr lang="es-US" sz="9600" b="1" cap="none" dirty="0" smtClean="0">
                <a:ln w="22225">
                  <a:solidFill>
                    <a:schemeClr val="accent2"/>
                  </a:solidFill>
                  <a:prstDash val="solid"/>
                </a:ln>
                <a:solidFill>
                  <a:schemeClr val="accent2">
                    <a:lumMod val="40000"/>
                    <a:lumOff val="60000"/>
                  </a:schemeClr>
                </a:solidFill>
              </a:rPr>
              <a:t>Falso</a:t>
            </a:r>
            <a:endParaRPr lang="es-US" sz="96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8566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15007" y="1117600"/>
            <a:ext cx="5734050" cy="2219325"/>
          </a:xfrm>
        </p:spPr>
        <p:txBody>
          <a:bodyPr/>
          <a:lstStyle/>
          <a:p>
            <a:r>
              <a:rPr lang="es-US" dirty="0">
                <a:solidFill>
                  <a:srgbClr val="40739A"/>
                </a:solidFill>
                <a:latin typeface="+mn-lt"/>
              </a:rPr>
              <a:t>Las drogas y el alcohol hacen que el sexo sea más arriesgado.</a:t>
            </a:r>
          </a:p>
        </p:txBody>
      </p:sp>
      <p:sp>
        <p:nvSpPr>
          <p:cNvPr id="3" name="Subtitle 2"/>
          <p:cNvSpPr>
            <a:spLocks noGrp="1"/>
          </p:cNvSpPr>
          <p:nvPr>
            <p:ph type="subTitle" idx="4294967295"/>
          </p:nvPr>
        </p:nvSpPr>
        <p:spPr>
          <a:xfrm>
            <a:off x="220716" y="3909848"/>
            <a:ext cx="11382705" cy="2948152"/>
          </a:xfrm>
        </p:spPr>
        <p:txBody>
          <a:bodyPr>
            <a:normAutofit fontScale="25000" lnSpcReduction="20000"/>
          </a:bodyPr>
          <a:lstStyle/>
          <a:p>
            <a:endParaRPr lang="en-US" sz="4300" dirty="0"/>
          </a:p>
          <a:p>
            <a:r>
              <a:rPr lang="es-US" sz="8000" dirty="0">
                <a:solidFill>
                  <a:srgbClr val="40739A"/>
                </a:solidFill>
              </a:rPr>
              <a:t>Las drogas y el alcohol SÍ hacen que el sexo sea más arriesgado. Uno de cada cinco jóvenes de 15 a 17 años dice que ha tenido actividad sexual al estar bajo la influencia de las drogas o del alcohol y que normalmente no lo hubieran hecho. ¡Ese es el 20%! </a:t>
            </a:r>
          </a:p>
          <a:p>
            <a:r>
              <a:rPr lang="es-US" sz="8000" dirty="0">
                <a:solidFill>
                  <a:srgbClr val="40739A"/>
                </a:solidFill>
              </a:rPr>
              <a:t>Los adolescentes que están bajo la </a:t>
            </a:r>
            <a:r>
              <a:rPr lang="es-US" sz="8000" dirty="0" smtClean="0">
                <a:solidFill>
                  <a:srgbClr val="40739A"/>
                </a:solidFill>
              </a:rPr>
              <a:t>influencia de sustancias </a:t>
            </a:r>
            <a:r>
              <a:rPr lang="es-US" sz="8000" dirty="0">
                <a:solidFill>
                  <a:srgbClr val="40739A"/>
                </a:solidFill>
              </a:rPr>
              <a:t>también tienen más probabilidades de no usar anticonceptivos si tienen relaciones sexuales.</a:t>
            </a:r>
          </a:p>
          <a:p>
            <a:r>
              <a:rPr lang="es-US" sz="8000" dirty="0">
                <a:solidFill>
                  <a:srgbClr val="40739A"/>
                </a:solidFill>
              </a:rPr>
              <a:t>No se puede dar o recibir consentimiento si una de las personas está bajo la </a:t>
            </a:r>
            <a:r>
              <a:rPr lang="es-US" sz="8000" dirty="0" smtClean="0">
                <a:solidFill>
                  <a:srgbClr val="40739A"/>
                </a:solidFill>
              </a:rPr>
              <a:t>influencia de sustancias. </a:t>
            </a:r>
            <a:endParaRPr lang="es-US" sz="8000" dirty="0">
              <a:solidFill>
                <a:srgbClr val="40739A"/>
              </a:solidFill>
            </a:endParaRPr>
          </a:p>
          <a:p>
            <a:r>
              <a:rPr lang="es-US" sz="8000" dirty="0">
                <a:solidFill>
                  <a:srgbClr val="40739A"/>
                </a:solidFill>
              </a:rPr>
              <a:t>En el contexto de la agresión sexual, esto significa que el alcohol puede hacer que sea más fácil para alguien cometer un crimen e incluso puede prevenir que alguien recuerde que dicha agresión ocurrió.</a:t>
            </a:r>
          </a:p>
          <a:p>
            <a:endParaRPr lang="en-US" dirty="0">
              <a:solidFill>
                <a:schemeClr val="bg1"/>
              </a:solidFill>
            </a:endParaRPr>
          </a:p>
        </p:txBody>
      </p:sp>
      <p:sp>
        <p:nvSpPr>
          <p:cNvPr id="6" name="Rectangle 5"/>
          <p:cNvSpPr/>
          <p:nvPr/>
        </p:nvSpPr>
        <p:spPr>
          <a:xfrm rot="1162204">
            <a:off x="5790726" y="1494749"/>
            <a:ext cx="5285526" cy="1323439"/>
          </a:xfrm>
          <a:prstGeom prst="rect">
            <a:avLst/>
          </a:prstGeom>
          <a:noFill/>
        </p:spPr>
        <p:txBody>
          <a:bodyPr wrap="square" lIns="91440" tIns="45720" rIns="91440" bIns="45720">
            <a:spAutoFit/>
          </a:bodyPr>
          <a:lstStyle/>
          <a:p>
            <a:pPr algn="ctr"/>
            <a:r>
              <a:rPr lang="es-US" sz="8000" b="1" cap="none" dirty="0" smtClean="0">
                <a:ln w="12700">
                  <a:solidFill>
                    <a:schemeClr val="accent3">
                      <a:lumMod val="50000"/>
                    </a:schemeClr>
                  </a:solidFill>
                  <a:prstDash val="solid"/>
                </a:ln>
                <a:solidFill>
                  <a:srgbClr val="40739A"/>
                </a:solidFill>
                <a:effectLst>
                  <a:innerShdw blurRad="177800">
                    <a:schemeClr val="accent3">
                      <a:lumMod val="50000"/>
                    </a:schemeClr>
                  </a:innerShdw>
                </a:effectLst>
              </a:rPr>
              <a:t>Verdadero</a:t>
            </a:r>
            <a:endParaRPr lang="es-US" sz="8000" b="1" cap="none" dirty="0">
              <a:ln w="12700">
                <a:solidFill>
                  <a:schemeClr val="accent3">
                    <a:lumMod val="50000"/>
                  </a:schemeClr>
                </a:solidFill>
                <a:prstDash val="solid"/>
              </a:ln>
              <a:solidFill>
                <a:srgbClr val="40739A"/>
              </a:solidFill>
              <a:effectLst>
                <a:innerShdw blurRad="177800">
                  <a:schemeClr val="accent3">
                    <a:lumMod val="50000"/>
                  </a:schemeClr>
                </a:innerShdw>
              </a:effectLst>
            </a:endParaRPr>
          </a:p>
        </p:txBody>
      </p:sp>
    </p:spTree>
    <p:extLst>
      <p:ext uri="{BB962C8B-B14F-4D97-AF65-F5344CB8AC3E}">
        <p14:creationId xmlns:p14="http://schemas.microsoft.com/office/powerpoint/2010/main" val="23209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6841" y="1828418"/>
            <a:ext cx="5734050" cy="2220912"/>
          </a:xfrm>
        </p:spPr>
        <p:txBody>
          <a:bodyPr>
            <a:normAutofit fontScale="90000"/>
          </a:bodyPr>
          <a:lstStyle/>
          <a:p>
            <a:r>
              <a:rPr lang="es-US" dirty="0">
                <a:solidFill>
                  <a:srgbClr val="40739A"/>
                </a:solidFill>
                <a:latin typeface="+mn-lt"/>
              </a:rPr>
              <a:t>Orinar después de tener relaciones sexuales puede ayudar a prevenir el embarazo.</a:t>
            </a:r>
          </a:p>
        </p:txBody>
      </p:sp>
      <p:sp>
        <p:nvSpPr>
          <p:cNvPr id="3" name="Subtitle 2"/>
          <p:cNvSpPr>
            <a:spLocks noGrp="1"/>
          </p:cNvSpPr>
          <p:nvPr>
            <p:ph type="subTitle" idx="4294967295"/>
          </p:nvPr>
        </p:nvSpPr>
        <p:spPr>
          <a:xfrm>
            <a:off x="-1" y="5018866"/>
            <a:ext cx="11054369" cy="1508058"/>
          </a:xfrm>
        </p:spPr>
        <p:txBody>
          <a:bodyPr>
            <a:normAutofit lnSpcReduction="10000"/>
          </a:bodyPr>
          <a:lstStyle/>
          <a:p>
            <a:pPr algn="just"/>
            <a:r>
              <a:rPr lang="es-US" sz="2200" dirty="0">
                <a:solidFill>
                  <a:srgbClr val="40739A"/>
                </a:solidFill>
              </a:rPr>
              <a:t>Orinar después de tener relaciones sexuales no tiene ningún efecto en </a:t>
            </a:r>
            <a:r>
              <a:rPr lang="es-US" sz="2200" dirty="0" smtClean="0">
                <a:solidFill>
                  <a:srgbClr val="40739A"/>
                </a:solidFill>
              </a:rPr>
              <a:t>si, </a:t>
            </a:r>
            <a:r>
              <a:rPr lang="es-US" sz="2200" dirty="0">
                <a:solidFill>
                  <a:srgbClr val="40739A"/>
                </a:solidFill>
              </a:rPr>
              <a:t>puede ocurrir un embarazo </a:t>
            </a:r>
            <a:r>
              <a:rPr lang="es-US" sz="2200" dirty="0" smtClean="0">
                <a:solidFill>
                  <a:srgbClr val="40739A"/>
                </a:solidFill>
              </a:rPr>
              <a:t>ya que el semen no se deposita en la misma cavidad por la cual se desecha la orina. El </a:t>
            </a:r>
            <a:r>
              <a:rPr lang="es-US" sz="2200" dirty="0">
                <a:solidFill>
                  <a:srgbClr val="40739A"/>
                </a:solidFill>
              </a:rPr>
              <a:t>sistema reproductivo femenino tiene </a:t>
            </a:r>
            <a:r>
              <a:rPr lang="es-US" sz="2200" dirty="0" smtClean="0">
                <a:solidFill>
                  <a:srgbClr val="40739A"/>
                </a:solidFill>
              </a:rPr>
              <a:t>dos orificios </a:t>
            </a:r>
            <a:r>
              <a:rPr lang="es-US" sz="2200" dirty="0">
                <a:solidFill>
                  <a:srgbClr val="40739A"/>
                </a:solidFill>
              </a:rPr>
              <a:t>en el área genital: 1) la uretra - por donde la orina sale del cuerpo.  2) la vagina - en donde se lleva a cabo las relaciones sexuales vaginales, por donde sale el flujo menstrual del cuerpo y por donde nace un bebé.   </a:t>
            </a:r>
          </a:p>
          <a:p>
            <a:endParaRPr lang="en-US" dirty="0">
              <a:solidFill>
                <a:schemeClr val="bg1"/>
              </a:solidFill>
            </a:endParaRPr>
          </a:p>
        </p:txBody>
      </p:sp>
      <p:sp>
        <p:nvSpPr>
          <p:cNvPr id="5" name="Rectangle 4"/>
          <p:cNvSpPr/>
          <p:nvPr/>
        </p:nvSpPr>
        <p:spPr>
          <a:xfrm rot="1341617">
            <a:off x="5773025" y="1780063"/>
            <a:ext cx="5165249" cy="1631216"/>
          </a:xfrm>
          <a:prstGeom prst="rect">
            <a:avLst/>
          </a:prstGeom>
          <a:noFill/>
        </p:spPr>
        <p:txBody>
          <a:bodyPr wrap="square" lIns="91440" tIns="45720" rIns="91440" bIns="45720">
            <a:spAutoFit/>
          </a:bodyPr>
          <a:lstStyle/>
          <a:p>
            <a:pPr algn="ctr"/>
            <a:r>
              <a:rPr lang="es-US" sz="9600" b="1" cap="none" dirty="0" smtClean="0">
                <a:ln w="22225">
                  <a:solidFill>
                    <a:schemeClr val="accent2"/>
                  </a:solidFill>
                  <a:prstDash val="solid"/>
                </a:ln>
                <a:solidFill>
                  <a:schemeClr val="accent2">
                    <a:lumMod val="40000"/>
                    <a:lumOff val="60000"/>
                  </a:schemeClr>
                </a:solidFill>
              </a:rPr>
              <a:t>Falso</a:t>
            </a:r>
            <a:endParaRPr lang="es-US" sz="9600"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0385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Fact or Fiction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 ds:uri="4873beb7-5857-4685-be1f-d57550cc96cc"/>
    <ds:schemaRef ds:uri="http://purl.org/dc/term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Fact or Fiction 2023</Template>
  <TotalTime>320</TotalTime>
  <Words>1324</Words>
  <Application>Microsoft Office PowerPoint</Application>
  <PresentationFormat>Widescreen</PresentationFormat>
  <Paragraphs>109</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vt:lpstr>
      <vt:lpstr>Calibri Light</vt:lpstr>
      <vt:lpstr>Cambria</vt:lpstr>
      <vt:lpstr>Euphemia</vt:lpstr>
      <vt:lpstr>Fact or Fiction 2023</vt:lpstr>
      <vt:lpstr>Verdadero o falso</vt:lpstr>
      <vt:lpstr>¿Puedes separar los HECHOS de la FICCIÓN?</vt:lpstr>
      <vt:lpstr>El sexo oral puede resultar en un embarazo.</vt:lpstr>
      <vt:lpstr>Tener relaciones sexuales en una piscina, en un jacuzzi o en otro lugar con agua previene un embarazo.</vt:lpstr>
      <vt:lpstr>Sacar el pene de la vagina antes de la eyaculación es una forma efectiva de prevenir los embarazos.</vt:lpstr>
      <vt:lpstr>Puede haber un embarazo durante la menstruación.</vt:lpstr>
      <vt:lpstr>Tener relaciones parado previene el embarazo. </vt:lpstr>
      <vt:lpstr>Las drogas y el alcohol hacen que el sexo sea más arriesgado.</vt:lpstr>
      <vt:lpstr>Orinar después de tener relaciones sexuales puede ayudar a prevenir el embarazo.</vt:lpstr>
      <vt:lpstr>El embarazo puede ocurrir la primera vez que una pareja tiene relaciones sexuales.</vt:lpstr>
      <vt:lpstr>No tener un período es una señal definitiva de un embarazo.</vt:lpstr>
      <vt:lpstr>Beber Mountain Dew reduce el recuento de espermatozoides.</vt:lpstr>
      <vt:lpstr>Los números del embarazo </vt:lpstr>
      <vt:lpstr>¡Adivina! </vt:lpstr>
      <vt:lpstr>¡Adivina! </vt:lpstr>
      <vt:lpstr>¡Adivina! </vt:lpstr>
      <vt:lpstr>¡Adivina! </vt:lpstr>
      <vt:lpstr>Para obtener más información visita</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or Fiction</dc:title>
  <dc:creator>Translated by The Spanish Group LLC: A Document Translation Service https://www.thespanishgroup.org</dc:creator>
  <cp:lastModifiedBy>Whitney E. Salyer</cp:lastModifiedBy>
  <cp:revision>37</cp:revision>
  <dcterms:created xsi:type="dcterms:W3CDTF">2017-09-20T18:51:14Z</dcterms:created>
  <dcterms:modified xsi:type="dcterms:W3CDTF">2023-10-12T20:08:59Z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