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2"/>
  </p:sldMasterIdLst>
  <p:notesMasterIdLst>
    <p:notesMasterId r:id="rId32"/>
  </p:notesMasterIdLst>
  <p:sldIdLst>
    <p:sldId id="256" r:id="rId13"/>
    <p:sldId id="257" r:id="rId14"/>
    <p:sldId id="258" r:id="rId15"/>
    <p:sldId id="260" r:id="rId16"/>
    <p:sldId id="275" r:id="rId17"/>
    <p:sldId id="276" r:id="rId18"/>
    <p:sldId id="261" r:id="rId19"/>
    <p:sldId id="262" r:id="rId20"/>
    <p:sldId id="263" r:id="rId21"/>
    <p:sldId id="265" r:id="rId22"/>
    <p:sldId id="274" r:id="rId23"/>
    <p:sldId id="266" r:id="rId24"/>
    <p:sldId id="267" r:id="rId25"/>
    <p:sldId id="268" r:id="rId26"/>
    <p:sldId id="269" r:id="rId27"/>
    <p:sldId id="270" r:id="rId28"/>
    <p:sldId id="272" r:id="rId29"/>
    <p:sldId id="273" r:id="rId30"/>
    <p:sldId id="27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000" autoAdjust="0"/>
    <p:restoredTop sz="82847" autoAdjust="0"/>
  </p:normalViewPr>
  <p:slideViewPr>
    <p:cSldViewPr snapToGrid="0">
      <p:cViewPr varScale="1">
        <p:scale>
          <a:sx n="61" d="100"/>
          <a:sy n="61" d="100"/>
        </p:scale>
        <p:origin x="14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112F6-883B-45BD-AE33-A677DDE41D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25EC5A0-5CBD-45FA-B014-EE91CE725217}">
      <dgm:prSet phldrT="[Text]"/>
      <dgm:spPr/>
      <dgm:t>
        <a:bodyPr/>
        <a:lstStyle/>
        <a:p>
          <a:r>
            <a:rPr lang="en-US" dirty="0" smtClean="0"/>
            <a:t>If they know what they are agreeing to</a:t>
          </a:r>
          <a:endParaRPr lang="en-US" dirty="0"/>
        </a:p>
      </dgm:t>
    </dgm:pt>
    <dgm:pt modelId="{228B587D-8987-4981-9693-471C4D4F063B}" type="parTrans" cxnId="{28B409A1-CF54-4E15-BEBB-4EB1C5989FEF}">
      <dgm:prSet/>
      <dgm:spPr/>
      <dgm:t>
        <a:bodyPr/>
        <a:lstStyle/>
        <a:p>
          <a:endParaRPr lang="en-US"/>
        </a:p>
      </dgm:t>
    </dgm:pt>
    <dgm:pt modelId="{44F465BD-C62A-4E0E-B596-BC687F3FDE0D}" type="sibTrans" cxnId="{28B409A1-CF54-4E15-BEBB-4EB1C5989FEF}">
      <dgm:prSet/>
      <dgm:spPr/>
      <dgm:t>
        <a:bodyPr/>
        <a:lstStyle/>
        <a:p>
          <a:endParaRPr lang="en-US"/>
        </a:p>
      </dgm:t>
    </dgm:pt>
    <dgm:pt modelId="{02DAD032-D85B-4D52-946E-3DBB3EFBCEED}">
      <dgm:prSet phldrT="[Text]"/>
      <dgm:spPr/>
      <dgm:t>
        <a:bodyPr/>
        <a:lstStyle/>
        <a:p>
          <a:r>
            <a:rPr lang="en-US" dirty="0" smtClean="0"/>
            <a:t>They can communicate their choice</a:t>
          </a:r>
          <a:endParaRPr lang="en-US" dirty="0"/>
        </a:p>
      </dgm:t>
    </dgm:pt>
    <dgm:pt modelId="{58AC0170-D8BD-4325-8731-C242289A44D3}" type="parTrans" cxnId="{DA45AA57-19CE-4367-A02C-BCAAC040354E}">
      <dgm:prSet/>
      <dgm:spPr/>
      <dgm:t>
        <a:bodyPr/>
        <a:lstStyle/>
        <a:p>
          <a:endParaRPr lang="en-US"/>
        </a:p>
      </dgm:t>
    </dgm:pt>
    <dgm:pt modelId="{C507ED62-2B82-45CF-B831-E8CCF97087DA}" type="sibTrans" cxnId="{DA45AA57-19CE-4367-A02C-BCAAC040354E}">
      <dgm:prSet/>
      <dgm:spPr/>
      <dgm:t>
        <a:bodyPr/>
        <a:lstStyle/>
        <a:p>
          <a:endParaRPr lang="en-US"/>
        </a:p>
      </dgm:t>
    </dgm:pt>
    <dgm:pt modelId="{462CA964-C76B-4137-A155-36DE9190623E}">
      <dgm:prSet phldrT="[Text]"/>
      <dgm:spPr/>
      <dgm:t>
        <a:bodyPr/>
        <a:lstStyle/>
        <a:p>
          <a:r>
            <a:rPr lang="en-US" dirty="0" smtClean="0"/>
            <a:t>They know how they feel about it</a:t>
          </a:r>
          <a:endParaRPr lang="en-US" dirty="0"/>
        </a:p>
      </dgm:t>
    </dgm:pt>
    <dgm:pt modelId="{1DFE8268-948C-4D8F-99FD-20BCEA41E73E}" type="parTrans" cxnId="{E73CAD1A-E599-4759-988E-D581489A464C}">
      <dgm:prSet/>
      <dgm:spPr/>
      <dgm:t>
        <a:bodyPr/>
        <a:lstStyle/>
        <a:p>
          <a:endParaRPr lang="en-US"/>
        </a:p>
      </dgm:t>
    </dgm:pt>
    <dgm:pt modelId="{1A84742D-6CFF-4DE6-8B3C-75A83E2423E9}" type="sibTrans" cxnId="{E73CAD1A-E599-4759-988E-D581489A464C}">
      <dgm:prSet/>
      <dgm:spPr/>
      <dgm:t>
        <a:bodyPr/>
        <a:lstStyle/>
        <a:p>
          <a:endParaRPr lang="en-US"/>
        </a:p>
      </dgm:t>
    </dgm:pt>
    <dgm:pt modelId="{40D58CC6-0D02-4E9A-ADBD-410E5CD8F302}">
      <dgm:prSet phldrT="[Text]"/>
      <dgm:spPr/>
      <dgm:t>
        <a:bodyPr/>
        <a:lstStyle/>
        <a:p>
          <a:r>
            <a:rPr lang="en-US" dirty="0" smtClean="0"/>
            <a:t>If they can choose whether or not to do something</a:t>
          </a:r>
          <a:endParaRPr lang="en-US" dirty="0"/>
        </a:p>
      </dgm:t>
    </dgm:pt>
    <dgm:pt modelId="{61413B85-6C01-4DF0-8902-1EF1C97A00B9}" type="parTrans" cxnId="{6ADE0B4F-F0E8-497E-8FB4-F79E25B69724}">
      <dgm:prSet/>
      <dgm:spPr/>
      <dgm:t>
        <a:bodyPr/>
        <a:lstStyle/>
        <a:p>
          <a:endParaRPr lang="en-US"/>
        </a:p>
      </dgm:t>
    </dgm:pt>
    <dgm:pt modelId="{93E7E465-326F-4A3F-B5F5-9D92F393B975}" type="sibTrans" cxnId="{6ADE0B4F-F0E8-497E-8FB4-F79E25B69724}">
      <dgm:prSet/>
      <dgm:spPr/>
      <dgm:t>
        <a:bodyPr/>
        <a:lstStyle/>
        <a:p>
          <a:endParaRPr lang="en-US"/>
        </a:p>
      </dgm:t>
    </dgm:pt>
    <dgm:pt modelId="{92647A6E-4AAD-41BA-92E7-A0E498D7C0FF}">
      <dgm:prSet phldrT="[Text]"/>
      <dgm:spPr/>
      <dgm:t>
        <a:bodyPr/>
        <a:lstStyle/>
        <a:p>
          <a:r>
            <a:rPr lang="en-US" dirty="0" smtClean="0"/>
            <a:t>They understand if something is harmful or not</a:t>
          </a:r>
          <a:endParaRPr lang="en-US" dirty="0"/>
        </a:p>
      </dgm:t>
    </dgm:pt>
    <dgm:pt modelId="{7C4123C9-36A1-4775-B322-7BA3924DE3AB}" type="parTrans" cxnId="{FB3329DA-426C-4A22-BFA0-1A72B85B9FE6}">
      <dgm:prSet/>
      <dgm:spPr/>
      <dgm:t>
        <a:bodyPr/>
        <a:lstStyle/>
        <a:p>
          <a:endParaRPr lang="en-US"/>
        </a:p>
      </dgm:t>
    </dgm:pt>
    <dgm:pt modelId="{FF8FBA2F-93A3-49DC-9676-7A226A7AFFE6}" type="sibTrans" cxnId="{FB3329DA-426C-4A22-BFA0-1A72B85B9FE6}">
      <dgm:prSet/>
      <dgm:spPr/>
      <dgm:t>
        <a:bodyPr/>
        <a:lstStyle/>
        <a:p>
          <a:endParaRPr lang="en-US"/>
        </a:p>
      </dgm:t>
    </dgm:pt>
    <dgm:pt modelId="{AD885329-8270-4BEF-856C-C144D054D26D}" type="pres">
      <dgm:prSet presAssocID="{9B3112F6-883B-45BD-AE33-A677DDE41D0B}" presName="diagram" presStyleCnt="0">
        <dgm:presLayoutVars>
          <dgm:dir/>
          <dgm:resizeHandles val="exact"/>
        </dgm:presLayoutVars>
      </dgm:prSet>
      <dgm:spPr/>
      <dgm:t>
        <a:bodyPr/>
        <a:lstStyle/>
        <a:p>
          <a:endParaRPr lang="en-US"/>
        </a:p>
      </dgm:t>
    </dgm:pt>
    <dgm:pt modelId="{64D46E4B-C371-4EB0-AEC6-584E6471E3D1}" type="pres">
      <dgm:prSet presAssocID="{E25EC5A0-5CBD-45FA-B014-EE91CE725217}" presName="node" presStyleLbl="node1" presStyleIdx="0" presStyleCnt="5">
        <dgm:presLayoutVars>
          <dgm:bulletEnabled val="1"/>
        </dgm:presLayoutVars>
      </dgm:prSet>
      <dgm:spPr/>
      <dgm:t>
        <a:bodyPr/>
        <a:lstStyle/>
        <a:p>
          <a:endParaRPr lang="en-US"/>
        </a:p>
      </dgm:t>
    </dgm:pt>
    <dgm:pt modelId="{351DAA46-8D23-486D-89CC-2EE685C07319}" type="pres">
      <dgm:prSet presAssocID="{44F465BD-C62A-4E0E-B596-BC687F3FDE0D}" presName="sibTrans" presStyleCnt="0"/>
      <dgm:spPr/>
    </dgm:pt>
    <dgm:pt modelId="{FB6FA8E5-CB66-4B36-ADF5-D2187DF22EF3}" type="pres">
      <dgm:prSet presAssocID="{02DAD032-D85B-4D52-946E-3DBB3EFBCEED}" presName="node" presStyleLbl="node1" presStyleIdx="1" presStyleCnt="5">
        <dgm:presLayoutVars>
          <dgm:bulletEnabled val="1"/>
        </dgm:presLayoutVars>
      </dgm:prSet>
      <dgm:spPr/>
      <dgm:t>
        <a:bodyPr/>
        <a:lstStyle/>
        <a:p>
          <a:endParaRPr lang="en-US"/>
        </a:p>
      </dgm:t>
    </dgm:pt>
    <dgm:pt modelId="{2A58A097-B561-4794-8A86-C9D81E4594C1}" type="pres">
      <dgm:prSet presAssocID="{C507ED62-2B82-45CF-B831-E8CCF97087DA}" presName="sibTrans" presStyleCnt="0"/>
      <dgm:spPr/>
    </dgm:pt>
    <dgm:pt modelId="{8508D4B7-F7BA-43A4-85AC-2BA615244E77}" type="pres">
      <dgm:prSet presAssocID="{462CA964-C76B-4137-A155-36DE9190623E}" presName="node" presStyleLbl="node1" presStyleIdx="2" presStyleCnt="5">
        <dgm:presLayoutVars>
          <dgm:bulletEnabled val="1"/>
        </dgm:presLayoutVars>
      </dgm:prSet>
      <dgm:spPr/>
      <dgm:t>
        <a:bodyPr/>
        <a:lstStyle/>
        <a:p>
          <a:endParaRPr lang="en-US"/>
        </a:p>
      </dgm:t>
    </dgm:pt>
    <dgm:pt modelId="{409767FA-62FD-498E-BA13-1FFA4D867BF8}" type="pres">
      <dgm:prSet presAssocID="{1A84742D-6CFF-4DE6-8B3C-75A83E2423E9}" presName="sibTrans" presStyleCnt="0"/>
      <dgm:spPr/>
    </dgm:pt>
    <dgm:pt modelId="{C8C35EF4-75A2-4C03-8E73-37B03BBD2B72}" type="pres">
      <dgm:prSet presAssocID="{40D58CC6-0D02-4E9A-ADBD-410E5CD8F302}" presName="node" presStyleLbl="node1" presStyleIdx="3" presStyleCnt="5">
        <dgm:presLayoutVars>
          <dgm:bulletEnabled val="1"/>
        </dgm:presLayoutVars>
      </dgm:prSet>
      <dgm:spPr/>
      <dgm:t>
        <a:bodyPr/>
        <a:lstStyle/>
        <a:p>
          <a:endParaRPr lang="en-US"/>
        </a:p>
      </dgm:t>
    </dgm:pt>
    <dgm:pt modelId="{6B2695BC-F9C5-479C-A798-9C49A4E61540}" type="pres">
      <dgm:prSet presAssocID="{93E7E465-326F-4A3F-B5F5-9D92F393B975}" presName="sibTrans" presStyleCnt="0"/>
      <dgm:spPr/>
    </dgm:pt>
    <dgm:pt modelId="{21BAB68D-5F22-4D13-A69D-FB0091B7DFDA}" type="pres">
      <dgm:prSet presAssocID="{92647A6E-4AAD-41BA-92E7-A0E498D7C0FF}" presName="node" presStyleLbl="node1" presStyleIdx="4" presStyleCnt="5">
        <dgm:presLayoutVars>
          <dgm:bulletEnabled val="1"/>
        </dgm:presLayoutVars>
      </dgm:prSet>
      <dgm:spPr/>
      <dgm:t>
        <a:bodyPr/>
        <a:lstStyle/>
        <a:p>
          <a:endParaRPr lang="en-US"/>
        </a:p>
      </dgm:t>
    </dgm:pt>
  </dgm:ptLst>
  <dgm:cxnLst>
    <dgm:cxn modelId="{69FD8B96-B48F-4CB5-A39F-8B23B1C5CF32}" type="presOf" srcId="{E25EC5A0-5CBD-45FA-B014-EE91CE725217}" destId="{64D46E4B-C371-4EB0-AEC6-584E6471E3D1}" srcOrd="0" destOrd="0" presId="urn:microsoft.com/office/officeart/2005/8/layout/default"/>
    <dgm:cxn modelId="{958474AA-12F3-4DC3-9877-CBC92A31A25A}" type="presOf" srcId="{02DAD032-D85B-4D52-946E-3DBB3EFBCEED}" destId="{FB6FA8E5-CB66-4B36-ADF5-D2187DF22EF3}" srcOrd="0" destOrd="0" presId="urn:microsoft.com/office/officeart/2005/8/layout/default"/>
    <dgm:cxn modelId="{E73CAD1A-E599-4759-988E-D581489A464C}" srcId="{9B3112F6-883B-45BD-AE33-A677DDE41D0B}" destId="{462CA964-C76B-4137-A155-36DE9190623E}" srcOrd="2" destOrd="0" parTransId="{1DFE8268-948C-4D8F-99FD-20BCEA41E73E}" sibTransId="{1A84742D-6CFF-4DE6-8B3C-75A83E2423E9}"/>
    <dgm:cxn modelId="{FB3329DA-426C-4A22-BFA0-1A72B85B9FE6}" srcId="{9B3112F6-883B-45BD-AE33-A677DDE41D0B}" destId="{92647A6E-4AAD-41BA-92E7-A0E498D7C0FF}" srcOrd="4" destOrd="0" parTransId="{7C4123C9-36A1-4775-B322-7BA3924DE3AB}" sibTransId="{FF8FBA2F-93A3-49DC-9676-7A226A7AFFE6}"/>
    <dgm:cxn modelId="{6ADE0B4F-F0E8-497E-8FB4-F79E25B69724}" srcId="{9B3112F6-883B-45BD-AE33-A677DDE41D0B}" destId="{40D58CC6-0D02-4E9A-ADBD-410E5CD8F302}" srcOrd="3" destOrd="0" parTransId="{61413B85-6C01-4DF0-8902-1EF1C97A00B9}" sibTransId="{93E7E465-326F-4A3F-B5F5-9D92F393B975}"/>
    <dgm:cxn modelId="{85F0A4F2-0F17-4BF7-8E86-251CA6BD9A3D}" type="presOf" srcId="{92647A6E-4AAD-41BA-92E7-A0E498D7C0FF}" destId="{21BAB68D-5F22-4D13-A69D-FB0091B7DFDA}" srcOrd="0" destOrd="0" presId="urn:microsoft.com/office/officeart/2005/8/layout/default"/>
    <dgm:cxn modelId="{15BFDD58-5955-4F42-BD19-8DC80B4CD573}" type="presOf" srcId="{462CA964-C76B-4137-A155-36DE9190623E}" destId="{8508D4B7-F7BA-43A4-85AC-2BA615244E77}" srcOrd="0" destOrd="0" presId="urn:microsoft.com/office/officeart/2005/8/layout/default"/>
    <dgm:cxn modelId="{28B409A1-CF54-4E15-BEBB-4EB1C5989FEF}" srcId="{9B3112F6-883B-45BD-AE33-A677DDE41D0B}" destId="{E25EC5A0-5CBD-45FA-B014-EE91CE725217}" srcOrd="0" destOrd="0" parTransId="{228B587D-8987-4981-9693-471C4D4F063B}" sibTransId="{44F465BD-C62A-4E0E-B596-BC687F3FDE0D}"/>
    <dgm:cxn modelId="{7A601971-6D01-42C3-AAFB-B518CA29CFE7}" type="presOf" srcId="{40D58CC6-0D02-4E9A-ADBD-410E5CD8F302}" destId="{C8C35EF4-75A2-4C03-8E73-37B03BBD2B72}" srcOrd="0" destOrd="0" presId="urn:microsoft.com/office/officeart/2005/8/layout/default"/>
    <dgm:cxn modelId="{FF7F3B06-3603-4514-A6BC-0D5B46EF85CF}" type="presOf" srcId="{9B3112F6-883B-45BD-AE33-A677DDE41D0B}" destId="{AD885329-8270-4BEF-856C-C144D054D26D}" srcOrd="0" destOrd="0" presId="urn:microsoft.com/office/officeart/2005/8/layout/default"/>
    <dgm:cxn modelId="{DA45AA57-19CE-4367-A02C-BCAAC040354E}" srcId="{9B3112F6-883B-45BD-AE33-A677DDE41D0B}" destId="{02DAD032-D85B-4D52-946E-3DBB3EFBCEED}" srcOrd="1" destOrd="0" parTransId="{58AC0170-D8BD-4325-8731-C242289A44D3}" sibTransId="{C507ED62-2B82-45CF-B831-E8CCF97087DA}"/>
    <dgm:cxn modelId="{12BDDAC3-3320-477F-B817-FBB8DCCCE209}" type="presParOf" srcId="{AD885329-8270-4BEF-856C-C144D054D26D}" destId="{64D46E4B-C371-4EB0-AEC6-584E6471E3D1}" srcOrd="0" destOrd="0" presId="urn:microsoft.com/office/officeart/2005/8/layout/default"/>
    <dgm:cxn modelId="{CF3EAA33-8717-4ADA-AA0D-F237FEE226E9}" type="presParOf" srcId="{AD885329-8270-4BEF-856C-C144D054D26D}" destId="{351DAA46-8D23-486D-89CC-2EE685C07319}" srcOrd="1" destOrd="0" presId="urn:microsoft.com/office/officeart/2005/8/layout/default"/>
    <dgm:cxn modelId="{B22E4260-F7F1-41E8-A727-B3BD7EF76671}" type="presParOf" srcId="{AD885329-8270-4BEF-856C-C144D054D26D}" destId="{FB6FA8E5-CB66-4B36-ADF5-D2187DF22EF3}" srcOrd="2" destOrd="0" presId="urn:microsoft.com/office/officeart/2005/8/layout/default"/>
    <dgm:cxn modelId="{F3B0E830-9448-4497-ACCF-A06CD131C550}" type="presParOf" srcId="{AD885329-8270-4BEF-856C-C144D054D26D}" destId="{2A58A097-B561-4794-8A86-C9D81E4594C1}" srcOrd="3" destOrd="0" presId="urn:microsoft.com/office/officeart/2005/8/layout/default"/>
    <dgm:cxn modelId="{32462865-3222-4478-AB1D-38ED32CA7401}" type="presParOf" srcId="{AD885329-8270-4BEF-856C-C144D054D26D}" destId="{8508D4B7-F7BA-43A4-85AC-2BA615244E77}" srcOrd="4" destOrd="0" presId="urn:microsoft.com/office/officeart/2005/8/layout/default"/>
    <dgm:cxn modelId="{3133F4E7-0D7A-4C32-8C66-9566EE33DF10}" type="presParOf" srcId="{AD885329-8270-4BEF-856C-C144D054D26D}" destId="{409767FA-62FD-498E-BA13-1FFA4D867BF8}" srcOrd="5" destOrd="0" presId="urn:microsoft.com/office/officeart/2005/8/layout/default"/>
    <dgm:cxn modelId="{614B6D47-B1AD-4C38-8D52-7EDC1E6D730B}" type="presParOf" srcId="{AD885329-8270-4BEF-856C-C144D054D26D}" destId="{C8C35EF4-75A2-4C03-8E73-37B03BBD2B72}" srcOrd="6" destOrd="0" presId="urn:microsoft.com/office/officeart/2005/8/layout/default"/>
    <dgm:cxn modelId="{C0EA9E79-882F-4A83-8967-01F34E855D0C}" type="presParOf" srcId="{AD885329-8270-4BEF-856C-C144D054D26D}" destId="{6B2695BC-F9C5-479C-A798-9C49A4E61540}" srcOrd="7" destOrd="0" presId="urn:microsoft.com/office/officeart/2005/8/layout/default"/>
    <dgm:cxn modelId="{A4C420F1-BCFD-4A2A-A3C9-E808424FD29F}" type="presParOf" srcId="{AD885329-8270-4BEF-856C-C144D054D26D}" destId="{21BAB68D-5F22-4D13-A69D-FB0091B7DF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D0FEE-39B4-49E7-BBC3-B7D070AF16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F00A13-8FC8-4ADC-853B-6A4086D3C23B}">
      <dgm:prSet phldrT="[Text]" custT="1"/>
      <dgm:spPr/>
      <dgm:t>
        <a:bodyPr/>
        <a:lstStyle/>
        <a:p>
          <a:r>
            <a:rPr lang="en-US" sz="3200" dirty="0" smtClean="0"/>
            <a:t>They are under the influence of alcohol or drugs</a:t>
          </a:r>
          <a:endParaRPr lang="en-US" sz="3200" dirty="0"/>
        </a:p>
      </dgm:t>
    </dgm:pt>
    <dgm:pt modelId="{0C70381C-8AD7-476B-9458-604D0F657E8C}" type="parTrans" cxnId="{DD12EBFE-8B1E-4B26-ABF0-EF03D47DBB77}">
      <dgm:prSet/>
      <dgm:spPr/>
      <dgm:t>
        <a:bodyPr/>
        <a:lstStyle/>
        <a:p>
          <a:endParaRPr lang="en-US"/>
        </a:p>
      </dgm:t>
    </dgm:pt>
    <dgm:pt modelId="{8F1D4049-1DD6-4236-A61D-0D388EF2D85E}" type="sibTrans" cxnId="{DD12EBFE-8B1E-4B26-ABF0-EF03D47DBB77}">
      <dgm:prSet/>
      <dgm:spPr/>
      <dgm:t>
        <a:bodyPr/>
        <a:lstStyle/>
        <a:p>
          <a:endParaRPr lang="en-US"/>
        </a:p>
      </dgm:t>
    </dgm:pt>
    <dgm:pt modelId="{C3303BD2-E5F9-41BC-85AA-E2D817397896}">
      <dgm:prSet phldrT="[Text]" custT="1"/>
      <dgm:spPr/>
      <dgm:t>
        <a:bodyPr/>
        <a:lstStyle/>
        <a:p>
          <a:r>
            <a:rPr lang="en-US" sz="3200" dirty="0" smtClean="0"/>
            <a:t>The person is sleeping, unconscious, or mentally incapacitated</a:t>
          </a:r>
          <a:endParaRPr lang="en-US" sz="3200" dirty="0"/>
        </a:p>
      </dgm:t>
    </dgm:pt>
    <dgm:pt modelId="{18751024-DC29-42E6-87A5-F9CE8436E67D}" type="parTrans" cxnId="{2FBD479D-77B9-41CF-8F0D-A46C331A03E9}">
      <dgm:prSet/>
      <dgm:spPr/>
      <dgm:t>
        <a:bodyPr/>
        <a:lstStyle/>
        <a:p>
          <a:endParaRPr lang="en-US"/>
        </a:p>
      </dgm:t>
    </dgm:pt>
    <dgm:pt modelId="{C65B4357-E229-4B4A-9FF8-EF75292C4FB5}" type="sibTrans" cxnId="{2FBD479D-77B9-41CF-8F0D-A46C331A03E9}">
      <dgm:prSet/>
      <dgm:spPr/>
      <dgm:t>
        <a:bodyPr/>
        <a:lstStyle/>
        <a:p>
          <a:endParaRPr lang="en-US"/>
        </a:p>
      </dgm:t>
    </dgm:pt>
    <dgm:pt modelId="{9E597F05-A35A-4CDD-A3CC-B3176BC1FBFE}">
      <dgm:prSet phldrT="[Text]" custT="1"/>
      <dgm:spPr/>
      <dgm:t>
        <a:bodyPr/>
        <a:lstStyle/>
        <a:p>
          <a:r>
            <a:rPr lang="en-US" sz="3200" b="0" i="0" dirty="0" smtClean="0"/>
            <a:t>Someone is under the legal age of </a:t>
          </a:r>
          <a:r>
            <a:rPr lang="en-US" sz="3200" b="1" i="0" dirty="0" smtClean="0"/>
            <a:t>consent</a:t>
          </a:r>
          <a:r>
            <a:rPr lang="en-US" sz="3200" b="0" i="0" dirty="0" smtClean="0"/>
            <a:t>, as defined by the state.</a:t>
          </a:r>
          <a:endParaRPr lang="en-US" sz="3800" dirty="0"/>
        </a:p>
      </dgm:t>
    </dgm:pt>
    <dgm:pt modelId="{196DD16E-FABF-4718-B80E-CB94F4E66A37}" type="parTrans" cxnId="{ACB51F8B-99FE-4EC9-A366-53ED44A37BA0}">
      <dgm:prSet/>
      <dgm:spPr/>
      <dgm:t>
        <a:bodyPr/>
        <a:lstStyle/>
        <a:p>
          <a:endParaRPr lang="en-US"/>
        </a:p>
      </dgm:t>
    </dgm:pt>
    <dgm:pt modelId="{78034B31-222E-4213-9BAF-754B43611B8C}" type="sibTrans" cxnId="{ACB51F8B-99FE-4EC9-A366-53ED44A37BA0}">
      <dgm:prSet/>
      <dgm:spPr/>
      <dgm:t>
        <a:bodyPr/>
        <a:lstStyle/>
        <a:p>
          <a:endParaRPr lang="en-US"/>
        </a:p>
      </dgm:t>
    </dgm:pt>
    <dgm:pt modelId="{D105C946-3C79-452D-9885-605635AC111D}" type="pres">
      <dgm:prSet presAssocID="{839D0FEE-39B4-49E7-BBC3-B7D070AF168E}" presName="linear" presStyleCnt="0">
        <dgm:presLayoutVars>
          <dgm:animLvl val="lvl"/>
          <dgm:resizeHandles val="exact"/>
        </dgm:presLayoutVars>
      </dgm:prSet>
      <dgm:spPr/>
      <dgm:t>
        <a:bodyPr/>
        <a:lstStyle/>
        <a:p>
          <a:endParaRPr lang="en-US"/>
        </a:p>
      </dgm:t>
    </dgm:pt>
    <dgm:pt modelId="{41D1BBA5-18E4-4F7A-8C7A-A214B4FB7171}" type="pres">
      <dgm:prSet presAssocID="{34F00A13-8FC8-4ADC-853B-6A4086D3C23B}" presName="parentText" presStyleLbl="node1" presStyleIdx="0" presStyleCnt="3">
        <dgm:presLayoutVars>
          <dgm:chMax val="0"/>
          <dgm:bulletEnabled val="1"/>
        </dgm:presLayoutVars>
      </dgm:prSet>
      <dgm:spPr/>
      <dgm:t>
        <a:bodyPr/>
        <a:lstStyle/>
        <a:p>
          <a:endParaRPr lang="en-US"/>
        </a:p>
      </dgm:t>
    </dgm:pt>
    <dgm:pt modelId="{5DE90493-D4D4-4E57-B4C4-AA893A550254}" type="pres">
      <dgm:prSet presAssocID="{8F1D4049-1DD6-4236-A61D-0D388EF2D85E}" presName="spacer" presStyleCnt="0"/>
      <dgm:spPr/>
    </dgm:pt>
    <dgm:pt modelId="{E00FE58C-378D-482E-8DA4-BB7292DB8B85}" type="pres">
      <dgm:prSet presAssocID="{C3303BD2-E5F9-41BC-85AA-E2D817397896}" presName="parentText" presStyleLbl="node1" presStyleIdx="1" presStyleCnt="3">
        <dgm:presLayoutVars>
          <dgm:chMax val="0"/>
          <dgm:bulletEnabled val="1"/>
        </dgm:presLayoutVars>
      </dgm:prSet>
      <dgm:spPr/>
      <dgm:t>
        <a:bodyPr/>
        <a:lstStyle/>
        <a:p>
          <a:endParaRPr lang="en-US"/>
        </a:p>
      </dgm:t>
    </dgm:pt>
    <dgm:pt modelId="{403F7E40-CEC8-4CB3-8ACA-C90C87469906}" type="pres">
      <dgm:prSet presAssocID="{C65B4357-E229-4B4A-9FF8-EF75292C4FB5}" presName="spacer" presStyleCnt="0"/>
      <dgm:spPr/>
    </dgm:pt>
    <dgm:pt modelId="{20728A21-2B92-47E8-9B81-C60B5D5AAE73}" type="pres">
      <dgm:prSet presAssocID="{9E597F05-A35A-4CDD-A3CC-B3176BC1FBFE}" presName="parentText" presStyleLbl="node1" presStyleIdx="2" presStyleCnt="3">
        <dgm:presLayoutVars>
          <dgm:chMax val="0"/>
          <dgm:bulletEnabled val="1"/>
        </dgm:presLayoutVars>
      </dgm:prSet>
      <dgm:spPr/>
      <dgm:t>
        <a:bodyPr/>
        <a:lstStyle/>
        <a:p>
          <a:endParaRPr lang="en-US"/>
        </a:p>
      </dgm:t>
    </dgm:pt>
  </dgm:ptLst>
  <dgm:cxnLst>
    <dgm:cxn modelId="{47EFCCF5-A999-474D-9162-F1AECEA5C3D5}" type="presOf" srcId="{C3303BD2-E5F9-41BC-85AA-E2D817397896}" destId="{E00FE58C-378D-482E-8DA4-BB7292DB8B85}" srcOrd="0" destOrd="0" presId="urn:microsoft.com/office/officeart/2005/8/layout/vList2"/>
    <dgm:cxn modelId="{DD12EBFE-8B1E-4B26-ABF0-EF03D47DBB77}" srcId="{839D0FEE-39B4-49E7-BBC3-B7D070AF168E}" destId="{34F00A13-8FC8-4ADC-853B-6A4086D3C23B}" srcOrd="0" destOrd="0" parTransId="{0C70381C-8AD7-476B-9458-604D0F657E8C}" sibTransId="{8F1D4049-1DD6-4236-A61D-0D388EF2D85E}"/>
    <dgm:cxn modelId="{8647AEEB-8780-4FE0-803C-54D77E59B476}" type="presOf" srcId="{839D0FEE-39B4-49E7-BBC3-B7D070AF168E}" destId="{D105C946-3C79-452D-9885-605635AC111D}" srcOrd="0" destOrd="0" presId="urn:microsoft.com/office/officeart/2005/8/layout/vList2"/>
    <dgm:cxn modelId="{C6688CF9-087E-4A71-9578-5DB1FF2C9770}" type="presOf" srcId="{34F00A13-8FC8-4ADC-853B-6A4086D3C23B}" destId="{41D1BBA5-18E4-4F7A-8C7A-A214B4FB7171}" srcOrd="0" destOrd="0" presId="urn:microsoft.com/office/officeart/2005/8/layout/vList2"/>
    <dgm:cxn modelId="{2FBD479D-77B9-41CF-8F0D-A46C331A03E9}" srcId="{839D0FEE-39B4-49E7-BBC3-B7D070AF168E}" destId="{C3303BD2-E5F9-41BC-85AA-E2D817397896}" srcOrd="1" destOrd="0" parTransId="{18751024-DC29-42E6-87A5-F9CE8436E67D}" sibTransId="{C65B4357-E229-4B4A-9FF8-EF75292C4FB5}"/>
    <dgm:cxn modelId="{C3F8BD16-673B-4B6F-BD52-1110AC3AA341}" type="presOf" srcId="{9E597F05-A35A-4CDD-A3CC-B3176BC1FBFE}" destId="{20728A21-2B92-47E8-9B81-C60B5D5AAE73}" srcOrd="0" destOrd="0" presId="urn:microsoft.com/office/officeart/2005/8/layout/vList2"/>
    <dgm:cxn modelId="{ACB51F8B-99FE-4EC9-A366-53ED44A37BA0}" srcId="{839D0FEE-39B4-49E7-BBC3-B7D070AF168E}" destId="{9E597F05-A35A-4CDD-A3CC-B3176BC1FBFE}" srcOrd="2" destOrd="0" parTransId="{196DD16E-FABF-4718-B80E-CB94F4E66A37}" sibTransId="{78034B31-222E-4213-9BAF-754B43611B8C}"/>
    <dgm:cxn modelId="{11C7ACB7-4CBC-4FF3-9764-5C4ACF0A23CC}" type="presParOf" srcId="{D105C946-3C79-452D-9885-605635AC111D}" destId="{41D1BBA5-18E4-4F7A-8C7A-A214B4FB7171}" srcOrd="0" destOrd="0" presId="urn:microsoft.com/office/officeart/2005/8/layout/vList2"/>
    <dgm:cxn modelId="{4A07A3C0-2137-4753-9369-7D3B54A6A91E}" type="presParOf" srcId="{D105C946-3C79-452D-9885-605635AC111D}" destId="{5DE90493-D4D4-4E57-B4C4-AA893A550254}" srcOrd="1" destOrd="0" presId="urn:microsoft.com/office/officeart/2005/8/layout/vList2"/>
    <dgm:cxn modelId="{37BDB3FF-8CC9-43B4-962D-03A0AC5C6AFF}" type="presParOf" srcId="{D105C946-3C79-452D-9885-605635AC111D}" destId="{E00FE58C-378D-482E-8DA4-BB7292DB8B85}" srcOrd="2" destOrd="0" presId="urn:microsoft.com/office/officeart/2005/8/layout/vList2"/>
    <dgm:cxn modelId="{9A4E1A7E-787F-47BF-8AFE-970B3E16B8C5}" type="presParOf" srcId="{D105C946-3C79-452D-9885-605635AC111D}" destId="{403F7E40-CEC8-4CB3-8ACA-C90C87469906}" srcOrd="3" destOrd="0" presId="urn:microsoft.com/office/officeart/2005/8/layout/vList2"/>
    <dgm:cxn modelId="{0CA1C582-4F35-4A63-AF62-FB38A5AA8716}" type="presParOf" srcId="{D105C946-3C79-452D-9885-605635AC111D}" destId="{20728A21-2B92-47E8-9B81-C60B5D5AAE7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46E4B-C371-4EB0-AEC6-584E6471E3D1}">
      <dsp:nvSpPr>
        <dsp:cNvPr id="0" name=""/>
        <dsp:cNvSpPr/>
      </dsp:nvSpPr>
      <dsp:spPr>
        <a:xfrm>
          <a:off x="460057" y="1954"/>
          <a:ext cx="2998589" cy="1799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If they know what they are agreeing to</a:t>
          </a:r>
          <a:endParaRPr lang="en-US" sz="2900" kern="1200" dirty="0"/>
        </a:p>
      </dsp:txBody>
      <dsp:txXfrm>
        <a:off x="460057" y="1954"/>
        <a:ext cx="2998589" cy="1799153"/>
      </dsp:txXfrm>
    </dsp:sp>
    <dsp:sp modelId="{FB6FA8E5-CB66-4B36-ADF5-D2187DF22EF3}">
      <dsp:nvSpPr>
        <dsp:cNvPr id="0" name=""/>
        <dsp:cNvSpPr/>
      </dsp:nvSpPr>
      <dsp:spPr>
        <a:xfrm>
          <a:off x="3758505" y="1954"/>
          <a:ext cx="2998589" cy="1799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They can communicate their choice</a:t>
          </a:r>
          <a:endParaRPr lang="en-US" sz="2900" kern="1200" dirty="0"/>
        </a:p>
      </dsp:txBody>
      <dsp:txXfrm>
        <a:off x="3758505" y="1954"/>
        <a:ext cx="2998589" cy="1799153"/>
      </dsp:txXfrm>
    </dsp:sp>
    <dsp:sp modelId="{8508D4B7-F7BA-43A4-85AC-2BA615244E77}">
      <dsp:nvSpPr>
        <dsp:cNvPr id="0" name=""/>
        <dsp:cNvSpPr/>
      </dsp:nvSpPr>
      <dsp:spPr>
        <a:xfrm>
          <a:off x="7056953" y="1954"/>
          <a:ext cx="2998589" cy="1799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They know how they feel about it</a:t>
          </a:r>
          <a:endParaRPr lang="en-US" sz="2900" kern="1200" dirty="0"/>
        </a:p>
      </dsp:txBody>
      <dsp:txXfrm>
        <a:off x="7056953" y="1954"/>
        <a:ext cx="2998589" cy="1799153"/>
      </dsp:txXfrm>
    </dsp:sp>
    <dsp:sp modelId="{C8C35EF4-75A2-4C03-8E73-37B03BBD2B72}">
      <dsp:nvSpPr>
        <dsp:cNvPr id="0" name=""/>
        <dsp:cNvSpPr/>
      </dsp:nvSpPr>
      <dsp:spPr>
        <a:xfrm>
          <a:off x="2109281" y="2100966"/>
          <a:ext cx="2998589" cy="1799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If they can choose whether or not to do something</a:t>
          </a:r>
          <a:endParaRPr lang="en-US" sz="2900" kern="1200" dirty="0"/>
        </a:p>
      </dsp:txBody>
      <dsp:txXfrm>
        <a:off x="2109281" y="2100966"/>
        <a:ext cx="2998589" cy="1799153"/>
      </dsp:txXfrm>
    </dsp:sp>
    <dsp:sp modelId="{21BAB68D-5F22-4D13-A69D-FB0091B7DFDA}">
      <dsp:nvSpPr>
        <dsp:cNvPr id="0" name=""/>
        <dsp:cNvSpPr/>
      </dsp:nvSpPr>
      <dsp:spPr>
        <a:xfrm>
          <a:off x="5407729" y="2100966"/>
          <a:ext cx="2998589" cy="1799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They understand if something is harmful or not</a:t>
          </a:r>
          <a:endParaRPr lang="en-US" sz="2900" kern="1200" dirty="0"/>
        </a:p>
      </dsp:txBody>
      <dsp:txXfrm>
        <a:off x="5407729" y="2100966"/>
        <a:ext cx="2998589" cy="1799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1BBA5-18E4-4F7A-8C7A-A214B4FB7171}">
      <dsp:nvSpPr>
        <dsp:cNvPr id="0" name=""/>
        <dsp:cNvSpPr/>
      </dsp:nvSpPr>
      <dsp:spPr>
        <a:xfrm>
          <a:off x="0" y="267994"/>
          <a:ext cx="8655269" cy="1292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They are under the influence of alcohol or drugs</a:t>
          </a:r>
          <a:endParaRPr lang="en-US" sz="3200" kern="1200" dirty="0"/>
        </a:p>
      </dsp:txBody>
      <dsp:txXfrm>
        <a:off x="63112" y="331106"/>
        <a:ext cx="8529045" cy="1166626"/>
      </dsp:txXfrm>
    </dsp:sp>
    <dsp:sp modelId="{E00FE58C-378D-482E-8DA4-BB7292DB8B85}">
      <dsp:nvSpPr>
        <dsp:cNvPr id="0" name=""/>
        <dsp:cNvSpPr/>
      </dsp:nvSpPr>
      <dsp:spPr>
        <a:xfrm>
          <a:off x="0" y="1748044"/>
          <a:ext cx="8655269" cy="1292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The person is sleeping, unconscious, or mentally incapacitated</a:t>
          </a:r>
          <a:endParaRPr lang="en-US" sz="3200" kern="1200" dirty="0"/>
        </a:p>
      </dsp:txBody>
      <dsp:txXfrm>
        <a:off x="63112" y="1811156"/>
        <a:ext cx="8529045" cy="1166626"/>
      </dsp:txXfrm>
    </dsp:sp>
    <dsp:sp modelId="{20728A21-2B92-47E8-9B81-C60B5D5AAE73}">
      <dsp:nvSpPr>
        <dsp:cNvPr id="0" name=""/>
        <dsp:cNvSpPr/>
      </dsp:nvSpPr>
      <dsp:spPr>
        <a:xfrm>
          <a:off x="0" y="3228095"/>
          <a:ext cx="8655269" cy="1292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0" i="0" kern="1200" dirty="0" smtClean="0"/>
            <a:t>Someone is under the legal age of </a:t>
          </a:r>
          <a:r>
            <a:rPr lang="en-US" sz="3200" b="1" i="0" kern="1200" dirty="0" smtClean="0"/>
            <a:t>consent</a:t>
          </a:r>
          <a:r>
            <a:rPr lang="en-US" sz="3200" b="0" i="0" kern="1200" dirty="0" smtClean="0"/>
            <a:t>, as defined by the state.</a:t>
          </a:r>
          <a:endParaRPr lang="en-US" sz="3800" kern="1200" dirty="0"/>
        </a:p>
      </dsp:txBody>
      <dsp:txXfrm>
        <a:off x="63112" y="3291207"/>
        <a:ext cx="8529045"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C74AF-1BEA-4BA1-B199-49F67D5CFEE1}"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FC2A2-2327-475B-9E06-84A3557281EF}" type="slidenum">
              <a:rPr lang="en-US" smtClean="0"/>
              <a:t>‹#›</a:t>
            </a:fld>
            <a:endParaRPr lang="en-US"/>
          </a:p>
        </p:txBody>
      </p:sp>
    </p:spTree>
    <p:extLst>
      <p:ext uri="{BB962C8B-B14F-4D97-AF65-F5344CB8AC3E}">
        <p14:creationId xmlns:p14="http://schemas.microsoft.com/office/powerpoint/2010/main" val="182495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a:t>
            </a:fld>
            <a:endParaRPr lang="en-US"/>
          </a:p>
        </p:txBody>
      </p:sp>
    </p:spTree>
    <p:extLst>
      <p:ext uri="{BB962C8B-B14F-4D97-AF65-F5344CB8AC3E}">
        <p14:creationId xmlns:p14="http://schemas.microsoft.com/office/powerpoint/2010/main" val="348863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a:t>
            </a:r>
            <a:r>
              <a:rPr lang="en-US" baseline="0" dirty="0" smtClean="0"/>
              <a:t> Kendra really likes Jake, the power in their relationship is uneven. Jake has much more life experience than Kendra. He is a legal adult, whereas Kendra is still in high school. It is unlikely that this pair will really have anything, beyond the superficial, in common. Furthermore, if Kendra and Jake begin a sexual relationship, it would be illegal. </a:t>
            </a:r>
            <a:endParaRPr lang="en-US" dirty="0" smtClean="0"/>
          </a:p>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16</a:t>
            </a:fld>
            <a:endParaRPr lang="en-US"/>
          </a:p>
        </p:txBody>
      </p:sp>
    </p:spTree>
    <p:extLst>
      <p:ext uri="{BB962C8B-B14F-4D97-AF65-F5344CB8AC3E}">
        <p14:creationId xmlns:p14="http://schemas.microsoft.com/office/powerpoint/2010/main" val="174861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18</a:t>
            </a:fld>
            <a:endParaRPr lang="en-US"/>
          </a:p>
        </p:txBody>
      </p:sp>
    </p:spTree>
    <p:extLst>
      <p:ext uri="{BB962C8B-B14F-4D97-AF65-F5344CB8AC3E}">
        <p14:creationId xmlns:p14="http://schemas.microsoft.com/office/powerpoint/2010/main" val="25477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 about</a:t>
            </a:r>
            <a:r>
              <a:rPr lang="en-US" baseline="0" dirty="0" smtClean="0"/>
              <a:t> consent. Planned Parenthood. Retrieved from https://www.plannedparenthood.org/learn/teens/sex/all-about-consent</a:t>
            </a:r>
            <a:endParaRPr lang="en-US" dirty="0" smtClean="0"/>
          </a:p>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3</a:t>
            </a:fld>
            <a:endParaRPr lang="en-US"/>
          </a:p>
        </p:txBody>
      </p:sp>
    </p:spTree>
    <p:extLst>
      <p:ext uri="{BB962C8B-B14F-4D97-AF65-F5344CB8AC3E}">
        <p14:creationId xmlns:p14="http://schemas.microsoft.com/office/powerpoint/2010/main" val="115246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5</a:t>
            </a:fld>
            <a:endParaRPr lang="en-US"/>
          </a:p>
        </p:txBody>
      </p:sp>
    </p:spTree>
    <p:extLst>
      <p:ext uri="{BB962C8B-B14F-4D97-AF65-F5344CB8AC3E}">
        <p14:creationId xmlns:p14="http://schemas.microsoft.com/office/powerpoint/2010/main" val="395746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Chris had clear verbal consent before</a:t>
            </a:r>
            <a:r>
              <a:rPr lang="en-US" baseline="0" dirty="0" smtClean="0"/>
              <a:t> kissing Jessie.</a:t>
            </a:r>
            <a:endParaRPr lang="en-US" dirty="0" smtClean="0"/>
          </a:p>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8</a:t>
            </a:fld>
            <a:endParaRPr lang="en-US"/>
          </a:p>
        </p:txBody>
      </p:sp>
    </p:spTree>
    <p:extLst>
      <p:ext uri="{BB962C8B-B14F-4D97-AF65-F5344CB8AC3E}">
        <p14:creationId xmlns:p14="http://schemas.microsoft.com/office/powerpoint/2010/main" val="103774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Taylor did not explicitly say “no,” Taylor also</a:t>
            </a:r>
            <a:r>
              <a:rPr lang="en-US" baseline="0" dirty="0" smtClean="0"/>
              <a:t> did not say “yes.” Additionally, while Jamie may not have seen Taylor drinking, there were behaviors to indicate that Taylor’s alcohol consumption and inability to consent. </a:t>
            </a:r>
            <a:endParaRPr lang="en-US" dirty="0" smtClean="0"/>
          </a:p>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9</a:t>
            </a:fld>
            <a:endParaRPr lang="en-US"/>
          </a:p>
        </p:txBody>
      </p:sp>
    </p:spTree>
    <p:extLst>
      <p:ext uri="{BB962C8B-B14F-4D97-AF65-F5344CB8AC3E}">
        <p14:creationId xmlns:p14="http://schemas.microsoft.com/office/powerpoint/2010/main" val="321891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because Riley did not physically pull away does not mean Riley consented. Coercing someone into a behavior is not the same as asking them for their consent. An act is NOT consensual when someone has been coerced or threatened. </a:t>
            </a:r>
          </a:p>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10</a:t>
            </a:fld>
            <a:endParaRPr lang="en-US"/>
          </a:p>
        </p:txBody>
      </p:sp>
    </p:spTree>
    <p:extLst>
      <p:ext uri="{BB962C8B-B14F-4D97-AF65-F5344CB8AC3E}">
        <p14:creationId xmlns:p14="http://schemas.microsoft.com/office/powerpoint/2010/main" val="221976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baseline="0" dirty="0" smtClean="0">
                <a:solidFill>
                  <a:srgbClr val="FF0000"/>
                </a:solidFill>
              </a:rPr>
              <a:t>*Please review this slide </a:t>
            </a:r>
            <a:r>
              <a:rPr lang="en-US" sz="2400" b="1" u="sng" baseline="0" dirty="0" smtClean="0">
                <a:solidFill>
                  <a:srgbClr val="FF0000"/>
                </a:solidFill>
              </a:rPr>
              <a:t>before</a:t>
            </a:r>
            <a:r>
              <a:rPr lang="en-US" sz="2400" b="1" baseline="0" dirty="0" smtClean="0">
                <a:solidFill>
                  <a:srgbClr val="FF0000"/>
                </a:solidFill>
              </a:rPr>
              <a:t> presenting to a group as it may not be appropriate for all audiences. Use at your own discretion. </a:t>
            </a:r>
          </a:p>
          <a:p>
            <a:endParaRPr lang="en-US" sz="2400" b="1" baseline="0" dirty="0" smtClean="0">
              <a:solidFill>
                <a:srgbClr val="FF0000"/>
              </a:solidFill>
            </a:endParaRPr>
          </a:p>
          <a:p>
            <a:r>
              <a:rPr lang="en-US" baseline="0" dirty="0" smtClean="0"/>
              <a:t>Keisha </a:t>
            </a:r>
            <a:r>
              <a:rPr lang="en-US" baseline="0" dirty="0" smtClean="0"/>
              <a:t>consented to sex with the use of a condom. She did not give her consent for Trey to remove the condom. This is unacceptable. </a:t>
            </a:r>
          </a:p>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11</a:t>
            </a:fld>
            <a:endParaRPr lang="en-US"/>
          </a:p>
        </p:txBody>
      </p:sp>
    </p:spTree>
    <p:extLst>
      <p:ext uri="{BB962C8B-B14F-4D97-AF65-F5344CB8AC3E}">
        <p14:creationId xmlns:p14="http://schemas.microsoft.com/office/powerpoint/2010/main" val="132503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Imbalances of power can</a:t>
            </a:r>
            <a:r>
              <a:rPr lang="en-US" sz="1200" kern="1200" baseline="0" dirty="0" smtClean="0">
                <a:solidFill>
                  <a:schemeClr val="tx1"/>
                </a:solidFill>
                <a:effectLst/>
                <a:latin typeface="+mn-lt"/>
                <a:ea typeface="+mn-ea"/>
                <a:cs typeface="+mn-cs"/>
              </a:rPr>
              <a:t> be</a:t>
            </a:r>
            <a:r>
              <a:rPr lang="en-US" sz="1200" kern="1200" dirty="0" smtClean="0">
                <a:solidFill>
                  <a:schemeClr val="tx1"/>
                </a:solidFill>
                <a:effectLst/>
                <a:latin typeface="+mn-lt"/>
                <a:ea typeface="+mn-ea"/>
                <a:cs typeface="+mn-cs"/>
              </a:rPr>
              <a:t> normal and not inherently unhealthy. Someone will always make more money than the other, it’s okay if someone has more sexual experience than someone else. These are things to be mindful of when engaging with potential partners and become of greater concern if the person with the power uses that power for personal gain. If there is an imbalance, partners should engage in communication and have respect for one another!</a:t>
            </a:r>
          </a:p>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13</a:t>
            </a:fld>
            <a:endParaRPr lang="en-US"/>
          </a:p>
        </p:txBody>
      </p:sp>
    </p:spTree>
    <p:extLst>
      <p:ext uri="{BB962C8B-B14F-4D97-AF65-F5344CB8AC3E}">
        <p14:creationId xmlns:p14="http://schemas.microsoft.com/office/powerpoint/2010/main" val="393146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 is an adult in a position of authority over Derek and his teammates. This automatically</a:t>
            </a:r>
            <a:r>
              <a:rPr lang="en-US" baseline="0" dirty="0" smtClean="0"/>
              <a:t> makes the power balance unequal. Even if a student wanted to have sex with Amy, they could not legally consent if they are under the age of 18. A sexual relationship between Amy and her underage students would be illegal. Even if it is not illegal, Amy is breaking the ethical code set up for coaches and teachers. If someone is aware of a relationship between a student and a teacher or coach, they should report that to a trusted adult immediately. </a:t>
            </a:r>
          </a:p>
          <a:p>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15</a:t>
            </a:fld>
            <a:endParaRPr lang="en-US"/>
          </a:p>
        </p:txBody>
      </p:sp>
    </p:spTree>
    <p:extLst>
      <p:ext uri="{BB962C8B-B14F-4D97-AF65-F5344CB8AC3E}">
        <p14:creationId xmlns:p14="http://schemas.microsoft.com/office/powerpoint/2010/main" val="1705911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29539" r="156" b="3101"/>
          <a:stretch/>
        </p:blipFill>
        <p:spPr>
          <a:xfrm>
            <a:off x="-38099" y="-38100"/>
            <a:ext cx="12230099" cy="6896100"/>
          </a:xfrm>
          <a:prstGeom prst="rect">
            <a:avLst/>
          </a:prstGeom>
        </p:spPr>
      </p:pic>
      <p:sp>
        <p:nvSpPr>
          <p:cNvPr id="15" name="Rectangle 14"/>
          <p:cNvSpPr/>
          <p:nvPr/>
        </p:nvSpPr>
        <p:spPr>
          <a:xfrm>
            <a:off x="-38099" y="4331916"/>
            <a:ext cx="12230099" cy="1592634"/>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543052"/>
            <a:ext cx="12191999" cy="772954"/>
          </a:xfrm>
        </p:spPr>
        <p:txBody>
          <a:bodyPr anchor="b">
            <a:noAutofit/>
          </a:bodyPr>
          <a:lstStyle>
            <a:lvl1pPr algn="ctr">
              <a:defRPr sz="5400" b="1">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0" y="5316006"/>
            <a:ext cx="12191999" cy="608544"/>
          </a:xfrm>
        </p:spPr>
        <p:txBody>
          <a:bodyPr/>
          <a:lstStyle>
            <a:lvl1pPr marL="0" indent="0" algn="ctr">
              <a:buNone/>
              <a:defRPr sz="2400">
                <a:solidFill>
                  <a:schemeClr val="tx1">
                    <a:lumMod val="75000"/>
                    <a:lumOff val="25000"/>
                  </a:schemeClr>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658" y="628650"/>
            <a:ext cx="4473792" cy="1562100"/>
          </a:xfrm>
          <a:prstGeom prst="rect">
            <a:avLst/>
          </a:prstGeom>
        </p:spPr>
      </p:pic>
    </p:spTree>
    <p:extLst>
      <p:ext uri="{BB962C8B-B14F-4D97-AF65-F5344CB8AC3E}">
        <p14:creationId xmlns:p14="http://schemas.microsoft.com/office/powerpoint/2010/main" val="2724312817"/>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387667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4214486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413375"/>
          </a:xfrm>
        </p:spPr>
        <p:txBody>
          <a:bodyPr vert="eaVert"/>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41337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2074954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11050" cy="5148262"/>
          </a:xfrm>
          <a:prstGeom prst="rect">
            <a:avLst/>
          </a:prstGeom>
        </p:spPr>
      </p:pic>
      <p:sp>
        <p:nvSpPr>
          <p:cNvPr id="2" name="Title 1"/>
          <p:cNvSpPr>
            <a:spLocks noGrp="1"/>
          </p:cNvSpPr>
          <p:nvPr>
            <p:ph type="title"/>
          </p:nvPr>
        </p:nvSpPr>
        <p:spPr/>
        <p:txBody>
          <a:bodyPr>
            <a:normAutofit/>
          </a:bodyPr>
          <a:lstStyle>
            <a:lvl1pPr>
              <a:defRPr sz="5400">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3902074"/>
          </a:xfrm>
        </p:spPr>
        <p:txBody>
          <a:bodyPr/>
          <a:lstStyle>
            <a:lvl1pPr>
              <a:defRPr>
                <a:solidFill>
                  <a:schemeClr val="tx1">
                    <a:lumMod val="75000"/>
                    <a:lumOff val="25000"/>
                  </a:schemeClr>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22465399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836" t="72554" r="5024"/>
          <a:stretch/>
        </p:blipFill>
        <p:spPr>
          <a:xfrm>
            <a:off x="0" y="-38100"/>
            <a:ext cx="12192000" cy="3102608"/>
          </a:xfrm>
          <a:prstGeom prst="rect">
            <a:avLst/>
          </a:prstGeom>
        </p:spPr>
      </p:pic>
      <p:sp>
        <p:nvSpPr>
          <p:cNvPr id="2" name="Title 1"/>
          <p:cNvSpPr>
            <a:spLocks noGrp="1"/>
          </p:cNvSpPr>
          <p:nvPr>
            <p:ph type="title"/>
          </p:nvPr>
        </p:nvSpPr>
        <p:spPr>
          <a:xfrm>
            <a:off x="831850" y="3190468"/>
            <a:ext cx="10515600" cy="1372007"/>
          </a:xfrm>
        </p:spPr>
        <p:txBody>
          <a:bodyPr anchor="b"/>
          <a:lstStyle>
            <a:lvl1pPr>
              <a:defRPr sz="6000">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12553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10362444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11050" cy="5148262"/>
          </a:xfrm>
          <a:prstGeom prst="rect">
            <a:avLst/>
          </a:prstGeom>
        </p:spPr>
      </p:pic>
      <p:sp>
        <p:nvSpPr>
          <p:cNvPr id="2" name="Title 1"/>
          <p:cNvSpPr>
            <a:spLocks noGrp="1"/>
          </p:cNvSpPr>
          <p:nvPr>
            <p:ph type="title"/>
          </p:nvPr>
        </p:nvSpPr>
        <p:spPr/>
        <p:txBody>
          <a:bodyPr>
            <a:normAutofit/>
          </a:bodyPr>
          <a:lstStyle>
            <a:lvl1pPr>
              <a:defRPr sz="5400">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90207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390207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19456734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11050" cy="5148262"/>
          </a:xfrm>
          <a:prstGeom prst="rect">
            <a:avLst/>
          </a:prstGeom>
        </p:spPr>
      </p:pic>
      <p:sp>
        <p:nvSpPr>
          <p:cNvPr id="2" name="Title 1"/>
          <p:cNvSpPr>
            <a:spLocks noGrp="1"/>
          </p:cNvSpPr>
          <p:nvPr>
            <p:ph type="title"/>
          </p:nvPr>
        </p:nvSpPr>
        <p:spPr>
          <a:xfrm>
            <a:off x="839788" y="365125"/>
            <a:ext cx="10515600" cy="1325563"/>
          </a:xfrm>
        </p:spPr>
        <p:txBody>
          <a:bodyPr>
            <a:normAutofit/>
          </a:bodyPr>
          <a:lstStyle>
            <a:lvl1pPr>
              <a:defRPr sz="5400">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31152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31152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36099007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11050" cy="5148262"/>
          </a:xfrm>
          <a:prstGeom prst="rect">
            <a:avLst/>
          </a:prstGeom>
        </p:spPr>
      </p:pic>
      <p:sp>
        <p:nvSpPr>
          <p:cNvPr id="2" name="Title 1"/>
          <p:cNvSpPr>
            <a:spLocks noGrp="1"/>
          </p:cNvSpPr>
          <p:nvPr>
            <p:ph type="title"/>
          </p:nvPr>
        </p:nvSpPr>
        <p:spPr/>
        <p:txBody>
          <a:bodyPr>
            <a:normAutofit/>
          </a:bodyPr>
          <a:lstStyle>
            <a:lvl1pPr>
              <a:defRPr sz="5400">
                <a:solidFill>
                  <a:srgbClr val="4367C5"/>
                </a:solidFill>
                <a:latin typeface="Tw Cen MT" panose="020B0602020104020603" pitchFamily="34" charset="0"/>
              </a:defRPr>
            </a:lvl1pPr>
          </a:lstStyle>
          <a:p>
            <a:r>
              <a:rPr lang="en-US" smtClean="0"/>
              <a:t>Click to edit Master 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5244201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11050" cy="51482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4242449488"/>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11050" cy="514826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solidFill>
                  <a:schemeClr val="tx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625975"/>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556000"/>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802848734"/>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11050" cy="514826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solidFill>
                  <a:schemeClr val="tx1">
                    <a:lumMod val="75000"/>
                    <a:lumOff val="2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6"/>
            <a:ext cx="6172200" cy="4740274"/>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670299"/>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966919"/>
            <a:ext cx="1866904" cy="651861"/>
          </a:xfrm>
          <a:prstGeom prst="rect">
            <a:avLst/>
          </a:prstGeom>
        </p:spPr>
      </p:pic>
    </p:spTree>
    <p:extLst>
      <p:ext uri="{BB962C8B-B14F-4D97-AF65-F5344CB8AC3E}">
        <p14:creationId xmlns:p14="http://schemas.microsoft.com/office/powerpoint/2010/main" val="16322800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0428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Relationships &amp; Consent</a:t>
            </a:r>
            <a:endParaRPr lang="en-US" dirty="0"/>
          </a:p>
        </p:txBody>
      </p:sp>
      <p:sp>
        <p:nvSpPr>
          <p:cNvPr id="3" name="Subtitle 2"/>
          <p:cNvSpPr>
            <a:spLocks noGrp="1"/>
          </p:cNvSpPr>
          <p:nvPr>
            <p:ph type="subTitle" idx="1"/>
          </p:nvPr>
        </p:nvSpPr>
        <p:spPr>
          <a:xfrm>
            <a:off x="330925" y="5316006"/>
            <a:ext cx="11173097" cy="629877"/>
          </a:xfrm>
        </p:spPr>
        <p:txBody>
          <a:bodyPr>
            <a:normAutofit fontScale="62500" lnSpcReduction="20000"/>
          </a:bodyPr>
          <a:lstStyle/>
          <a:p>
            <a:r>
              <a:rPr lang="en-US" sz="2500" dirty="0"/>
              <a:t>This publication was made possible by Grant Number </a:t>
            </a:r>
            <a:r>
              <a:rPr lang="en-US" sz="2500" b="1" dirty="0"/>
              <a:t>TP1AH000081-01-01</a:t>
            </a:r>
            <a:r>
              <a:rPr lang="en-US" sz="2500" dirty="0"/>
              <a:t> from the Department of Health and Human Services, Office of </a:t>
            </a:r>
            <a:r>
              <a:rPr lang="en-US" sz="2500" dirty="0" smtClean="0"/>
              <a:t>Population Affairs; </a:t>
            </a:r>
            <a:r>
              <a:rPr lang="en-US" sz="2500" dirty="0"/>
              <a:t>its contents are solely the responsibility of the authors and do not necessarily represent the official views of the Department of Health and Human Services.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981" y="226748"/>
            <a:ext cx="5777842" cy="3832635"/>
          </a:xfrm>
          <a:prstGeom prst="rect">
            <a:avLst/>
          </a:prstGeom>
        </p:spPr>
      </p:pic>
      <p:pic>
        <p:nvPicPr>
          <p:cNvPr id="5" name="Picture 4"/>
          <p:cNvPicPr>
            <a:picLocks noChangeAspect="1"/>
          </p:cNvPicPr>
          <p:nvPr/>
        </p:nvPicPr>
        <p:blipFill>
          <a:blip r:embed="rId4"/>
          <a:stretch>
            <a:fillRect/>
          </a:stretch>
        </p:blipFill>
        <p:spPr>
          <a:xfrm>
            <a:off x="1436524" y="5799675"/>
            <a:ext cx="8961897" cy="920576"/>
          </a:xfrm>
          <a:prstGeom prst="rect">
            <a:avLst/>
          </a:prstGeom>
        </p:spPr>
      </p:pic>
    </p:spTree>
    <p:extLst>
      <p:ext uri="{BB962C8B-B14F-4D97-AF65-F5344CB8AC3E}">
        <p14:creationId xmlns:p14="http://schemas.microsoft.com/office/powerpoint/2010/main" val="132141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3177" y="226150"/>
            <a:ext cx="11698919"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US" sz="2400" dirty="0"/>
              <a:t>Payton and Riley have been dating for a while. The couple </a:t>
            </a:r>
            <a:r>
              <a:rPr lang="en-US" sz="2400" dirty="0" smtClean="0"/>
              <a:t>makes out, </a:t>
            </a:r>
            <a:r>
              <a:rPr lang="en-US" sz="2400" dirty="0"/>
              <a:t>but </a:t>
            </a:r>
            <a:r>
              <a:rPr lang="en-US" sz="2400" dirty="0" smtClean="0"/>
              <a:t>they haven’t had sex yet. </a:t>
            </a:r>
            <a:r>
              <a:rPr lang="en-US" sz="2400" dirty="0"/>
              <a:t>Riley isn’t comfortable </a:t>
            </a:r>
            <a:r>
              <a:rPr lang="en-US" sz="2400" dirty="0" smtClean="0"/>
              <a:t>having sex and </a:t>
            </a:r>
            <a:r>
              <a:rPr lang="en-US" sz="2400" dirty="0"/>
              <a:t>has verbally expressed this to Payton multiple times. While </a:t>
            </a:r>
            <a:r>
              <a:rPr lang="en-US" sz="2400" dirty="0" smtClean="0"/>
              <a:t>hanging out one night</a:t>
            </a:r>
            <a:r>
              <a:rPr lang="en-US" sz="2400" dirty="0"/>
              <a:t>, Payton </a:t>
            </a:r>
            <a:r>
              <a:rPr lang="en-US" sz="2400" dirty="0" smtClean="0"/>
              <a:t>begins unbuttoning Riley’s shirt. </a:t>
            </a:r>
            <a:r>
              <a:rPr lang="en-US" sz="2400" dirty="0"/>
              <a:t>Riley pulls away, again expressing being uncomfortable with </a:t>
            </a:r>
            <a:r>
              <a:rPr lang="en-US" sz="2400" dirty="0" smtClean="0"/>
              <a:t>having sex. </a:t>
            </a:r>
            <a:r>
              <a:rPr lang="en-US" sz="2400" dirty="0"/>
              <a:t>Payton says, “Come on, it’s not a big deal. Everybody </a:t>
            </a:r>
            <a:r>
              <a:rPr lang="en-US" sz="2400" dirty="0" smtClean="0"/>
              <a:t>has sex. </a:t>
            </a:r>
            <a:r>
              <a:rPr lang="en-US" sz="2400" dirty="0"/>
              <a:t>Don’t you care about me?” After several minutes of pressuring Riley, </a:t>
            </a:r>
            <a:r>
              <a:rPr lang="en-US" sz="2400" dirty="0" smtClean="0"/>
              <a:t>Payton begins to undress Riley, </a:t>
            </a:r>
            <a:r>
              <a:rPr lang="en-US" sz="2400" dirty="0"/>
              <a:t>and Riley does not physically pull away. </a:t>
            </a:r>
          </a:p>
        </p:txBody>
      </p:sp>
      <p:sp>
        <p:nvSpPr>
          <p:cNvPr id="3" name="Title 1"/>
          <p:cNvSpPr txBox="1">
            <a:spLocks/>
          </p:cNvSpPr>
          <p:nvPr/>
        </p:nvSpPr>
        <p:spPr>
          <a:xfrm>
            <a:off x="478971" y="3121750"/>
            <a:ext cx="11211239"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dirty="0" smtClean="0"/>
              <a:t>Did Payton have Consent? </a:t>
            </a:r>
            <a:endParaRPr lang="en-US" dirty="0"/>
          </a:p>
        </p:txBody>
      </p:sp>
      <p:sp>
        <p:nvSpPr>
          <p:cNvPr id="4" name="Rectangle 3"/>
          <p:cNvSpPr/>
          <p:nvPr/>
        </p:nvSpPr>
        <p:spPr>
          <a:xfrm>
            <a:off x="3500847" y="3788568"/>
            <a:ext cx="5032770" cy="2400657"/>
          </a:xfrm>
          <a:prstGeom prst="rect">
            <a:avLst/>
          </a:prstGeom>
          <a:noFill/>
        </p:spPr>
        <p:txBody>
          <a:bodyPr wrap="squar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22674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2217" y="567344"/>
            <a:ext cx="11759879"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US" sz="2400" dirty="0" smtClean="0"/>
              <a:t>Keisha and Trey have </a:t>
            </a:r>
            <a:r>
              <a:rPr lang="en-US" sz="2400" dirty="0"/>
              <a:t>been </a:t>
            </a:r>
            <a:r>
              <a:rPr lang="en-US" sz="2400" dirty="0" smtClean="0"/>
              <a:t>hanging out </a:t>
            </a:r>
            <a:r>
              <a:rPr lang="en-US" sz="2400" dirty="0"/>
              <a:t>for a while. The couple </a:t>
            </a:r>
            <a:r>
              <a:rPr lang="en-US" sz="2400" dirty="0" smtClean="0"/>
              <a:t>has been using condoms as their form of birth control. Trey complains that he does not like condoms and that, if Keisha trusted him, she would be okay with him pulling out. Keisha continues to insist on using condoms to reduce the chances of pregnancy and transmission of STIs. One night, while Trey and Keisha are having sex, Trey removes the condom without asking Keisha. Trey continues to have sex with Keisha. </a:t>
            </a:r>
            <a:endParaRPr lang="en-US" sz="2400" dirty="0"/>
          </a:p>
        </p:txBody>
      </p:sp>
      <p:sp>
        <p:nvSpPr>
          <p:cNvPr id="3" name="Title 1"/>
          <p:cNvSpPr txBox="1">
            <a:spLocks/>
          </p:cNvSpPr>
          <p:nvPr/>
        </p:nvSpPr>
        <p:spPr>
          <a:xfrm>
            <a:off x="-436608" y="3365113"/>
            <a:ext cx="11926521"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dirty="0" smtClean="0"/>
              <a:t>Did Trey have Consent? </a:t>
            </a:r>
            <a:endParaRPr lang="en-US" dirty="0"/>
          </a:p>
        </p:txBody>
      </p:sp>
      <p:sp>
        <p:nvSpPr>
          <p:cNvPr id="4" name="Rectangle 3"/>
          <p:cNvSpPr/>
          <p:nvPr/>
        </p:nvSpPr>
        <p:spPr>
          <a:xfrm>
            <a:off x="3961090" y="3936613"/>
            <a:ext cx="3379451" cy="2400657"/>
          </a:xfrm>
          <a:prstGeom prst="rect">
            <a:avLst/>
          </a:prstGeom>
          <a:noFill/>
        </p:spPr>
        <p:txBody>
          <a:bodyPr wrap="non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sp>
        <p:nvSpPr>
          <p:cNvPr id="5" name="AutoShape 2" descr="*I'm A Celebrity Get Me Out of Here star Ashley Banjo has a unisex na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565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glow rad="228600">
                    <a:schemeClr val="accent4">
                      <a:alpha val="40000"/>
                    </a:schemeClr>
                  </a:glow>
                </a:effectLst>
              </a:rPr>
              <a:t>Let’s talk about power in relationships . . . </a:t>
            </a:r>
            <a:endParaRPr lang="en-US" dirty="0"/>
          </a:p>
        </p:txBody>
      </p:sp>
      <p:sp>
        <p:nvSpPr>
          <p:cNvPr id="3" name="Content Placeholder 2"/>
          <p:cNvSpPr>
            <a:spLocks noGrp="1"/>
          </p:cNvSpPr>
          <p:nvPr>
            <p:ph idx="1"/>
          </p:nvPr>
        </p:nvSpPr>
        <p:spPr/>
        <p:txBody>
          <a:bodyPr/>
          <a:lstStyle/>
          <a:p>
            <a:r>
              <a:rPr lang="en-US" dirty="0"/>
              <a:t>When two people are involved in a relationship, there’s a component of power. </a:t>
            </a:r>
          </a:p>
          <a:p>
            <a:r>
              <a:rPr lang="en-US" dirty="0"/>
              <a:t>Power involves who “calls the shots.” In other words, we look at who is in a position to make the decisions in the relationship.</a:t>
            </a:r>
          </a:p>
          <a:p>
            <a:r>
              <a:rPr lang="en-US" dirty="0"/>
              <a:t>For example: who has the power in these </a:t>
            </a:r>
            <a:r>
              <a:rPr lang="en-US" dirty="0" smtClean="0"/>
              <a:t>relationships?</a:t>
            </a:r>
          </a:p>
          <a:p>
            <a:pPr lvl="1"/>
            <a:r>
              <a:rPr lang="en-US" dirty="0" smtClean="0"/>
              <a:t>Parent </a:t>
            </a:r>
            <a:r>
              <a:rPr lang="en-US" dirty="0"/>
              <a:t>and </a:t>
            </a:r>
            <a:r>
              <a:rPr lang="en-US" dirty="0" smtClean="0"/>
              <a:t>Child</a:t>
            </a:r>
          </a:p>
          <a:p>
            <a:pPr lvl="1"/>
            <a:r>
              <a:rPr lang="en-US" dirty="0" smtClean="0"/>
              <a:t>Employee </a:t>
            </a:r>
            <a:r>
              <a:rPr lang="en-US" dirty="0"/>
              <a:t>and </a:t>
            </a:r>
            <a:r>
              <a:rPr lang="en-US" dirty="0" smtClean="0"/>
              <a:t>Supervisor</a:t>
            </a:r>
          </a:p>
          <a:p>
            <a:pPr lvl="1"/>
            <a:r>
              <a:rPr lang="en-US" dirty="0" smtClean="0"/>
              <a:t>Teacher </a:t>
            </a:r>
            <a:r>
              <a:rPr lang="en-US" dirty="0"/>
              <a:t>and Student</a:t>
            </a:r>
          </a:p>
          <a:p>
            <a:endParaRPr lang="en-US" dirty="0"/>
          </a:p>
        </p:txBody>
      </p:sp>
    </p:spTree>
    <p:extLst>
      <p:ext uri="{BB962C8B-B14F-4D97-AF65-F5344CB8AC3E}">
        <p14:creationId xmlns:p14="http://schemas.microsoft.com/office/powerpoint/2010/main" val="126542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glow rad="228600">
                    <a:schemeClr val="accent2">
                      <a:satMod val="175000"/>
                      <a:alpha val="40000"/>
                    </a:schemeClr>
                  </a:glow>
                </a:effectLst>
              </a:rPr>
              <a:t>When it comes to romantic relationships:</a:t>
            </a:r>
            <a:endParaRPr lang="en-US" dirty="0"/>
          </a:p>
        </p:txBody>
      </p:sp>
      <p:sp>
        <p:nvSpPr>
          <p:cNvPr id="3" name="Content Placeholder 2"/>
          <p:cNvSpPr>
            <a:spLocks noGrp="1"/>
          </p:cNvSpPr>
          <p:nvPr>
            <p:ph idx="1"/>
          </p:nvPr>
        </p:nvSpPr>
        <p:spPr/>
        <p:txBody>
          <a:bodyPr/>
          <a:lstStyle/>
          <a:p>
            <a:r>
              <a:rPr lang="en-US" dirty="0"/>
              <a:t>It is ideal for these relationships to be </a:t>
            </a:r>
            <a:r>
              <a:rPr lang="en-US" b="1" u="sng" dirty="0"/>
              <a:t>equal in power</a:t>
            </a:r>
            <a:r>
              <a:rPr lang="en-US" dirty="0"/>
              <a:t>.</a:t>
            </a:r>
          </a:p>
          <a:p>
            <a:r>
              <a:rPr lang="en-US" dirty="0"/>
              <a:t>This means both parties should have equal rights to make decisions in the relationship.</a:t>
            </a:r>
          </a:p>
          <a:p>
            <a:r>
              <a:rPr lang="en-US" dirty="0"/>
              <a:t>What factors might contribute to differences in power?</a:t>
            </a:r>
          </a:p>
          <a:p>
            <a:pPr marL="0" indent="0">
              <a:buNone/>
            </a:pPr>
            <a:endParaRPr lang="en-US" b="1" dirty="0"/>
          </a:p>
        </p:txBody>
      </p:sp>
      <p:sp>
        <p:nvSpPr>
          <p:cNvPr id="4" name="TextBox 3"/>
          <p:cNvSpPr txBox="1"/>
          <p:nvPr/>
        </p:nvSpPr>
        <p:spPr>
          <a:xfrm>
            <a:off x="2933700" y="3894820"/>
            <a:ext cx="6715267" cy="2123658"/>
          </a:xfrm>
          <a:prstGeom prst="rect">
            <a:avLst/>
          </a:prstGeom>
          <a:noFill/>
        </p:spPr>
        <p:txBody>
          <a:bodyPr wrap="square" numCol="2" rtlCol="0">
            <a:spAutoFit/>
          </a:bodyPr>
          <a:lstStyle/>
          <a:p>
            <a:pPr marL="342900" indent="-342900">
              <a:buFont typeface="Arial" panose="020B0604020202020204" pitchFamily="34" charset="0"/>
              <a:buChar char="•"/>
            </a:pPr>
            <a:r>
              <a:rPr lang="en-US" sz="2200" dirty="0" smtClean="0"/>
              <a:t>Age/Developmental Level</a:t>
            </a:r>
          </a:p>
          <a:p>
            <a:pPr marL="342900" indent="-342900">
              <a:buFont typeface="Arial" panose="020B0604020202020204" pitchFamily="34" charset="0"/>
              <a:buChar char="•"/>
            </a:pPr>
            <a:r>
              <a:rPr lang="en-US" sz="2200" dirty="0" smtClean="0"/>
              <a:t>Employment</a:t>
            </a:r>
          </a:p>
          <a:p>
            <a:pPr marL="342900" indent="-342900">
              <a:buFont typeface="Arial" panose="020B0604020202020204" pitchFamily="34" charset="0"/>
              <a:buChar char="•"/>
            </a:pPr>
            <a:r>
              <a:rPr lang="en-US" sz="2200" dirty="0" smtClean="0"/>
              <a:t>Sexual Experience</a:t>
            </a:r>
          </a:p>
          <a:p>
            <a:pPr marL="342900" indent="-342900">
              <a:buFont typeface="Arial" panose="020B0604020202020204" pitchFamily="34" charset="0"/>
              <a:buChar char="•"/>
            </a:pPr>
            <a:r>
              <a:rPr lang="en-US" sz="2200" dirty="0" smtClean="0"/>
              <a:t>Financial Status</a:t>
            </a:r>
          </a:p>
          <a:p>
            <a:pPr marL="342900" indent="-342900">
              <a:buFont typeface="Arial" panose="020B0604020202020204" pitchFamily="34" charset="0"/>
              <a:buChar char="•"/>
            </a:pPr>
            <a:r>
              <a:rPr lang="en-US" sz="2200" dirty="0" smtClean="0"/>
              <a:t>Physical/Mental Health</a:t>
            </a:r>
          </a:p>
          <a:p>
            <a:pPr marL="342900" indent="-342900">
              <a:buFont typeface="Arial" panose="020B0604020202020204" pitchFamily="34" charset="0"/>
              <a:buChar char="•"/>
            </a:pPr>
            <a:r>
              <a:rPr lang="en-US" sz="2200" dirty="0" smtClean="0"/>
              <a:t>Education</a:t>
            </a:r>
          </a:p>
        </p:txBody>
      </p:sp>
      <p:sp>
        <p:nvSpPr>
          <p:cNvPr id="5" name="TextBox 4"/>
          <p:cNvSpPr txBox="1"/>
          <p:nvPr/>
        </p:nvSpPr>
        <p:spPr>
          <a:xfrm>
            <a:off x="6974006" y="4264152"/>
            <a:ext cx="3043451" cy="1384995"/>
          </a:xfrm>
          <a:prstGeom prst="rect">
            <a:avLst/>
          </a:prstGeom>
          <a:noFill/>
        </p:spPr>
        <p:txBody>
          <a:bodyPr wrap="square" rtlCol="0">
            <a:spAutoFit/>
          </a:bodyPr>
          <a:lstStyle/>
          <a:p>
            <a:pPr marL="342900" indent="-342900">
              <a:buFont typeface="Arial" panose="020B0604020202020204" pitchFamily="34" charset="0"/>
              <a:buChar char="•"/>
            </a:pPr>
            <a:r>
              <a:rPr lang="en-US" sz="2200" dirty="0"/>
              <a:t>Culture</a:t>
            </a:r>
          </a:p>
          <a:p>
            <a:pPr marL="342900" indent="-342900">
              <a:buFont typeface="Arial" panose="020B0604020202020204" pitchFamily="34" charset="0"/>
              <a:buChar char="•"/>
            </a:pPr>
            <a:r>
              <a:rPr lang="en-US" sz="2200" dirty="0"/>
              <a:t>Gender</a:t>
            </a:r>
          </a:p>
          <a:p>
            <a:pPr marL="342900" indent="-342900">
              <a:buFont typeface="Arial" panose="020B0604020202020204" pitchFamily="34" charset="0"/>
              <a:buChar char="•"/>
            </a:pPr>
            <a:r>
              <a:rPr lang="en-US" sz="2200" dirty="0"/>
              <a:t>Physical Prowess</a:t>
            </a:r>
          </a:p>
          <a:p>
            <a:endParaRPr lang="en-US" dirty="0"/>
          </a:p>
        </p:txBody>
      </p:sp>
    </p:spTree>
    <p:extLst>
      <p:ext uri="{BB962C8B-B14F-4D97-AF65-F5344CB8AC3E}">
        <p14:creationId xmlns:p14="http://schemas.microsoft.com/office/powerpoint/2010/main" val="27852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341418" y="3477490"/>
            <a:ext cx="7661564" cy="220287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So, Let’s Consider the Following Scenarios..</a:t>
            </a:r>
            <a:endParaRPr lang="en-US"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885637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04497" y="178197"/>
            <a:ext cx="10862442" cy="2990672"/>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US" sz="2400" dirty="0"/>
              <a:t>Derek is a high school sophomore who plays varsity soccer. One of his teachers, Amy, coaches girls’ soccer. Amy is 23 years old and has recently been helping coach the boys’ team because the boys’ coach has been sick. Amy seems kind of flirtatious with a few of the guys on Derek’s team. She has even offered to give a few of the guys private coaching lessons, but has asked them to keep it a </a:t>
            </a:r>
            <a:r>
              <a:rPr lang="en-US" sz="2400" dirty="0" smtClean="0"/>
              <a:t>secret </a:t>
            </a:r>
            <a:r>
              <a:rPr lang="en-US" sz="2400" dirty="0"/>
              <a:t>so that the girls’ team does not get jealous. </a:t>
            </a:r>
            <a:r>
              <a:rPr lang="en-US" sz="2400" dirty="0" smtClean="0"/>
              <a:t>In the locker room Derek </a:t>
            </a:r>
            <a:r>
              <a:rPr lang="en-US" sz="2400" dirty="0"/>
              <a:t>overhears </a:t>
            </a:r>
            <a:r>
              <a:rPr lang="en-US" sz="2400" dirty="0" smtClean="0"/>
              <a:t>one </a:t>
            </a:r>
            <a:r>
              <a:rPr lang="en-US" sz="2400" dirty="0"/>
              <a:t>of his teammates, Andy, saying that he hooked up with Amy.</a:t>
            </a:r>
          </a:p>
        </p:txBody>
      </p:sp>
      <p:sp>
        <p:nvSpPr>
          <p:cNvPr id="3" name="Title 1"/>
          <p:cNvSpPr txBox="1">
            <a:spLocks/>
          </p:cNvSpPr>
          <p:nvPr/>
        </p:nvSpPr>
        <p:spPr>
          <a:xfrm>
            <a:off x="1314999" y="3437060"/>
            <a:ext cx="8229600"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sz="4000" dirty="0" smtClean="0"/>
              <a:t>Is this an equal balance of power?</a:t>
            </a:r>
            <a:endParaRPr lang="en-US" sz="4000" dirty="0"/>
          </a:p>
        </p:txBody>
      </p:sp>
      <p:sp>
        <p:nvSpPr>
          <p:cNvPr id="4" name="Rectangle 3"/>
          <p:cNvSpPr/>
          <p:nvPr/>
        </p:nvSpPr>
        <p:spPr>
          <a:xfrm>
            <a:off x="3740073" y="3942513"/>
            <a:ext cx="3379451" cy="2400657"/>
          </a:xfrm>
          <a:prstGeom prst="rect">
            <a:avLst/>
          </a:prstGeom>
          <a:noFill/>
        </p:spPr>
        <p:txBody>
          <a:bodyPr wrap="non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11364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1589" y="226150"/>
            <a:ext cx="11890507"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US" sz="2400" dirty="0"/>
              <a:t>Kendra is 16 years old and a junior in high school. While at a football one night, Kendra meets Jake. Jake is 22 years old and attended high school with Kendra’s older brother. After several weeks of texting back and forth, Jake asks Kendra to be his girlfriend. Kendra thinks she’s falling for Jake. He just seems so much more mature than the boys she goes to school with. Jake is in college, has job, a </a:t>
            </a:r>
            <a:r>
              <a:rPr lang="en-US" sz="2400" dirty="0" smtClean="0"/>
              <a:t>car </a:t>
            </a:r>
            <a:r>
              <a:rPr lang="en-US" sz="2400" dirty="0"/>
              <a:t>and even his own apartment. With so much experience, Kendra just lets Jake set the pace for their relationship.  </a:t>
            </a:r>
          </a:p>
        </p:txBody>
      </p:sp>
      <p:sp>
        <p:nvSpPr>
          <p:cNvPr id="3" name="Title 1"/>
          <p:cNvSpPr txBox="1">
            <a:spLocks/>
          </p:cNvSpPr>
          <p:nvPr/>
        </p:nvSpPr>
        <p:spPr>
          <a:xfrm>
            <a:off x="1518598" y="3121750"/>
            <a:ext cx="8229600"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sz="4000" dirty="0"/>
              <a:t>Is this an equal balance of power?</a:t>
            </a:r>
          </a:p>
        </p:txBody>
      </p:sp>
      <p:sp>
        <p:nvSpPr>
          <p:cNvPr id="4" name="Rectangle 3"/>
          <p:cNvSpPr/>
          <p:nvPr/>
        </p:nvSpPr>
        <p:spPr>
          <a:xfrm>
            <a:off x="3778210" y="3693250"/>
            <a:ext cx="3379451" cy="2400657"/>
          </a:xfrm>
          <a:prstGeom prst="rect">
            <a:avLst/>
          </a:prstGeom>
          <a:noFill/>
        </p:spPr>
        <p:txBody>
          <a:bodyPr wrap="non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238938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maintain consent?</a:t>
            </a:r>
            <a:endParaRPr lang="en-US" dirty="0"/>
          </a:p>
        </p:txBody>
      </p:sp>
      <p:sp>
        <p:nvSpPr>
          <p:cNvPr id="3" name="Content Placeholder 2"/>
          <p:cNvSpPr>
            <a:spLocks noGrp="1"/>
          </p:cNvSpPr>
          <p:nvPr>
            <p:ph idx="1"/>
          </p:nvPr>
        </p:nvSpPr>
        <p:spPr>
          <a:xfrm>
            <a:off x="331076" y="1576552"/>
            <a:ext cx="11540358" cy="4151147"/>
          </a:xfrm>
        </p:spPr>
        <p:txBody>
          <a:bodyPr>
            <a:normAutofit fontScale="92500" lnSpcReduction="10000"/>
          </a:bodyPr>
          <a:lstStyle/>
          <a:p>
            <a:r>
              <a:rPr lang="en-US" dirty="0"/>
              <a:t>Talk with your partner. Be clear in what you are both comfortable with. Be clear on your limits and boundaries.</a:t>
            </a:r>
          </a:p>
          <a:p>
            <a:r>
              <a:rPr lang="en-US" dirty="0"/>
              <a:t>Talk before introducing any new physical act into your relationship. </a:t>
            </a:r>
          </a:p>
          <a:p>
            <a:r>
              <a:rPr lang="en-US" dirty="0"/>
              <a:t>When introducing new physical affection, be sure to ask, “Are you comfortable with this?” or “Is this okay?” Maintain these questions throughout your affection. </a:t>
            </a:r>
          </a:p>
          <a:p>
            <a:r>
              <a:rPr lang="en-US" dirty="0"/>
              <a:t>Never pressure your partner into an act they seem uncomfortable with. </a:t>
            </a:r>
          </a:p>
          <a:p>
            <a:r>
              <a:rPr lang="en-US" dirty="0"/>
              <a:t>If your partner seems quiet or unresponsive, stop what you are doing and again, ask “Are you comfortable with this?” and remind them that you can stop at any time.  </a:t>
            </a:r>
          </a:p>
          <a:p>
            <a:r>
              <a:rPr lang="en-US" dirty="0"/>
              <a:t>If at any point your partner says “No” or “Stop”, STOP IMMEDIATELY. </a:t>
            </a:r>
          </a:p>
          <a:p>
            <a:endParaRPr lang="en-US" dirty="0"/>
          </a:p>
        </p:txBody>
      </p:sp>
    </p:spTree>
    <p:extLst>
      <p:ext uri="{BB962C8B-B14F-4D97-AF65-F5344CB8AC3E}">
        <p14:creationId xmlns:p14="http://schemas.microsoft.com/office/powerpoint/2010/main" val="2977158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26" y="849930"/>
            <a:ext cx="11197793" cy="3323987"/>
          </a:xfrm>
          <a:prstGeom prst="rect">
            <a:avLst/>
          </a:prstGeom>
          <a:noFill/>
        </p:spPr>
        <p:txBody>
          <a:bodyPr wrap="square" rtlCol="0">
            <a:spAutoFit/>
          </a:bodyPr>
          <a:lstStyle/>
          <a:p>
            <a:pPr algn="ctr"/>
            <a:r>
              <a:rPr lang="en-US" sz="3200" i="1" dirty="0"/>
              <a:t>Everyone deserves to be in a safe, consensual, respectful, healthy relationship. NO ONE deserves to be scared, or to be abused physically, </a:t>
            </a:r>
            <a:r>
              <a:rPr lang="en-US" sz="3200" i="1" dirty="0" smtClean="0"/>
              <a:t>verbally </a:t>
            </a:r>
            <a:r>
              <a:rPr lang="en-US" sz="3200" i="1" dirty="0"/>
              <a:t>or emotionally. If you </a:t>
            </a:r>
            <a:r>
              <a:rPr lang="en-US" sz="3200" i="1" dirty="0" smtClean="0"/>
              <a:t>or </a:t>
            </a:r>
            <a:r>
              <a:rPr lang="en-US" sz="3200" i="1" dirty="0"/>
              <a:t>someone you know is in an unsafe relationship, you can call </a:t>
            </a:r>
            <a:r>
              <a:rPr lang="en-US" sz="3200" i="1" dirty="0" smtClean="0"/>
              <a:t>(866) 331-9474 </a:t>
            </a:r>
            <a:r>
              <a:rPr lang="en-US" sz="3200" i="1" dirty="0"/>
              <a:t>or visit loveisrespect.org to talk to someone 24 hours a day. You should also talk to a trusted adult as soon as possible.</a:t>
            </a:r>
            <a:endParaRPr lang="en-US" sz="3200" dirty="0"/>
          </a:p>
          <a:p>
            <a:endParaRPr lang="en-US" dirty="0"/>
          </a:p>
        </p:txBody>
      </p:sp>
    </p:spTree>
    <p:extLst>
      <p:ext uri="{BB962C8B-B14F-4D97-AF65-F5344CB8AC3E}">
        <p14:creationId xmlns:p14="http://schemas.microsoft.com/office/powerpoint/2010/main" val="3647914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 visit</a:t>
            </a:r>
            <a:endParaRPr lang="en-US" dirty="0"/>
          </a:p>
        </p:txBody>
      </p:sp>
      <p:sp>
        <p:nvSpPr>
          <p:cNvPr id="3" name="Content Placeholder 2"/>
          <p:cNvSpPr>
            <a:spLocks noGrp="1"/>
          </p:cNvSpPr>
          <p:nvPr>
            <p:ph idx="1"/>
          </p:nvPr>
        </p:nvSpPr>
        <p:spPr>
          <a:xfrm>
            <a:off x="838200" y="1825625"/>
            <a:ext cx="10515600" cy="1035562"/>
          </a:xfrm>
        </p:spPr>
        <p:txBody>
          <a:bodyPr>
            <a:normAutofit/>
          </a:bodyPr>
          <a:lstStyle/>
          <a:p>
            <a:pPr marL="0" indent="0" algn="ctr">
              <a:buNone/>
            </a:pPr>
            <a:r>
              <a:rPr lang="en-US" sz="6000" dirty="0" smtClean="0">
                <a:solidFill>
                  <a:schemeClr val="tx2"/>
                </a:solidFill>
                <a:latin typeface="Arial Rounded MT Bold" panose="020F0704030504030204" pitchFamily="34" charset="0"/>
              </a:rPr>
              <a:t>www.Centerstone.org/teen</a:t>
            </a:r>
            <a:endParaRPr lang="en-US" sz="6000"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400806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consent?</a:t>
            </a:r>
            <a:endParaRPr lang="en-US" dirty="0"/>
          </a:p>
        </p:txBody>
      </p:sp>
      <p:sp>
        <p:nvSpPr>
          <p:cNvPr id="3" name="Content Placeholder 2"/>
          <p:cNvSpPr>
            <a:spLocks noGrp="1"/>
          </p:cNvSpPr>
          <p:nvPr>
            <p:ph idx="1"/>
          </p:nvPr>
        </p:nvSpPr>
        <p:spPr>
          <a:xfrm>
            <a:off x="297873" y="1922607"/>
            <a:ext cx="10515600" cy="3902074"/>
          </a:xfrm>
        </p:spPr>
        <p:txBody>
          <a:bodyPr>
            <a:normAutofit/>
          </a:bodyPr>
          <a:lstStyle/>
          <a:p>
            <a:r>
              <a:rPr lang="en-US" dirty="0"/>
              <a:t>Consent is defined as “to give permission for something to happen or be done.” (Merriam-Webster Dictionary) </a:t>
            </a:r>
          </a:p>
          <a:p>
            <a:r>
              <a:rPr lang="en-US" dirty="0"/>
              <a:t>In the context of a healthy relationship, this is giving </a:t>
            </a:r>
            <a:r>
              <a:rPr lang="en-US" dirty="0" smtClean="0"/>
              <a:t>a </a:t>
            </a:r>
            <a:r>
              <a:rPr lang="en-US" dirty="0"/>
              <a:t>partner permission to engage in a specific action</a:t>
            </a:r>
            <a:r>
              <a:rPr lang="en-US" dirty="0" smtClean="0"/>
              <a:t>.</a:t>
            </a:r>
          </a:p>
          <a:p>
            <a:r>
              <a:rPr lang="en-US" dirty="0" smtClean="0"/>
              <a:t>Consent </a:t>
            </a:r>
            <a:r>
              <a:rPr lang="en-US" dirty="0"/>
              <a:t>should be sought before a person engages in any kind of physical </a:t>
            </a:r>
            <a:r>
              <a:rPr lang="en-US" dirty="0" smtClean="0"/>
              <a:t>activity.</a:t>
            </a:r>
            <a:endParaRPr lang="en-US" dirty="0"/>
          </a:p>
          <a:p>
            <a:r>
              <a:rPr lang="en-US" dirty="0"/>
              <a:t>In other words, if you want to physically interact with another person, you need to ask</a:t>
            </a:r>
            <a:r>
              <a:rPr lang="en-US" dirty="0" smtClean="0"/>
              <a:t>!</a:t>
            </a:r>
            <a:endParaRPr lang="en-US" dirty="0"/>
          </a:p>
        </p:txBody>
      </p:sp>
      <p:pic>
        <p:nvPicPr>
          <p:cNvPr id="4" name="Picture 3" descr="What I Did When I Found Emojis in Strings Always Lost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107" y="238196"/>
            <a:ext cx="1579419" cy="1579419"/>
          </a:xfrm>
          <a:prstGeom prst="rect">
            <a:avLst/>
          </a:prstGeom>
        </p:spPr>
      </p:pic>
    </p:spTree>
    <p:extLst>
      <p:ext uri="{BB962C8B-B14F-4D97-AF65-F5344CB8AC3E}">
        <p14:creationId xmlns:p14="http://schemas.microsoft.com/office/powerpoint/2010/main" val="255481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Further Defined</a:t>
            </a:r>
            <a:endParaRPr lang="en-US" dirty="0"/>
          </a:p>
        </p:txBody>
      </p:sp>
      <p:sp>
        <p:nvSpPr>
          <p:cNvPr id="3" name="Content Placeholder 2"/>
          <p:cNvSpPr>
            <a:spLocks noGrp="1"/>
          </p:cNvSpPr>
          <p:nvPr>
            <p:ph idx="1"/>
          </p:nvPr>
        </p:nvSpPr>
        <p:spPr/>
        <p:txBody>
          <a:bodyPr>
            <a:normAutofit/>
          </a:bodyPr>
          <a:lstStyle/>
          <a:p>
            <a:r>
              <a:rPr lang="en-US" dirty="0"/>
              <a:t>Consent is a clear, enthusiastic and engaging “YES!”</a:t>
            </a:r>
          </a:p>
          <a:p>
            <a:pPr marL="285750" indent="-285750"/>
            <a:r>
              <a:rPr lang="en-US" dirty="0"/>
              <a:t>Consent is…</a:t>
            </a:r>
          </a:p>
          <a:p>
            <a:pPr marL="742950" lvl="1" indent="-285750"/>
            <a:r>
              <a:rPr lang="en-US" u="sng" dirty="0"/>
              <a:t>F</a:t>
            </a:r>
            <a:r>
              <a:rPr lang="en-US" dirty="0"/>
              <a:t>reely Given</a:t>
            </a:r>
          </a:p>
          <a:p>
            <a:pPr marL="742950" lvl="1" indent="-285750"/>
            <a:r>
              <a:rPr lang="en-US" u="sng" dirty="0"/>
              <a:t>R</a:t>
            </a:r>
            <a:r>
              <a:rPr lang="en-US" dirty="0"/>
              <a:t>eversible</a:t>
            </a:r>
          </a:p>
          <a:p>
            <a:pPr marL="742950" lvl="1" indent="-285750"/>
            <a:r>
              <a:rPr lang="en-US" u="sng" dirty="0"/>
              <a:t>I</a:t>
            </a:r>
            <a:r>
              <a:rPr lang="en-US" dirty="0"/>
              <a:t>nformed</a:t>
            </a:r>
          </a:p>
          <a:p>
            <a:pPr marL="742950" lvl="1" indent="-285750"/>
            <a:r>
              <a:rPr lang="en-US" u="sng" dirty="0"/>
              <a:t>E</a:t>
            </a:r>
            <a:r>
              <a:rPr lang="en-US" dirty="0"/>
              <a:t>ngaged</a:t>
            </a:r>
          </a:p>
          <a:p>
            <a:pPr marL="742950" lvl="1" indent="-285750"/>
            <a:r>
              <a:rPr lang="en-US" u="sng" dirty="0"/>
              <a:t>S</a:t>
            </a:r>
            <a:r>
              <a:rPr lang="en-US" dirty="0"/>
              <a:t>pecific</a:t>
            </a:r>
          </a:p>
          <a:p>
            <a:endParaRPr lang="en-US" dirty="0"/>
          </a:p>
        </p:txBody>
      </p:sp>
      <p:pic>
        <p:nvPicPr>
          <p:cNvPr id="4" name="Picture 3" descr="Free vector graphic: French Fries, Potato Chips, Chip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260" y="2272146"/>
            <a:ext cx="3377479" cy="4433454"/>
          </a:xfrm>
          <a:prstGeom prst="rect">
            <a:avLst/>
          </a:prstGeom>
        </p:spPr>
      </p:pic>
      <p:sp>
        <p:nvSpPr>
          <p:cNvPr id="5" name="TextBox 4"/>
          <p:cNvSpPr txBox="1"/>
          <p:nvPr/>
        </p:nvSpPr>
        <p:spPr>
          <a:xfrm>
            <a:off x="8566485" y="6144126"/>
            <a:ext cx="2951748" cy="369332"/>
          </a:xfrm>
          <a:prstGeom prst="rect">
            <a:avLst/>
          </a:prstGeom>
          <a:noFill/>
        </p:spPr>
        <p:txBody>
          <a:bodyPr wrap="square" rtlCol="0">
            <a:spAutoFit/>
          </a:bodyPr>
          <a:lstStyle/>
          <a:p>
            <a:r>
              <a:rPr lang="en-US" dirty="0" smtClean="0"/>
              <a:t>(Planned Parenthood, 2020)</a:t>
            </a:r>
            <a:endParaRPr lang="en-US" dirty="0"/>
          </a:p>
        </p:txBody>
      </p:sp>
    </p:spTree>
    <p:extLst>
      <p:ext uri="{BB962C8B-B14F-4D97-AF65-F5344CB8AC3E}">
        <p14:creationId xmlns:p14="http://schemas.microsoft.com/office/powerpoint/2010/main" val="246313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circle(in)">
                                      <p:cBhvr>
                                        <p:cTn id="5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u="sng" dirty="0" smtClean="0"/>
              <a:t>CAN</a:t>
            </a:r>
            <a:r>
              <a:rPr lang="en-US" dirty="0" smtClean="0"/>
              <a:t> a person consent?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7288"/>
              </p:ext>
            </p:extLst>
          </p:nvPr>
        </p:nvGraphicFramePr>
        <p:xfrm>
          <a:off x="838200" y="1825625"/>
          <a:ext cx="10515600" cy="390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01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Person </a:t>
            </a:r>
            <a:r>
              <a:rPr lang="en-US" u="sng" dirty="0" smtClean="0"/>
              <a:t>CANNOT</a:t>
            </a:r>
            <a:r>
              <a:rPr lang="en-US" dirty="0" smtClean="0"/>
              <a:t> Consent If.. </a:t>
            </a:r>
            <a:endParaRPr lang="en-US" dirty="0"/>
          </a:p>
        </p:txBody>
      </p:sp>
      <p:graphicFrame>
        <p:nvGraphicFramePr>
          <p:cNvPr id="6" name="Diagram 5"/>
          <p:cNvGraphicFramePr/>
          <p:nvPr>
            <p:extLst>
              <p:ext uri="{D42A27DB-BD31-4B8C-83A1-F6EECF244321}">
                <p14:modId xmlns:p14="http://schemas.microsoft.com/office/powerpoint/2010/main" val="787585465"/>
              </p:ext>
            </p:extLst>
          </p:nvPr>
        </p:nvGraphicFramePr>
        <p:xfrm>
          <a:off x="2191407" y="1568341"/>
          <a:ext cx="8655269" cy="4788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566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255" y="0"/>
            <a:ext cx="10612582" cy="5671415"/>
          </a:xfrm>
        </p:spPr>
      </p:pic>
    </p:spTree>
    <p:extLst>
      <p:ext uri="{BB962C8B-B14F-4D97-AF65-F5344CB8AC3E}">
        <p14:creationId xmlns:p14="http://schemas.microsoft.com/office/powerpoint/2010/main" val="46965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164358" y="3366655"/>
            <a:ext cx="9933132" cy="22582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So, Let’s Consider the Following Scenarios..</a:t>
            </a:r>
            <a:endParaRPr lang="en-US" sz="4800" b="1" dirty="0"/>
          </a:p>
        </p:txBody>
      </p:sp>
    </p:spTree>
    <p:extLst>
      <p:ext uri="{BB962C8B-B14F-4D97-AF65-F5344CB8AC3E}">
        <p14:creationId xmlns:p14="http://schemas.microsoft.com/office/powerpoint/2010/main" val="3490200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6027" y="290312"/>
            <a:ext cx="11114283"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US" sz="2400" dirty="0" smtClean="0"/>
              <a:t>Chris </a:t>
            </a:r>
            <a:r>
              <a:rPr lang="en-US" sz="2400" dirty="0"/>
              <a:t>walked </a:t>
            </a:r>
            <a:r>
              <a:rPr lang="en-US" sz="2400" dirty="0" smtClean="0"/>
              <a:t>Jessie </a:t>
            </a:r>
            <a:r>
              <a:rPr lang="en-US" sz="2400" dirty="0"/>
              <a:t>home after they saw a movie together Friday night. When they got to </a:t>
            </a:r>
            <a:r>
              <a:rPr lang="en-US" sz="2400" dirty="0" smtClean="0"/>
              <a:t>Jessie’s </a:t>
            </a:r>
            <a:r>
              <a:rPr lang="en-US" sz="2400" dirty="0"/>
              <a:t>house, they stood talking for a while. When </a:t>
            </a:r>
            <a:r>
              <a:rPr lang="en-US" sz="2400" dirty="0" smtClean="0"/>
              <a:t>Chris </a:t>
            </a:r>
            <a:r>
              <a:rPr lang="en-US" sz="2400" dirty="0"/>
              <a:t>gave </a:t>
            </a:r>
            <a:r>
              <a:rPr lang="en-US" sz="2400" dirty="0" smtClean="0"/>
              <a:t>Jessie </a:t>
            </a:r>
            <a:r>
              <a:rPr lang="en-US" sz="2400" dirty="0"/>
              <a:t>a hug goodnight, </a:t>
            </a:r>
            <a:r>
              <a:rPr lang="en-US" sz="2400" dirty="0" smtClean="0"/>
              <a:t>Jessie </a:t>
            </a:r>
            <a:r>
              <a:rPr lang="en-US" sz="2400" dirty="0"/>
              <a:t>responded by asking for a kiss. </a:t>
            </a:r>
            <a:r>
              <a:rPr lang="en-US" sz="2400" dirty="0" smtClean="0"/>
              <a:t>Chris </a:t>
            </a:r>
            <a:r>
              <a:rPr lang="en-US" sz="2400" dirty="0"/>
              <a:t>then gave </a:t>
            </a:r>
            <a:r>
              <a:rPr lang="en-US" sz="2400" dirty="0" smtClean="0"/>
              <a:t>Jessie </a:t>
            </a:r>
            <a:r>
              <a:rPr lang="en-US" sz="2400" dirty="0"/>
              <a:t>a quick kiss on the lips. </a:t>
            </a:r>
            <a:r>
              <a:rPr lang="en-US" sz="2400" dirty="0" smtClean="0"/>
              <a:t>Jessie </a:t>
            </a:r>
            <a:r>
              <a:rPr lang="en-US" sz="2400" dirty="0"/>
              <a:t>smiled and said, “Can we do that again?” </a:t>
            </a:r>
            <a:r>
              <a:rPr lang="en-US" sz="2400" dirty="0" smtClean="0"/>
              <a:t>Chris </a:t>
            </a:r>
            <a:r>
              <a:rPr lang="en-US" sz="2400" dirty="0"/>
              <a:t>laughed, and they kissed </a:t>
            </a:r>
            <a:r>
              <a:rPr lang="en-US" sz="2400" dirty="0" smtClean="0"/>
              <a:t>again.</a:t>
            </a:r>
            <a:endParaRPr lang="en-US" sz="2400" dirty="0"/>
          </a:p>
          <a:p>
            <a:pPr marL="0" indent="0">
              <a:buNone/>
            </a:pPr>
            <a:endParaRPr lang="en-US" sz="2400" dirty="0"/>
          </a:p>
        </p:txBody>
      </p:sp>
      <p:sp>
        <p:nvSpPr>
          <p:cNvPr id="3" name="Title 1"/>
          <p:cNvSpPr txBox="1">
            <a:spLocks/>
          </p:cNvSpPr>
          <p:nvPr/>
        </p:nvSpPr>
        <p:spPr>
          <a:xfrm>
            <a:off x="1292246" y="2974957"/>
            <a:ext cx="9601843"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dirty="0" smtClean="0"/>
              <a:t>Did Chris have Consent? </a:t>
            </a:r>
            <a:endParaRPr lang="en-US" dirty="0"/>
          </a:p>
        </p:txBody>
      </p:sp>
      <p:sp>
        <p:nvSpPr>
          <p:cNvPr id="4" name="Rectangle 3"/>
          <p:cNvSpPr/>
          <p:nvPr/>
        </p:nvSpPr>
        <p:spPr>
          <a:xfrm>
            <a:off x="2278812" y="3841383"/>
            <a:ext cx="7628710" cy="2400657"/>
          </a:xfrm>
          <a:prstGeom prst="rect">
            <a:avLst/>
          </a:prstGeom>
          <a:noFill/>
        </p:spPr>
        <p:txBody>
          <a:bodyPr wrap="square" lIns="91440" tIns="45720" rIns="91440" bIns="45720">
            <a:spAutoFit/>
          </a:bodyPr>
          <a:lstStyle/>
          <a:p>
            <a:pPr algn="ctr"/>
            <a:r>
              <a:rPr lang="en-US" sz="15000" b="1" dirty="0" smtClean="0">
                <a:ln w="12700" cmpd="sng">
                  <a:solidFill>
                    <a:schemeClr val="accent4"/>
                  </a:solidFill>
                  <a:prstDash val="solid"/>
                </a:ln>
                <a:solidFill>
                  <a:srgbClr val="00B050"/>
                </a:solidFill>
              </a:rPr>
              <a:t>YES!</a:t>
            </a:r>
            <a:endParaRPr lang="en-US" sz="15000" b="1" cap="none" spc="0" dirty="0">
              <a:ln w="12700" cmpd="sng">
                <a:solidFill>
                  <a:schemeClr val="accent4"/>
                </a:solidFill>
                <a:prstDash val="solid"/>
              </a:ln>
              <a:solidFill>
                <a:srgbClr val="00B050"/>
              </a:solidFill>
              <a:effectLst/>
            </a:endParaRPr>
          </a:p>
        </p:txBody>
      </p:sp>
    </p:spTree>
    <p:extLst>
      <p:ext uri="{BB962C8B-B14F-4D97-AF65-F5344CB8AC3E}">
        <p14:creationId xmlns:p14="http://schemas.microsoft.com/office/powerpoint/2010/main" val="4292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4766" y="212502"/>
            <a:ext cx="11343557"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US" sz="2400" dirty="0"/>
              <a:t>Jamie and Taylor are at a party. Taylor has been drinking and flirting with Jamie. Jamie asks if Taylor would like to leave, and the pair </a:t>
            </a:r>
            <a:r>
              <a:rPr lang="en-US" sz="2400" dirty="0" smtClean="0"/>
              <a:t>leave </a:t>
            </a:r>
            <a:r>
              <a:rPr lang="en-US" sz="2400" dirty="0"/>
              <a:t>together. Jamie notices that Taylor is having difficulty walking and has slurred speech. When they arrive at Jamie’s house, Taylor stumbles into the bathroom. It’s sounds like Taylor is throwing up. When Taylor comes out of the bathroom, </a:t>
            </a:r>
            <a:r>
              <a:rPr lang="en-US" sz="2400" dirty="0" smtClean="0"/>
              <a:t>Jamie </a:t>
            </a:r>
            <a:r>
              <a:rPr lang="en-US" sz="2400" dirty="0"/>
              <a:t>begins to kiss Taylor. Taylor seems unresponsive and unaware of the surroundings. Jamie continues to kiss Taylor.  </a:t>
            </a:r>
          </a:p>
        </p:txBody>
      </p:sp>
      <p:sp>
        <p:nvSpPr>
          <p:cNvPr id="3" name="Title 1"/>
          <p:cNvSpPr txBox="1">
            <a:spLocks/>
          </p:cNvSpPr>
          <p:nvPr/>
        </p:nvSpPr>
        <p:spPr>
          <a:xfrm>
            <a:off x="657496" y="2941848"/>
            <a:ext cx="11178094" cy="1813774"/>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dirty="0" smtClean="0"/>
              <a:t>Did Jamie have Consent? </a:t>
            </a:r>
            <a:endParaRPr lang="en-US" dirty="0"/>
          </a:p>
        </p:txBody>
      </p:sp>
      <p:sp>
        <p:nvSpPr>
          <p:cNvPr id="4" name="Rectangle 3"/>
          <p:cNvSpPr/>
          <p:nvPr/>
        </p:nvSpPr>
        <p:spPr>
          <a:xfrm>
            <a:off x="3350491" y="3721547"/>
            <a:ext cx="5792105" cy="2400657"/>
          </a:xfrm>
          <a:prstGeom prst="rect">
            <a:avLst/>
          </a:prstGeom>
          <a:noFill/>
        </p:spPr>
        <p:txBody>
          <a:bodyPr wrap="squar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295531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Centerstone_PP_Template_2016_-_w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stone_PP_Template_2016_-_wide" id="{2179FB66-9519-486B-8DF2-27162D61E769}" vid="{D033912C-F0CC-4DDB-A870-A9E445946C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AnswerData>
  <AllAnswers/>
</SessionAnswerData>
</file>

<file path=customXml/item10.xml><?xml version="1.0" encoding="utf-8"?>
<SessionParticipantData/>
</file>

<file path=customXml/item11.xml><?xml version="1.0" encoding="utf-8"?>
<SessionSlideMasterData>
  <SlideMaster/>
</SessionSlideMasterData>
</file>

<file path=customXml/item2.xml><?xml version="1.0" encoding="utf-8"?>
<ParticipantInfoData/>
</file>

<file path=customXml/item3.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4.xml><?xml version="1.0" encoding="utf-8"?>
<SessionResponseData/>
</file>

<file path=customXml/item5.xml><?xml version="1.0" encoding="utf-8"?>
<TextingSlideData/>
</file>

<file path=customXml/item6.xml><?xml version="1.0" encoding="utf-8"?>
<SessionSlideSettingsData>
  <Settings/>
</SessionSlideSettingsData>
</file>

<file path=customXml/item7.xml><?xml version="1.0" encoding="utf-8"?>
<CustomFieldInfoData/>
</file>

<file path=customXml/item8.xml><?xml version="1.0" encoding="utf-8"?>
<TeamNamesData>
  <TeamNames/>
</TeamNamesData>
</file>

<file path=customXml/item9.xml><?xml version="1.0" encoding="utf-8"?>
<SessionQuestionData>
  <AllQuestions/>
</SessionQuestionData>
</file>

<file path=customXml/itemProps1.xml><?xml version="1.0" encoding="utf-8"?>
<ds:datastoreItem xmlns:ds="http://schemas.openxmlformats.org/officeDocument/2006/customXml" ds:itemID="{CBB5B22F-E4F2-4527-9AC6-2D12CB9A14CA}">
  <ds:schemaRefs/>
</ds:datastoreItem>
</file>

<file path=customXml/itemProps10.xml><?xml version="1.0" encoding="utf-8"?>
<ds:datastoreItem xmlns:ds="http://schemas.openxmlformats.org/officeDocument/2006/customXml" ds:itemID="{4FC7B64B-6367-4EB1-9425-D83E46C5D1E6}">
  <ds:schemaRefs/>
</ds:datastoreItem>
</file>

<file path=customXml/itemProps11.xml><?xml version="1.0" encoding="utf-8"?>
<ds:datastoreItem xmlns:ds="http://schemas.openxmlformats.org/officeDocument/2006/customXml" ds:itemID="{888F6252-77B7-4984-913C-A67886F78960}">
  <ds:schemaRefs/>
</ds:datastoreItem>
</file>

<file path=customXml/itemProps2.xml><?xml version="1.0" encoding="utf-8"?>
<ds:datastoreItem xmlns:ds="http://schemas.openxmlformats.org/officeDocument/2006/customXml" ds:itemID="{67E658DA-93F0-483F-B271-76CEE79FBB7A}">
  <ds:schemaRefs/>
</ds:datastoreItem>
</file>

<file path=customXml/itemProps3.xml><?xml version="1.0" encoding="utf-8"?>
<ds:datastoreItem xmlns:ds="http://schemas.openxmlformats.org/officeDocument/2006/customXml" ds:itemID="{5976181F-C5D5-4999-9444-338390D33D00}">
  <ds:schemaRefs/>
</ds:datastoreItem>
</file>

<file path=customXml/itemProps4.xml><?xml version="1.0" encoding="utf-8"?>
<ds:datastoreItem xmlns:ds="http://schemas.openxmlformats.org/officeDocument/2006/customXml" ds:itemID="{3313162F-B9BA-4A02-9D4C-1C55DD4EDEBE}">
  <ds:schemaRefs/>
</ds:datastoreItem>
</file>

<file path=customXml/itemProps5.xml><?xml version="1.0" encoding="utf-8"?>
<ds:datastoreItem xmlns:ds="http://schemas.openxmlformats.org/officeDocument/2006/customXml" ds:itemID="{60B2395D-F631-40F2-A300-35A434AC65D2}">
  <ds:schemaRefs/>
</ds:datastoreItem>
</file>

<file path=customXml/itemProps6.xml><?xml version="1.0" encoding="utf-8"?>
<ds:datastoreItem xmlns:ds="http://schemas.openxmlformats.org/officeDocument/2006/customXml" ds:itemID="{74AEB020-41C0-4117-950F-93399563EEFF}">
  <ds:schemaRefs/>
</ds:datastoreItem>
</file>

<file path=customXml/itemProps7.xml><?xml version="1.0" encoding="utf-8"?>
<ds:datastoreItem xmlns:ds="http://schemas.openxmlformats.org/officeDocument/2006/customXml" ds:itemID="{ED86646A-156D-4B92-8E82-4984BCD47CBA}">
  <ds:schemaRefs/>
</ds:datastoreItem>
</file>

<file path=customXml/itemProps8.xml><?xml version="1.0" encoding="utf-8"?>
<ds:datastoreItem xmlns:ds="http://schemas.openxmlformats.org/officeDocument/2006/customXml" ds:itemID="{60FD3E5A-2344-4049-B0B6-3FE673FDDE83}">
  <ds:schemaRefs/>
</ds:datastoreItem>
</file>

<file path=customXml/itemProps9.xml><?xml version="1.0" encoding="utf-8"?>
<ds:datastoreItem xmlns:ds="http://schemas.openxmlformats.org/officeDocument/2006/customXml" ds:itemID="{303A62BE-61D1-40CE-B365-0F399C94BA44}">
  <ds:schemaRefs/>
</ds:datastoreItem>
</file>

<file path=docProps/app.xml><?xml version="1.0" encoding="utf-8"?>
<Properties xmlns="http://schemas.openxmlformats.org/officeDocument/2006/extended-properties" xmlns:vt="http://schemas.openxmlformats.org/officeDocument/2006/docPropsVTypes">
  <Template>Centerstone_PP_Template_2016_-_wide</Template>
  <TotalTime>623</TotalTime>
  <Words>1672</Words>
  <Application>Microsoft Office PowerPoint</Application>
  <PresentationFormat>Widescreen</PresentationFormat>
  <Paragraphs>97</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Rounded MT Bold</vt:lpstr>
      <vt:lpstr>Calibri</vt:lpstr>
      <vt:lpstr>Calibri Light</vt:lpstr>
      <vt:lpstr>Cambria</vt:lpstr>
      <vt:lpstr>Corbel</vt:lpstr>
      <vt:lpstr>Tw Cen MT</vt:lpstr>
      <vt:lpstr>Centerstone_PP_Template_2016_-_wide</vt:lpstr>
      <vt:lpstr>Healthy Relationships &amp; Consent</vt:lpstr>
      <vt:lpstr>What is consent?</vt:lpstr>
      <vt:lpstr>Consent Further Defined</vt:lpstr>
      <vt:lpstr>When CAN a person consent?</vt:lpstr>
      <vt:lpstr>A Person CANNOT Consent If.. </vt:lpstr>
      <vt:lpstr>PowerPoint Presentation</vt:lpstr>
      <vt:lpstr>PowerPoint Presentation</vt:lpstr>
      <vt:lpstr>PowerPoint Presentation</vt:lpstr>
      <vt:lpstr>PowerPoint Presentation</vt:lpstr>
      <vt:lpstr>PowerPoint Presentation</vt:lpstr>
      <vt:lpstr>PowerPoint Presentation</vt:lpstr>
      <vt:lpstr>Let’s talk about power in relationships . . . </vt:lpstr>
      <vt:lpstr>When it comes to romantic relationships:</vt:lpstr>
      <vt:lpstr>PowerPoint Presentation</vt:lpstr>
      <vt:lpstr>PowerPoint Presentation</vt:lpstr>
      <vt:lpstr>PowerPoint Presentation</vt:lpstr>
      <vt:lpstr>How do we maintain consent?</vt:lpstr>
      <vt:lpstr>PowerPoint Presentation</vt:lpstr>
      <vt:lpstr>For more information visit</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 &amp; Consent</dc:title>
  <dc:creator>Haley Stocker</dc:creator>
  <cp:lastModifiedBy>Amanda C. McGeshick</cp:lastModifiedBy>
  <cp:revision>38</cp:revision>
  <dcterms:created xsi:type="dcterms:W3CDTF">2017-09-22T16:24:05Z</dcterms:created>
  <dcterms:modified xsi:type="dcterms:W3CDTF">2020-01-21T23:00:06Z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2fb39a44ac8447f99d610cf4180af8f0</vt:lpwstr>
  </property>
  <property fmtid="{D5CDD505-2E9C-101B-9397-08002B2CF9AE}" pid="3" name="IsExistingPresentation">
    <vt:lpwstr>Yes</vt:lpwstr>
  </property>
</Properties>
</file>