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2"/>
    <p:sldMasterId id="2147484153" r:id="rId13"/>
  </p:sldMasterIdLst>
  <p:notesMasterIdLst>
    <p:notesMasterId r:id="rId36"/>
  </p:notesMasterIdLst>
  <p:sldIdLst>
    <p:sldId id="256" r:id="rId14"/>
    <p:sldId id="258" r:id="rId15"/>
    <p:sldId id="257" r:id="rId16"/>
    <p:sldId id="259" r:id="rId17"/>
    <p:sldId id="293" r:id="rId18"/>
    <p:sldId id="294" r:id="rId19"/>
    <p:sldId id="280" r:id="rId20"/>
    <p:sldId id="295" r:id="rId21"/>
    <p:sldId id="271" r:id="rId22"/>
    <p:sldId id="288" r:id="rId23"/>
    <p:sldId id="297" r:id="rId24"/>
    <p:sldId id="287" r:id="rId25"/>
    <p:sldId id="274" r:id="rId26"/>
    <p:sldId id="266" r:id="rId27"/>
    <p:sldId id="285" r:id="rId28"/>
    <p:sldId id="269" r:id="rId29"/>
    <p:sldId id="289" r:id="rId30"/>
    <p:sldId id="286" r:id="rId31"/>
    <p:sldId id="283" r:id="rId32"/>
    <p:sldId id="284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39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82847" autoAdjust="0"/>
  </p:normalViewPr>
  <p:slideViewPr>
    <p:cSldViewPr>
      <p:cViewPr varScale="1">
        <p:scale>
          <a:sx n="57" d="100"/>
          <a:sy n="57" d="100"/>
        </p:scale>
        <p:origin x="1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2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6FDB5-8485-4E36-A36C-DBAB7F1A3F2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0BAA-2FAC-4276-A180-DCC480C6D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7421-4DEE-461A-AC62-BAD40B422F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7421-4DEE-461A-AC62-BAD40B422F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1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Vulva image:</a:t>
            </a:r>
            <a:r>
              <a:rPr lang="en-US" baseline="0" dirty="0" smtClean="0"/>
              <a:t> </a:t>
            </a:r>
            <a:r>
              <a:rPr lang="en-US" dirty="0" smtClean="0"/>
              <a:t>https://veraciclos.com/vulva-y-vagina-conceptos-generales-e-higiene/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7421-4DEE-461A-AC62-BAD40B422F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40BAA-2FAC-4276-A180-DCC480C6D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3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 smtClean="0"/>
              <a:t>Aquí hay un ejemplo ilustrado del ciclo menstrual, que muestra el proceso de lo que acabamos de comentar. El siguiente video explicará más sobre lo que sucede durante la menstruación.</a:t>
            </a:r>
          </a:p>
          <a:p>
            <a:endParaRPr lang="en-US" baseline="0" dirty="0" smtClean="0"/>
          </a:p>
          <a:p>
            <a:r>
              <a:rPr lang="en-US" dirty="0" smtClean="0"/>
              <a:t>https://www.menstrupedia.com/articles/girls/cycle-phases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4E3C-262A-432A-9104-562E28912D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del video</a:t>
            </a:r>
            <a:r>
              <a:rPr lang="en-US" baseline="0" dirty="0"/>
              <a:t>: </a:t>
            </a:r>
            <a:r>
              <a:rPr lang="en-US" baseline="0" dirty="0" smtClean="0"/>
              <a:t>https://youtu.be/DBe7-PHRav8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0BAA-2FAC-4276-A180-DCC480C6D8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Aquí tienes un vídeo rápido que explica la reproducción con un poco más de profundidad.</a:t>
            </a:r>
            <a:endParaRPr lang="en-US" dirty="0" smtClean="0"/>
          </a:p>
          <a:p>
            <a:r>
              <a:rPr lang="en-US" dirty="0" smtClean="0"/>
              <a:t>Link </a:t>
            </a:r>
            <a:r>
              <a:rPr lang="en-US" dirty="0"/>
              <a:t>de video</a:t>
            </a:r>
            <a:r>
              <a:rPr lang="en-US" baseline="0" dirty="0"/>
              <a:t>: https://</a:t>
            </a:r>
            <a:r>
              <a:rPr lang="en-US" baseline="0" dirty="0" smtClean="0"/>
              <a:t>youtu.be/OejdOS4IqeE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0BAA-2FAC-4276-A180-DCC480C6D8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del video: https://youtu.be/mAPLTaRM48Y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40BAA-2FAC-4276-A180-DCC480C6D8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6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BC31-D974-4498-BF33-5C3F4C4570E2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AFBF-3597-4934-B2B3-4E02A71C2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A79E-0B61-422E-A812-1A5D25FE1CCA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DE00-0C10-4CDF-9B70-24598F12A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DEA4-95F5-4492-B3EA-4A2AAB6C7C1F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99ED-FD3E-46B5-9A27-E77CE2B6A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6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99" y="5574909"/>
            <a:ext cx="2492200" cy="997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34" y="1164676"/>
            <a:ext cx="3428591" cy="1928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8837" y="4697842"/>
            <a:ext cx="3428591" cy="19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8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63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>
              <a:defRPr sz="21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8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3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8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2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20FE-7DE0-41A4-BEF6-97EA0D514983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030F-CD63-43B0-BF01-E1008CF51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176" y="1894175"/>
            <a:ext cx="2372021" cy="1334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2" y="1894175"/>
            <a:ext cx="2372021" cy="13342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68" y="1894175"/>
            <a:ext cx="2372021" cy="13342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378" y="4258982"/>
            <a:ext cx="2372021" cy="13342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7592" y="4258982"/>
            <a:ext cx="2372021" cy="1334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03804" y="4258982"/>
            <a:ext cx="2372021" cy="1334262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67809" y="2285593"/>
            <a:ext cx="2914651" cy="2916237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38675" y="2285593"/>
            <a:ext cx="2914651" cy="2916237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09541" y="2285590"/>
            <a:ext cx="2914651" cy="2916237"/>
          </a:xfrm>
        </p:spPr>
        <p:txBody>
          <a:bodyPr/>
          <a:lstStyle>
            <a:lvl1pPr>
              <a:defRPr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6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99" y="5574909"/>
            <a:ext cx="2492200" cy="9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67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out Centerstone -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b="-2685"/>
          <a:stretch/>
        </p:blipFill>
        <p:spPr>
          <a:xfrm>
            <a:off x="2283" y="-256478"/>
            <a:ext cx="12200555" cy="730167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998869" y="768489"/>
            <a:ext cx="9712199" cy="62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8CDC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 smtClean="0">
                <a:solidFill>
                  <a:srgbClr val="54A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Centerstone at a glance</a:t>
            </a:r>
            <a:endParaRPr lang="en-US" sz="3000" b="1" dirty="0">
              <a:solidFill>
                <a:srgbClr val="54A49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868" y="561600"/>
            <a:ext cx="10670400" cy="4746380"/>
          </a:xfrm>
          <a:prstGeom prst="rect">
            <a:avLst/>
          </a:prstGeom>
          <a:noFill/>
          <a:ln w="12700">
            <a:solidFill>
              <a:srgbClr val="E4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268" y="1420089"/>
            <a:ext cx="1010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 is a private, nonprofit healthcare organization with services available nationally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Specialized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programs for the military community, therapeutic foster care, children’s services and employee assistance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programs (eap)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60+ years in operation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CARF and Joint Commission Accredited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Centerstone’s Research Institute provides guidance through research and technology, leveraging the best practices for use in all our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communities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Centerstone’s Foundation secures philanthropic resources to support the work and mission of delivering care that changes people’s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lives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 smtClean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0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3922" y="3872023"/>
            <a:ext cx="9108791" cy="20723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03921" y="383138"/>
            <a:ext cx="9942907" cy="62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8CDC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Centerstone at a glance</a:t>
            </a:r>
            <a:endParaRPr lang="en-US" sz="3000" b="1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587" y="1661495"/>
            <a:ext cx="3177071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People Served: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107,406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total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32,000+ children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75,000+ adults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Services Provided: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2,189,937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total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2057" y="4341662"/>
            <a:ext cx="4376871" cy="103874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135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US" sz="1350" b="1" dirty="0" smtClean="0">
                <a:solidFill>
                  <a:srgbClr val="54A49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Inpatient Behavioral Hospital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921" y="1062866"/>
            <a:ext cx="53278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Care In FY 2022</a:t>
            </a:r>
            <a:endParaRPr lang="en-US" sz="2100" b="1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26421" y="1661497"/>
            <a:ext cx="42826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Staff: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3,080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clinical and administrative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staff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plus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nationwide network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contracted behavioral health providers.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Total</a:t>
            </a:r>
            <a:r>
              <a:rPr lang="en-US" b="1" baseline="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Revenue</a:t>
            </a:r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$305,725,431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922" y="3958028"/>
            <a:ext cx="86104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Centerstone</a:t>
            </a:r>
            <a:r>
              <a:rPr lang="en-US" sz="21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in</a:t>
            </a:r>
            <a:r>
              <a:rPr lang="en-US" sz="2100" b="1" baseline="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the Community</a:t>
            </a:r>
            <a:endParaRPr lang="en-US" sz="2100" b="1" dirty="0">
              <a:solidFill>
                <a:srgbClr val="36768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9587" y="4630453"/>
            <a:ext cx="17437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170+</a:t>
            </a:r>
            <a:r>
              <a:rPr lang="en-US" sz="1350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35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Locations</a:t>
            </a:r>
            <a:endParaRPr lang="en-US" sz="135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14325" y="4618923"/>
            <a:ext cx="215044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smtClean="0">
                <a:solidFill>
                  <a:srgbClr val="367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750+ </a:t>
            </a:r>
            <a:r>
              <a:rPr lang="en-US" sz="135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US" sz="135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2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4025-C0AA-4E43-A954-50818B441885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E2AC-FFB9-4172-8C0C-C501DD6CB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7E78-6E4A-4EE6-9241-57A399535C75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279B-8900-486E-B9EA-6962D8BCE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9C3E-2C66-411C-A5E0-90F05E863D45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616A-EE2E-4CF8-B1C5-23DC2AEA4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FC72-21C3-49F1-A465-8E94AA3DF056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D27D-7ED7-47B8-AA4A-73F50FE16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1898-EBE5-4363-B711-01AC6DE702F6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1FD6-037F-4CBE-BAE9-7FFD6BDF6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D1C5-79BF-4B1D-9081-BFFB23558B48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BB84-6EAD-44B2-B093-9912FE475E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D1EE-85D4-4B17-8092-12B0C2982AA4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C688-DF7E-4C72-95E6-621474C8A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1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1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BE45D0-2999-4634-8CF7-BCB25450CDCA}" type="datetimeFigureOut">
              <a:rPr lang="en-US"/>
              <a:pPr>
                <a:defRPr/>
              </a:pPr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5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06B98-A9AB-4262-9BAE-214324AB2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5586414"/>
            <a:ext cx="2409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kid/grow/body_stuff/puberty.html" TargetMode="External"/><Relationship Id="rId7" Type="http://schemas.openxmlformats.org/officeDocument/2006/relationships/hyperlink" Target="https://youtu.be/DBe7-PHRav8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6" Type="http://schemas.openxmlformats.org/officeDocument/2006/relationships/hyperlink" Target="https://youtu.be/mAPLTaRM48Y" TargetMode="External"/><Relationship Id="rId5" Type="http://schemas.openxmlformats.org/officeDocument/2006/relationships/hyperlink" Target="https://youtu.be/OejdOS4IqeE?list=PLwKLUKhFLWhYoU638Q_oJz4SVOuhQT8JH" TargetMode="External"/><Relationship Id="rId4" Type="http://schemas.openxmlformats.org/officeDocument/2006/relationships/hyperlink" Target="http://www.cdc.gov/ncbddd/childdevelopment/positiveparenting/adolescence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676400"/>
            <a:ext cx="7066258" cy="145225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rgbClr val="40739A"/>
                </a:solidFill>
              </a:rPr>
              <a:t>Pubertad</a:t>
            </a:r>
            <a:r>
              <a:rPr lang="en-US" dirty="0">
                <a:solidFill>
                  <a:srgbClr val="40739A"/>
                </a:solidFill>
              </a:rPr>
              <a:t> y </a:t>
            </a:r>
            <a:r>
              <a:rPr lang="en-US" dirty="0" err="1">
                <a:solidFill>
                  <a:srgbClr val="40739A"/>
                </a:solidFill>
              </a:rPr>
              <a:t>Reproducción</a:t>
            </a:r>
            <a:r>
              <a:rPr lang="en-US" dirty="0">
                <a:solidFill>
                  <a:srgbClr val="40739A"/>
                </a:solidFill>
              </a:rPr>
              <a:t> Humana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124200" y="5562600"/>
            <a:ext cx="66026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40739A"/>
                </a:solidFill>
                <a:latin typeface="Century Gothic" pitchFamily="34" charset="0"/>
              </a:rPr>
              <a:t>Esta publicación fue posible gracias al número de </a:t>
            </a:r>
            <a:r>
              <a:rPr lang="es-ES" sz="1000" dirty="0">
                <a:solidFill>
                  <a:srgbClr val="40739A"/>
                </a:solidFill>
                <a:latin typeface="Century Gothic" pitchFamily="34" charset="0"/>
              </a:rPr>
              <a:t>subvenciónTP1AH000081-01-01 del </a:t>
            </a:r>
            <a:r>
              <a:rPr lang="es-ES" sz="1000" dirty="0">
                <a:solidFill>
                  <a:srgbClr val="40739A"/>
                </a:solidFill>
                <a:latin typeface="Century Gothic" pitchFamily="34" charset="0"/>
              </a:rPr>
              <a:t>Departamento de Salud y Servicios Humanos, Oficina de Asuntos de Población; su contenido es responsabilidad exclusiva de los autores y no representa necesariamente las opiniones oficiales del Departamento de Salud y Servicios Humanos.</a:t>
            </a:r>
            <a:endParaRPr lang="en-US" sz="1000" dirty="0">
              <a:solidFill>
                <a:srgbClr val="40739A"/>
              </a:solidFill>
              <a:latin typeface="Century Gothic" pitchFamily="34" charset="0"/>
            </a:endParaRPr>
          </a:p>
        </p:txBody>
      </p:sp>
      <p:sp>
        <p:nvSpPr>
          <p:cNvPr id="6" name="SessionQuestionData" descr="&lt;?xml version=&quot;1.0&quot;?&gt;&lt;AllQuestions /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7" name="SessionAnswerData" descr="&lt;?xml version=&quot;1.0&quot;?&gt;&lt;AllAnswers /&gt;" hidden="1"/>
          <p:cNvSpPr txBox="1"/>
          <p:nvPr/>
        </p:nvSpPr>
        <p:spPr>
          <a:xfrm>
            <a:off x="279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SessionResponseData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3429001"/>
            <a:ext cx="77289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4073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Kit de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4073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Herramientas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4073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4073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3.0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40739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557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rgbClr val="40739A"/>
                </a:solidFill>
                <a:latin typeface="+mn-lt"/>
              </a:rPr>
              <a:t>Ovulación</a:t>
            </a:r>
            <a:endParaRPr lang="en-US" sz="4400" dirty="0">
              <a:solidFill>
                <a:srgbClr val="40739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10134600" cy="5257800"/>
          </a:xfrm>
        </p:spPr>
        <p:txBody>
          <a:bodyPr>
            <a:normAutofit/>
          </a:bodyPr>
          <a:lstStyle/>
          <a:p>
            <a:pPr lvl="0">
              <a:buClr>
                <a:srgbClr val="5FCBEF"/>
              </a:buClr>
            </a:pPr>
            <a:r>
              <a:rPr lang="es-ES" sz="2400" dirty="0">
                <a:solidFill>
                  <a:srgbClr val="40739A"/>
                </a:solidFill>
                <a:latin typeface="+mn-lt"/>
              </a:rPr>
              <a:t>Durante la pubertad, una mujer comienza el proceso de </a:t>
            </a:r>
            <a:r>
              <a:rPr lang="es-ES" sz="2400" u="sng" dirty="0">
                <a:solidFill>
                  <a:srgbClr val="40739A"/>
                </a:solidFill>
                <a:latin typeface="+mn-lt"/>
              </a:rPr>
              <a:t>ovulación</a:t>
            </a:r>
            <a:r>
              <a:rPr lang="es-ES" sz="2400" dirty="0">
                <a:solidFill>
                  <a:srgbClr val="40739A"/>
                </a:solidFill>
                <a:latin typeface="+mn-lt"/>
              </a:rPr>
              <a:t> por primera vez.</a:t>
            </a:r>
          </a:p>
          <a:p>
            <a:pPr lvl="0">
              <a:buClr>
                <a:srgbClr val="5FCBEF"/>
              </a:buClr>
            </a:pPr>
            <a:endParaRPr lang="es-ES" sz="2400" dirty="0">
              <a:solidFill>
                <a:srgbClr val="40739A"/>
              </a:solidFill>
              <a:latin typeface="+mn-lt"/>
            </a:endParaRPr>
          </a:p>
          <a:p>
            <a:pPr lvl="0">
              <a:buClr>
                <a:srgbClr val="5FCBEF"/>
              </a:buClr>
            </a:pPr>
            <a:r>
              <a:rPr lang="es-ES" sz="2400" dirty="0">
                <a:solidFill>
                  <a:srgbClr val="40739A"/>
                </a:solidFill>
                <a:latin typeface="+mn-lt"/>
              </a:rPr>
              <a:t>Esto es cuando se libera un óvulo de uno de los </a:t>
            </a:r>
            <a:r>
              <a:rPr lang="es-ES" sz="2400" u="sng" dirty="0">
                <a:solidFill>
                  <a:srgbClr val="40739A"/>
                </a:solidFill>
                <a:latin typeface="+mn-lt"/>
              </a:rPr>
              <a:t>ovarios</a:t>
            </a:r>
            <a:r>
              <a:rPr lang="es-ES" sz="2400" dirty="0">
                <a:solidFill>
                  <a:srgbClr val="40739A"/>
                </a:solidFill>
                <a:latin typeface="+mn-lt"/>
              </a:rPr>
              <a:t>.</a:t>
            </a:r>
          </a:p>
          <a:p>
            <a:pPr lvl="0">
              <a:buClr>
                <a:srgbClr val="5FCBEF"/>
              </a:buClr>
            </a:pPr>
            <a:endParaRPr lang="es-ES" sz="2400" dirty="0">
              <a:solidFill>
                <a:srgbClr val="40739A"/>
              </a:solidFill>
              <a:latin typeface="+mn-lt"/>
            </a:endParaRPr>
          </a:p>
          <a:p>
            <a:pPr lvl="0">
              <a:buClr>
                <a:srgbClr val="5FCBEF"/>
              </a:buClr>
            </a:pPr>
            <a:r>
              <a:rPr lang="es-ES" sz="2400" dirty="0">
                <a:solidFill>
                  <a:srgbClr val="40739A"/>
                </a:solidFill>
                <a:latin typeface="+mn-lt"/>
              </a:rPr>
              <a:t>El óvulo viaja a las trompas de Falopio y espera al esperma durante </a:t>
            </a:r>
            <a:r>
              <a:rPr lang="es-ES" sz="2400" u="sng" dirty="0">
                <a:solidFill>
                  <a:srgbClr val="40739A"/>
                </a:solidFill>
                <a:latin typeface="+mn-lt"/>
              </a:rPr>
              <a:t>12 a 24 horas </a:t>
            </a:r>
            <a:r>
              <a:rPr lang="es-ES" sz="2400" dirty="0">
                <a:solidFill>
                  <a:srgbClr val="40739A"/>
                </a:solidFill>
                <a:latin typeface="+mn-lt"/>
              </a:rPr>
              <a:t>para crear un posible embarazo juntos.</a:t>
            </a:r>
            <a:endParaRPr lang="en-US" sz="2400" dirty="0">
              <a:solidFill>
                <a:srgbClr val="40739A"/>
              </a:solidFill>
              <a:latin typeface="+mn-lt"/>
            </a:endParaRPr>
          </a:p>
          <a:p>
            <a:pPr marL="0" indent="0">
              <a:buClr>
                <a:srgbClr val="5FCBEF"/>
              </a:buClr>
              <a:buNone/>
            </a:pPr>
            <a:endParaRPr lang="en-US" sz="2400" dirty="0">
              <a:solidFill>
                <a:srgbClr val="40739A"/>
              </a:solidFill>
              <a:latin typeface="+mn-lt"/>
            </a:endParaRPr>
          </a:p>
          <a:p>
            <a:pPr lvl="0">
              <a:buClr>
                <a:srgbClr val="5FCBEF"/>
              </a:buClr>
            </a:pPr>
            <a:r>
              <a:rPr lang="es-ES" sz="2400" dirty="0">
                <a:solidFill>
                  <a:srgbClr val="40739A"/>
                </a:solidFill>
                <a:latin typeface="+mn-lt"/>
              </a:rPr>
              <a:t>El revestimiento uterino se engrosará para apoyar el posible embarazo.</a:t>
            </a:r>
          </a:p>
          <a:p>
            <a:pPr lvl="0">
              <a:buClr>
                <a:srgbClr val="5FCBEF"/>
              </a:buClr>
            </a:pPr>
            <a:endParaRPr lang="es-ES" sz="2400" dirty="0">
              <a:solidFill>
                <a:srgbClr val="40739A"/>
              </a:solidFill>
              <a:latin typeface="+mn-lt"/>
            </a:endParaRPr>
          </a:p>
          <a:p>
            <a:pPr marL="0" indent="0">
              <a:buClr>
                <a:srgbClr val="5FCBEF"/>
              </a:buClr>
              <a:buNone/>
            </a:pPr>
            <a:r>
              <a:rPr lang="es-ES" sz="2400" i="1" dirty="0">
                <a:solidFill>
                  <a:srgbClr val="40739A"/>
                </a:solidFill>
                <a:latin typeface="+mn-lt"/>
              </a:rPr>
              <a:t>Dato interesante: </a:t>
            </a:r>
            <a:r>
              <a:rPr lang="es-ES" sz="2400" dirty="0">
                <a:solidFill>
                  <a:srgbClr val="40739A"/>
                </a:solidFill>
                <a:latin typeface="+mn-lt"/>
              </a:rPr>
              <a:t>¡una mujer nace con todos los óvulos que tendrá en su vida!</a:t>
            </a:r>
            <a:endParaRPr lang="en-US" dirty="0">
              <a:solidFill>
                <a:srgbClr val="40739A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3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86" y="0"/>
            <a:ext cx="10515600" cy="886158"/>
          </a:xfrm>
        </p:spPr>
        <p:txBody>
          <a:bodyPr/>
          <a:lstStyle/>
          <a:p>
            <a:pPr algn="ctr"/>
            <a:r>
              <a:rPr lang="en-US" dirty="0" err="1"/>
              <a:t>Ciclo</a:t>
            </a:r>
            <a:r>
              <a:rPr lang="en-US" dirty="0"/>
              <a:t> </a:t>
            </a:r>
            <a:r>
              <a:rPr lang="en-US" dirty="0" smtClean="0"/>
              <a:t>Menstrual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886158"/>
            <a:ext cx="7010401" cy="5848151"/>
          </a:xfrm>
        </p:spPr>
      </p:pic>
      <p:sp>
        <p:nvSpPr>
          <p:cNvPr id="3" name="Rounded Rectangle 2"/>
          <p:cNvSpPr/>
          <p:nvPr/>
        </p:nvSpPr>
        <p:spPr>
          <a:xfrm>
            <a:off x="4762499" y="3457344"/>
            <a:ext cx="2057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40739A"/>
                </a:solidFill>
              </a:rPr>
              <a:t>Fases</a:t>
            </a:r>
            <a:r>
              <a:rPr lang="en-US" sz="2000" b="1" dirty="0" smtClean="0">
                <a:solidFill>
                  <a:srgbClr val="40739A"/>
                </a:solidFill>
              </a:rPr>
              <a:t> del </a:t>
            </a:r>
            <a:r>
              <a:rPr lang="en-US" sz="2000" b="1" dirty="0" err="1" smtClean="0">
                <a:solidFill>
                  <a:srgbClr val="40739A"/>
                </a:solidFill>
              </a:rPr>
              <a:t>Ciclo</a:t>
            </a:r>
            <a:r>
              <a:rPr lang="en-US" sz="2000" b="1" dirty="0" smtClean="0">
                <a:solidFill>
                  <a:srgbClr val="40739A"/>
                </a:solidFill>
              </a:rPr>
              <a:t> Menstrual</a:t>
            </a:r>
            <a:endParaRPr lang="en-US" sz="2000" b="1" dirty="0">
              <a:solidFill>
                <a:srgbClr val="40739A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5029200" y="886158"/>
            <a:ext cx="1790699" cy="4092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40739A"/>
                </a:solidFill>
              </a:rPr>
              <a:t>Fase</a:t>
            </a:r>
            <a:r>
              <a:rPr lang="en-US" b="1" dirty="0" smtClean="0">
                <a:solidFill>
                  <a:srgbClr val="40739A"/>
                </a:solidFill>
              </a:rPr>
              <a:t> Menstrual</a:t>
            </a:r>
            <a:endParaRPr lang="en-US" b="1" dirty="0">
              <a:solidFill>
                <a:srgbClr val="40739A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7660888" y="2590800"/>
            <a:ext cx="16002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40739A"/>
                </a:solidFill>
              </a:rPr>
              <a:t>Fase</a:t>
            </a:r>
            <a:r>
              <a:rPr lang="en-US" b="1" dirty="0" smtClean="0">
                <a:solidFill>
                  <a:srgbClr val="40739A"/>
                </a:solidFill>
              </a:rPr>
              <a:t> </a:t>
            </a:r>
            <a:r>
              <a:rPr lang="en-US" b="1" dirty="0" err="1" smtClean="0">
                <a:solidFill>
                  <a:srgbClr val="40739A"/>
                </a:solidFill>
              </a:rPr>
              <a:t>Folicular</a:t>
            </a:r>
            <a:endParaRPr lang="en-US" b="1" dirty="0">
              <a:solidFill>
                <a:srgbClr val="40739A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5169518" y="4572000"/>
            <a:ext cx="1840882" cy="338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93318" y="4529022"/>
            <a:ext cx="1993282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40739A"/>
                </a:solidFill>
              </a:rPr>
              <a:t>Fase</a:t>
            </a:r>
            <a:r>
              <a:rPr lang="en-US" b="1" dirty="0" smtClean="0">
                <a:solidFill>
                  <a:srgbClr val="40739A"/>
                </a:solidFill>
              </a:rPr>
              <a:t> </a:t>
            </a:r>
            <a:r>
              <a:rPr lang="en-US" b="1" dirty="0">
                <a:solidFill>
                  <a:srgbClr val="40739A"/>
                </a:solidFill>
              </a:rPr>
              <a:t>de </a:t>
            </a:r>
            <a:r>
              <a:rPr lang="en-US" b="1" dirty="0" err="1" smtClean="0">
                <a:solidFill>
                  <a:srgbClr val="40739A"/>
                </a:solidFill>
              </a:rPr>
              <a:t>Ovulación</a:t>
            </a:r>
            <a:endParaRPr lang="en-US" b="1" dirty="0">
              <a:solidFill>
                <a:srgbClr val="40739A"/>
              </a:solidFill>
            </a:endParaRPr>
          </a:p>
        </p:txBody>
      </p:sp>
      <p:sp useBgFill="1">
        <p:nvSpPr>
          <p:cNvPr id="11" name="Rectangle 10"/>
          <p:cNvSpPr/>
          <p:nvPr/>
        </p:nvSpPr>
        <p:spPr>
          <a:xfrm>
            <a:off x="2819400" y="2590800"/>
            <a:ext cx="13716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40739A"/>
                </a:solidFill>
              </a:rPr>
              <a:t>Fase</a:t>
            </a:r>
            <a:r>
              <a:rPr lang="en-US" b="1" dirty="0" smtClean="0">
                <a:solidFill>
                  <a:srgbClr val="40739A"/>
                </a:solidFill>
              </a:rPr>
              <a:t> </a:t>
            </a:r>
            <a:r>
              <a:rPr lang="en-US" b="1" dirty="0" err="1" smtClean="0">
                <a:solidFill>
                  <a:srgbClr val="40739A"/>
                </a:solidFill>
              </a:rPr>
              <a:t>Lútea</a:t>
            </a:r>
            <a:endParaRPr lang="en-US" b="1" dirty="0">
              <a:solidFill>
                <a:srgbClr val="407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07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514" y="533400"/>
            <a:ext cx="1055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Cuando el óvulo liberado no se encuentra con un esperma…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Para habilitar los subtítulos en español, deberá: 1) Abrir el video que le interesa en YouTube; 2) Seleccione el icono de configuración; 3) Presione Subtítulos / CC; 4) Seleccione Traducción automática; 5) Desplácese por las opciones y seleccione Español. Esto permitirá que los subtítulos aparezcan en la parte inferior de la pantalla.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7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2054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5"/>
                </a:solidFill>
                <a:latin typeface="+mn-lt"/>
              </a:rPr>
              <a:t>El </a:t>
            </a:r>
            <a:r>
              <a:rPr lang="es-VE" sz="4000" dirty="0">
                <a:solidFill>
                  <a:schemeClr val="accent5"/>
                </a:solidFill>
                <a:latin typeface="+mn-lt"/>
              </a:rPr>
              <a:t>Período</a:t>
            </a:r>
            <a:r>
              <a:rPr lang="en-US" sz="4000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s-VE" sz="4000" dirty="0">
                <a:solidFill>
                  <a:schemeClr val="accent5"/>
                </a:solidFill>
                <a:latin typeface="+mn-lt"/>
              </a:rPr>
              <a:t>puede</a:t>
            </a:r>
            <a:r>
              <a:rPr lang="en-US" sz="4000" dirty="0">
                <a:solidFill>
                  <a:schemeClr val="accent5"/>
                </a:solidFill>
                <a:latin typeface="+mn-lt"/>
              </a:rPr>
              <a:t> ser </a:t>
            </a:r>
            <a:r>
              <a:rPr lang="en-US" sz="4000" dirty="0" err="1">
                <a:solidFill>
                  <a:schemeClr val="accent5"/>
                </a:solidFill>
                <a:latin typeface="+mn-lt"/>
              </a:rPr>
              <a:t>confuso</a:t>
            </a:r>
            <a:r>
              <a:rPr lang="en-US" sz="4000" dirty="0">
                <a:solidFill>
                  <a:schemeClr val="accent5"/>
                </a:solidFill>
                <a:latin typeface="+mn-lt"/>
              </a:rPr>
              <a:t>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7696200" cy="54864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Cuando la </a:t>
            </a:r>
            <a:r>
              <a:rPr lang="es-VE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menstruación</a:t>
            </a:r>
            <a:r>
              <a:rPr lang="en-U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s-VE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comienza</a:t>
            </a:r>
            <a:r>
              <a:rPr lang="en-U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, los </a:t>
            </a:r>
            <a:r>
              <a:rPr lang="es-VE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períodos</a:t>
            </a:r>
            <a:r>
              <a:rPr lang="en-U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s-VE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pueden</a:t>
            </a:r>
            <a:r>
              <a:rPr lang="en-U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ser </a:t>
            </a:r>
            <a:r>
              <a:rPr lang="es-VE" sz="2000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irregulares</a:t>
            </a:r>
            <a:r>
              <a:rPr lang="en-US" sz="2000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sz="2000" b="1" dirty="0" err="1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Algunos</a:t>
            </a:r>
            <a:r>
              <a:rPr lang="en-US" sz="2000" b="1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ejemplos</a:t>
            </a:r>
            <a:r>
              <a:rPr lang="en-US" sz="2000" b="1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son:</a:t>
            </a:r>
            <a:r>
              <a:rPr lang="en-U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Tener un período de un mes y no tener un período el mes siguiente</a:t>
            </a:r>
          </a:p>
          <a:p>
            <a:pPr>
              <a:buFontTx/>
              <a:buChar char="-"/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Tener un período que dura tres días y luego tener uno que dure siete días</a:t>
            </a:r>
          </a:p>
          <a:p>
            <a:pPr>
              <a:buFontTx/>
              <a:buChar char="-"/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Tener un flujo menstrual abundante un mes y tener un flujo menstrual leve el mes siguiente</a:t>
            </a:r>
            <a:endParaRPr lang="en-US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 lvl="0">
              <a:buClr>
                <a:srgbClr val="5FCBEF"/>
              </a:buClr>
              <a:defRPr/>
            </a:pP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También puede haber sangrado leve ocasional entre períodos, a veces llamado manchado.</a:t>
            </a:r>
          </a:p>
          <a:p>
            <a:pPr lvl="0">
              <a:buClr>
                <a:srgbClr val="5FCBEF"/>
              </a:buClr>
              <a:defRPr/>
            </a:pP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La mayoría de los ciclos se regulan en uno o dos años. Si le preocupa algún aspecto de su ciclo, comuníquese con su médico.</a:t>
            </a:r>
            <a:endParaRPr lang="en-U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buNone/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402CD0-2DEB-47E1-852A-B487E2B3696D}"/>
              </a:ext>
            </a:extLst>
          </p:cNvPr>
          <p:cNvSpPr/>
          <p:nvPr/>
        </p:nvSpPr>
        <p:spPr>
          <a:xfrm rot="20621506">
            <a:off x="1443815" y="3009899"/>
            <a:ext cx="9147000" cy="838200"/>
          </a:xfrm>
          <a:prstGeom prst="rect">
            <a:avLst/>
          </a:prstGeom>
          <a:solidFill>
            <a:srgbClr val="407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/>
              <a:t>¡Todo esto es TOTALMENTE NORMAL!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8763000" cy="6858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s-ES" sz="4000" dirty="0">
                <a:solidFill>
                  <a:srgbClr val="40739A"/>
                </a:solidFill>
                <a:latin typeface="+mn-lt"/>
              </a:rPr>
              <a:t>¿Qué pasa si el esperma se encuentra con un óvulo?</a:t>
            </a:r>
            <a:endParaRPr lang="en-US" sz="4000" dirty="0">
              <a:solidFill>
                <a:srgbClr val="40739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696200" cy="4953000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endParaRPr lang="en-US" sz="2400" dirty="0">
              <a:solidFill>
                <a:srgbClr val="40739A"/>
              </a:solidFill>
              <a:latin typeface="+mn-lt"/>
            </a:endParaRPr>
          </a:p>
          <a:p>
            <a:pPr lvl="0">
              <a:buClr>
                <a:srgbClr val="5FCBEF"/>
              </a:buClr>
            </a:pPr>
            <a:r>
              <a:rPr lang="es-ES" sz="2400" dirty="0">
                <a:solidFill>
                  <a:srgbClr val="40739A"/>
                </a:solidFill>
                <a:latin typeface="+mn-lt"/>
              </a:rPr>
              <a:t>Si un espermatozoide se encuentra con el óvulo, el óvulo ahora está </a:t>
            </a:r>
            <a:r>
              <a:rPr lang="es-ES" sz="2400" u="sng" dirty="0">
                <a:solidFill>
                  <a:srgbClr val="40739A"/>
                </a:solidFill>
                <a:latin typeface="+mn-lt"/>
              </a:rPr>
              <a:t>fertilizado</a:t>
            </a:r>
            <a:r>
              <a:rPr lang="es-ES" sz="2400" dirty="0">
                <a:solidFill>
                  <a:srgbClr val="40739A"/>
                </a:solidFill>
                <a:latin typeface="+mn-lt"/>
              </a:rPr>
              <a:t> y puede ocurrir un embarazo.</a:t>
            </a:r>
            <a:endParaRPr lang="en-US" sz="2400" dirty="0">
              <a:solidFill>
                <a:srgbClr val="40739A"/>
              </a:solidFill>
              <a:latin typeface="+mn-lt"/>
            </a:endParaRPr>
          </a:p>
          <a:p>
            <a:pPr lvl="0">
              <a:buClr>
                <a:srgbClr val="5FCBEF"/>
              </a:buClr>
            </a:pPr>
            <a:r>
              <a:rPr lang="es-ES" sz="2400" dirty="0">
                <a:solidFill>
                  <a:srgbClr val="40739A"/>
                </a:solidFill>
                <a:latin typeface="+mn-lt"/>
              </a:rPr>
              <a:t>El óvulo fertilizado cae en el útero, se implanta en el revestimiento engrosado y comienza a crecer.</a:t>
            </a:r>
            <a:endParaRPr lang="en-US" sz="2400" dirty="0">
              <a:solidFill>
                <a:srgbClr val="40739A"/>
              </a:solidFill>
              <a:latin typeface="+mn-lt"/>
            </a:endParaRPr>
          </a:p>
          <a:p>
            <a:pPr lvl="0">
              <a:buClr>
                <a:srgbClr val="5FCBEF"/>
              </a:buClr>
            </a:pPr>
            <a:r>
              <a:rPr lang="en-US" sz="2400" b="1" u="sng" dirty="0">
                <a:solidFill>
                  <a:srgbClr val="40739A"/>
                </a:solidFill>
                <a:latin typeface="+mn-lt"/>
              </a:rPr>
              <a:t>Dato </a:t>
            </a:r>
            <a:r>
              <a:rPr lang="en-US" sz="2400" b="1" u="sng" dirty="0" err="1">
                <a:solidFill>
                  <a:srgbClr val="40739A"/>
                </a:solidFill>
                <a:latin typeface="+mn-lt"/>
              </a:rPr>
              <a:t>importante</a:t>
            </a:r>
            <a:r>
              <a:rPr lang="en-US" sz="2400" b="1" u="sng" dirty="0">
                <a:solidFill>
                  <a:srgbClr val="40739A"/>
                </a:solidFill>
                <a:latin typeface="+mn-lt"/>
              </a:rPr>
              <a:t>: </a:t>
            </a:r>
            <a:r>
              <a:rPr lang="es-ES" sz="2400" dirty="0">
                <a:solidFill>
                  <a:srgbClr val="40739A"/>
                </a:solidFill>
                <a:latin typeface="+mn-lt"/>
              </a:rPr>
              <a:t>Los espermatozoides pueden vivir en el cuerpo de una mujer hasta CINCO días, por lo que incluso si una mujer </a:t>
            </a:r>
            <a:r>
              <a:rPr lang="es-ES" sz="2400" i="1" dirty="0">
                <a:solidFill>
                  <a:srgbClr val="40739A"/>
                </a:solidFill>
                <a:latin typeface="+mn-lt"/>
              </a:rPr>
              <a:t>aún </a:t>
            </a:r>
            <a:r>
              <a:rPr lang="es-ES" sz="2400" dirty="0">
                <a:solidFill>
                  <a:srgbClr val="40739A"/>
                </a:solidFill>
                <a:latin typeface="+mn-lt"/>
              </a:rPr>
              <a:t>no ha ovulado, es posible que los espermatozoides aún estén presentes cuando lo hace.</a:t>
            </a:r>
            <a:endParaRPr lang="en-US" sz="2400" dirty="0">
              <a:solidFill>
                <a:srgbClr val="40739A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4153111"/>
            <a:ext cx="3455194" cy="25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07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Para habilitar los subtítulos en español, deberá: 1) Abrir el video que le interesa en YouTube; 2) Seleccione el icono de configuración; 3) Presione Subtítulos / CC; 4) Seleccione Traducción automática; 5) Desplácese por las opciones y seleccione Español. Esto permitirá que los subtítulos aparezcan en la parte inferior de la pantalla.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9329" y="0"/>
            <a:ext cx="7753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 err="1">
                <a:solidFill>
                  <a:schemeClr val="bg1"/>
                </a:solidFill>
                <a:latin typeface="+mn-lt"/>
              </a:rPr>
              <a:t>Embarazo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y </a:t>
            </a:r>
            <a:r>
              <a:rPr lang="en-US" sz="4000" dirty="0" err="1">
                <a:solidFill>
                  <a:schemeClr val="bg1"/>
                </a:solidFill>
                <a:latin typeface="+mn-lt"/>
              </a:rPr>
              <a:t>reproducción</a:t>
            </a:r>
            <a:r>
              <a:rPr lang="en-US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n-lt"/>
              </a:rPr>
              <a:t>explicados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69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8219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40739A"/>
                </a:solidFill>
                <a:latin typeface="+mn-lt"/>
              </a:rPr>
              <a:t>Datos</a:t>
            </a:r>
            <a:r>
              <a:rPr lang="en-US" sz="40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4000" dirty="0" err="1">
                <a:solidFill>
                  <a:srgbClr val="40739A"/>
                </a:solidFill>
                <a:latin typeface="+mn-lt"/>
              </a:rPr>
              <a:t>Interesantes</a:t>
            </a:r>
            <a:endParaRPr lang="en-US" sz="4000" dirty="0">
              <a:solidFill>
                <a:srgbClr val="40739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56531"/>
            <a:ext cx="8229600" cy="43894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40739A"/>
                </a:solidFill>
                <a:latin typeface="+mn-lt"/>
              </a:rPr>
              <a:t>Los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ovarios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tienen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el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tamaño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de una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fresa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grande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.</a:t>
            </a:r>
          </a:p>
          <a:p>
            <a:pPr>
              <a:defRPr/>
            </a:pPr>
            <a:r>
              <a:rPr lang="en-US" sz="2800" dirty="0">
                <a:solidFill>
                  <a:srgbClr val="40739A"/>
                </a:solidFill>
                <a:latin typeface="+mn-lt"/>
              </a:rPr>
              <a:t>Las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trompas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Falopio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son del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tamaño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de un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popote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. </a:t>
            </a:r>
          </a:p>
          <a:p>
            <a:pPr>
              <a:defRPr/>
            </a:pPr>
            <a:r>
              <a:rPr lang="en-US" sz="2800" dirty="0">
                <a:solidFill>
                  <a:srgbClr val="40739A"/>
                </a:solidFill>
                <a:latin typeface="+mn-lt"/>
              </a:rPr>
              <a:t>El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útero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tiene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el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tamaño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de una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pera</a:t>
            </a:r>
            <a:endParaRPr lang="en-US" sz="2800" dirty="0">
              <a:solidFill>
                <a:srgbClr val="40739A"/>
              </a:solidFill>
              <a:latin typeface="+mn-lt"/>
            </a:endParaRPr>
          </a:p>
          <a:p>
            <a:pPr>
              <a:defRPr/>
            </a:pPr>
            <a:r>
              <a:rPr lang="en-US" sz="2800" dirty="0">
                <a:solidFill>
                  <a:srgbClr val="40739A"/>
                </a:solidFill>
                <a:latin typeface="+mn-lt"/>
              </a:rPr>
              <a:t>…..hasta el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embarazo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, ¡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donde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puede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crecer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tan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grande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como</a:t>
            </a:r>
            <a:r>
              <a:rPr lang="en-US" sz="2800" dirty="0">
                <a:solidFill>
                  <a:srgbClr val="40739A"/>
                </a:solidFill>
                <a:latin typeface="+mn-lt"/>
              </a:rPr>
              <a:t> una </a:t>
            </a:r>
            <a:r>
              <a:rPr lang="en-US" sz="2800" dirty="0" err="1">
                <a:solidFill>
                  <a:srgbClr val="40739A"/>
                </a:solidFill>
                <a:latin typeface="+mn-lt"/>
              </a:rPr>
              <a:t>sandía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026" name="Picture 2" descr="C:\Users\Emily.Rhoads\AppData\Local\Microsoft\Windows\Temporary Internet Files\Content.IE5\Q9HKPYQT\MC90043689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413" y="3759201"/>
            <a:ext cx="10033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Emily.Rhoads\AppData\Local\Microsoft\Windows\Temporary Internet Files\Content.IE5\Q9HKPYQT\MC90043689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725863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Emily.Rhoads\AppData\Local\Microsoft\Windows\Temporary Internet Files\Content.IE5\XB5SHBWR\MC900240125[1].wmf"/>
          <p:cNvPicPr>
            <a:picLocks noChangeAspect="1" noChangeArrowheads="1"/>
          </p:cNvPicPr>
          <p:nvPr/>
        </p:nvPicPr>
        <p:blipFill>
          <a:blip r:embed="rId5" cstate="print"/>
          <a:srcRect l="33691" b="77319"/>
          <a:stretch>
            <a:fillRect/>
          </a:stretch>
        </p:blipFill>
        <p:spPr bwMode="auto">
          <a:xfrm>
            <a:off x="6272213" y="4416426"/>
            <a:ext cx="11874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Emily.Rhoads\AppData\Local\Microsoft\Windows\Temporary Internet Files\Content.IE5\XB5SHBWR\MC900240125[1].wmf"/>
          <p:cNvPicPr>
            <a:picLocks noChangeAspect="1" noChangeArrowheads="1"/>
          </p:cNvPicPr>
          <p:nvPr/>
        </p:nvPicPr>
        <p:blipFill>
          <a:blip r:embed="rId5" cstate="print"/>
          <a:srcRect l="33691" b="77319"/>
          <a:stretch>
            <a:fillRect/>
          </a:stretch>
        </p:blipFill>
        <p:spPr bwMode="auto">
          <a:xfrm flipH="1">
            <a:off x="5030788" y="4416426"/>
            <a:ext cx="11874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Emily.Rhoads\AppData\Local\Microsoft\Windows\Temporary Internet Files\Content.IE5\Q9HKPYQT\MC90043690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2239" y="4586289"/>
            <a:ext cx="23653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haley.stocker\AppData\Local\Microsoft\Windows\Temporary Internet Files\Content.IE5\4LDQDE3F\MC90024618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7185" y="1006097"/>
            <a:ext cx="5267987" cy="543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07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85949"/>
            <a:ext cx="8077200" cy="2667000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Durante la pubertad, las personas también comienzan a experimentar algunos cambios </a:t>
            </a:r>
            <a:r>
              <a:rPr lang="es-ES" sz="40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emocionales</a:t>
            </a:r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74916"/>
            <a:ext cx="4114800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656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07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Para habilitar los subtítulos en español, deberá: 1) Abrir el video que le interesa en YouTube; 2) Seleccione el icono de configuración; 3) Presione Subtítulos / CC; 4) Seleccione Traducción automática; 5) Desplácese por las opciones y seleccione Español. Esto permitirá que los subtítulos aparezcan en la parte inferior de la pantalla.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8190" y="685800"/>
            <a:ext cx="98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+mn-lt"/>
              </a:rPr>
              <a:t>“Pubertad</a:t>
            </a:r>
            <a:r>
              <a:rPr lang="es-ES" sz="3200" b="1" dirty="0">
                <a:solidFill>
                  <a:schemeClr val="bg1"/>
                </a:solidFill>
                <a:latin typeface="+mn-lt"/>
              </a:rPr>
              <a:t>: sentirse deprimido, feliz y otras emociones”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7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rgbClr val="40739A"/>
                </a:solidFill>
                <a:latin typeface="+mn-lt"/>
              </a:rPr>
              <a:t>Sentimientos Sexuales Durante la Pubertad</a:t>
            </a:r>
            <a:endParaRPr lang="en-US" sz="3600" dirty="0">
              <a:solidFill>
                <a:srgbClr val="40739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848600" cy="4087810"/>
          </a:xfrm>
        </p:spPr>
        <p:txBody>
          <a:bodyPr>
            <a:noAutofit/>
          </a:bodyPr>
          <a:lstStyle/>
          <a:p>
            <a:r>
              <a:rPr lang="es-ES" sz="2800" dirty="0">
                <a:latin typeface="+mn-lt"/>
                <a:cs typeface="Calibri" panose="020F0502020204030204" pitchFamily="34" charset="0"/>
              </a:rPr>
              <a:t>Durante la pubertad, muchos jóvenes comienzan a experimentar </a:t>
            </a:r>
            <a:r>
              <a:rPr lang="es-ES" sz="2800" u="sng" dirty="0">
                <a:latin typeface="+mn-lt"/>
                <a:cs typeface="Calibri" panose="020F0502020204030204" pitchFamily="34" charset="0"/>
              </a:rPr>
              <a:t>sentimientos sexuales</a:t>
            </a:r>
            <a:r>
              <a:rPr lang="es-ES" sz="2800" dirty="0">
                <a:latin typeface="+mn-lt"/>
                <a:cs typeface="Calibri" panose="020F0502020204030204" pitchFamily="34" charset="0"/>
              </a:rPr>
              <a:t>.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</a:p>
          <a:p>
            <a:r>
              <a:rPr lang="en-US" sz="2800" dirty="0" err="1">
                <a:latin typeface="+mn-lt"/>
                <a:cs typeface="Calibri" panose="020F0502020204030204" pitchFamily="34" charset="0"/>
              </a:rPr>
              <a:t>Estos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sentimientos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pueden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causar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reacciones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físicas</a:t>
            </a:r>
            <a:endParaRPr lang="en-US" sz="2800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+mn-lt"/>
                <a:cs typeface="Calibri" panose="020F0502020204030204" pitchFamily="34" charset="0"/>
              </a:rPr>
              <a:t>	Palmas </a:t>
            </a:r>
            <a:r>
              <a:rPr lang="en-US" sz="2400" dirty="0" err="1">
                <a:latin typeface="+mn-lt"/>
                <a:cs typeface="Calibri" panose="020F0502020204030204" pitchFamily="34" charset="0"/>
              </a:rPr>
              <a:t>sudorosas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sz="2400" dirty="0" err="1">
                <a:latin typeface="+mn-lt"/>
                <a:cs typeface="Calibri" panose="020F0502020204030204" pitchFamily="34" charset="0"/>
              </a:rPr>
              <a:t>Estómago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cs typeface="Calibri" panose="020F0502020204030204" pitchFamily="34" charset="0"/>
              </a:rPr>
              <a:t>nervioso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+mn-lt"/>
                <a:cs typeface="Calibri" panose="020F0502020204030204" pitchFamily="34" charset="0"/>
              </a:rPr>
              <a:t>	</a:t>
            </a:r>
            <a:r>
              <a:rPr lang="es-ES" sz="2400" dirty="0">
                <a:latin typeface="+mn-lt"/>
                <a:cs typeface="Calibri" panose="020F0502020204030204" pitchFamily="34" charset="0"/>
              </a:rPr>
              <a:t>Latidos del corazón más rápidos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+mn-lt"/>
                <a:cs typeface="Calibri" panose="020F0502020204030204" pitchFamily="34" charset="0"/>
              </a:rPr>
              <a:t>	</a:t>
            </a:r>
            <a:r>
              <a:rPr lang="en-US" sz="2400" dirty="0" err="1">
                <a:latin typeface="+mn-lt"/>
                <a:cs typeface="Calibri" panose="020F0502020204030204" pitchFamily="34" charset="0"/>
              </a:rPr>
              <a:t>Erecciones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+mn-lt"/>
                <a:cs typeface="Calibri" panose="020F0502020204030204" pitchFamily="34" charset="0"/>
              </a:rPr>
              <a:t>	</a:t>
            </a:r>
            <a:r>
              <a:rPr lang="es-ES" sz="2400" dirty="0">
                <a:latin typeface="+mn-lt"/>
                <a:cs typeface="Calibri" panose="020F0502020204030204" pitchFamily="34" charset="0"/>
              </a:rPr>
              <a:t>Una sensación de hormigueo en los genitales</a:t>
            </a: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+mn-lt"/>
                <a:cs typeface="Calibri" panose="020F0502020204030204" pitchFamily="34" charset="0"/>
              </a:rPr>
              <a:t>También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pueden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causar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reacciones</a:t>
            </a:r>
            <a:r>
              <a:rPr lang="en-US" sz="28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+mn-lt"/>
                <a:cs typeface="Calibri" panose="020F0502020204030204" pitchFamily="34" charset="0"/>
              </a:rPr>
              <a:t>emocionales</a:t>
            </a:r>
            <a:endParaRPr lang="en-US" sz="28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276600"/>
            <a:ext cx="3581400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2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358" y="381000"/>
            <a:ext cx="7919242" cy="93821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40739A"/>
                </a:solidFill>
                <a:latin typeface="+mn-lt"/>
              </a:rPr>
              <a:t>Todos</a:t>
            </a:r>
            <a:r>
              <a:rPr lang="en-US" sz="44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4400" dirty="0" err="1">
                <a:solidFill>
                  <a:srgbClr val="40739A"/>
                </a:solidFill>
                <a:latin typeface="+mn-lt"/>
              </a:rPr>
              <a:t>pasan</a:t>
            </a:r>
            <a:r>
              <a:rPr lang="en-US" sz="4400" dirty="0">
                <a:solidFill>
                  <a:srgbClr val="40739A"/>
                </a:solidFill>
                <a:latin typeface="+mn-lt"/>
              </a:rPr>
              <a:t> por la </a:t>
            </a:r>
            <a:r>
              <a:rPr lang="en-US" sz="4400" dirty="0" err="1">
                <a:solidFill>
                  <a:srgbClr val="40739A"/>
                </a:solidFill>
                <a:latin typeface="+mn-lt"/>
              </a:rPr>
              <a:t>pubertad</a:t>
            </a:r>
            <a:r>
              <a:rPr lang="en-US" sz="4400" dirty="0">
                <a:solidFill>
                  <a:srgbClr val="40739A"/>
                </a:solidFill>
                <a:latin typeface="+mn-lt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6711950" cy="3890962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s-ES" sz="2800" dirty="0">
                <a:solidFill>
                  <a:srgbClr val="40739A"/>
                </a:solidFill>
                <a:cs typeface="Calibri" panose="020F0502020204030204" pitchFamily="34" charset="0"/>
              </a:rPr>
              <a:t>La pubertad comienza entre los 9 y los 16 años.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s-ES" sz="2800" dirty="0">
              <a:solidFill>
                <a:srgbClr val="40739A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ES" sz="2800" dirty="0">
                <a:solidFill>
                  <a:srgbClr val="40739A"/>
                </a:solidFill>
                <a:cs typeface="Calibri" panose="020F0502020204030204" pitchFamily="34" charset="0"/>
              </a:rPr>
              <a:t>Todos pasan por la pubertad y todos los cambios que experimenta el cuerpo son NORMALES.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s-ES" sz="2800" dirty="0">
              <a:solidFill>
                <a:srgbClr val="40739A"/>
              </a:solidFill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ES" sz="2800" dirty="0">
                <a:solidFill>
                  <a:srgbClr val="40739A"/>
                </a:solidFill>
                <a:cs typeface="Calibri" panose="020F0502020204030204" pitchFamily="34" charset="0"/>
              </a:rPr>
              <a:t>Esto es cuando un cuerpo está en transición de un niño a un adulto y el cuerpo es capaz de reproducirse (producir niños).</a:t>
            </a:r>
            <a:endParaRPr lang="en-US" sz="2800" dirty="0">
              <a:solidFill>
                <a:srgbClr val="40739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4038600"/>
            <a:ext cx="3060457" cy="30604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40739A"/>
                </a:solidFill>
                <a:latin typeface="+mn-lt"/>
              </a:rPr>
              <a:t>Sentimientos</a:t>
            </a:r>
            <a:r>
              <a:rPr lang="en-US" sz="3600" dirty="0">
                <a:solidFill>
                  <a:srgbClr val="40739A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40739A"/>
                </a:solidFill>
                <a:latin typeface="+mn-lt"/>
              </a:rPr>
              <a:t>Sexuales</a:t>
            </a:r>
            <a:r>
              <a:rPr lang="en-US" sz="3600" dirty="0">
                <a:solidFill>
                  <a:srgbClr val="40739A"/>
                </a:solidFill>
                <a:latin typeface="+mn-lt"/>
              </a:rPr>
              <a:t> Durante la </a:t>
            </a:r>
            <a:r>
              <a:rPr lang="en-US" sz="3600" dirty="0" err="1">
                <a:solidFill>
                  <a:srgbClr val="40739A"/>
                </a:solidFill>
                <a:latin typeface="+mn-lt"/>
              </a:rPr>
              <a:t>Pubertad</a:t>
            </a:r>
            <a:endParaRPr lang="en-US" sz="3600" dirty="0">
              <a:solidFill>
                <a:srgbClr val="40739A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Todas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estas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reacciones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sz="2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completamente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NORMALES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También es normal no sentir sentimientos sexuales durante este tiempo.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Estos sentimientos pueden ser fuertes y confusos. ¡Lo que haces sobre ellos es lo importante! A veces, los jóvenes actúan sobre estos sentimientos sin pensar las cosas. Lo más seguro es tomarse el tiempo para conocer y comprender sus sentimientos antes de saltar a cualquier cosa. ¡No tiene que ACTUAR sobre sus sentimientos sexuales solo porque los está teniendo!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37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838200"/>
          </a:xfrm>
        </p:spPr>
        <p:txBody>
          <a:bodyPr/>
          <a:lstStyle/>
          <a:p>
            <a:r>
              <a:rPr lang="en-US" dirty="0"/>
              <a:t>Fuentes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6781800" cy="4724400"/>
          </a:xfrm>
        </p:spPr>
        <p:txBody>
          <a:bodyPr>
            <a:normAutofit/>
          </a:bodyPr>
          <a:lstStyle/>
          <a:p>
            <a:pPr lvl="0">
              <a:buClr>
                <a:srgbClr val="5FCBEF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“Making A Difference!” Select Media</a:t>
            </a:r>
          </a:p>
          <a:p>
            <a:pPr lvl="0">
              <a:buClr>
                <a:srgbClr val="5FCBEF"/>
              </a:buClr>
            </a:pPr>
            <a:r>
              <a:rPr lang="en-US" dirty="0">
                <a:solidFill>
                  <a:prstClr val="black"/>
                </a:solidFill>
                <a:hlinkClick r:id="rId3"/>
              </a:rPr>
              <a:t>http://kidshealth.org/kid/grow/body_stuff/puberty.html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buClr>
                <a:srgbClr val="5FCBEF"/>
              </a:buClr>
            </a:pPr>
            <a:r>
              <a:rPr lang="en-US" dirty="0">
                <a:solidFill>
                  <a:prstClr val="black"/>
                </a:solidFill>
                <a:hlinkClick r:id="rId4"/>
              </a:rPr>
              <a:t>http://www.cdc.gov/ncbddd/childdevelopment/positiveparenting/adolescence.html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AMAZE. (2017, December 07). </a:t>
            </a:r>
            <a:r>
              <a:rPr lang="en-US" i="1" dirty="0">
                <a:solidFill>
                  <a:schemeClr val="tx1"/>
                </a:solidFill>
              </a:rPr>
              <a:t>Pregnancy and Reproduction Explained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Obtenido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https://youtu.be/OejdOS4IqeE?list=PLwKLUKhFLWhYoU638Q_oJz4SVOuhQT8JH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AMAZE. (2018, May 10). Puberty: Feeling Depressed, Happy and Other Emotions. </a:t>
            </a:r>
            <a:r>
              <a:rPr lang="en-US" dirty="0" err="1">
                <a:solidFill>
                  <a:schemeClr val="tx1"/>
                </a:solidFill>
              </a:rPr>
              <a:t>Obtenido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https://youtu.be/mAPLTaRM48Y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AMAZE. (2018, July 23). </a:t>
            </a:r>
            <a:r>
              <a:rPr lang="en-US" i="1" dirty="0">
                <a:solidFill>
                  <a:schemeClr val="tx1"/>
                </a:solidFill>
              </a:rPr>
              <a:t>Menstruation: What to Expect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Obtenido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https://youtu.be/DBe7-PHRav8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74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2673" y="2514600"/>
            <a:ext cx="892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+mn-lt"/>
              </a:rPr>
              <a:t>Visite</a:t>
            </a:r>
            <a:r>
              <a:rPr lang="en-US" sz="6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000" b="1" u="sng" dirty="0">
                <a:solidFill>
                  <a:schemeClr val="bg1"/>
                </a:solidFill>
                <a:latin typeface="+mn-lt"/>
              </a:rPr>
              <a:t>centerstone.org/teen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447800"/>
            <a:ext cx="7750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n-lt"/>
              </a:rPr>
              <a:t>Para más información y recursos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429102"/>
            <a:ext cx="3809167" cy="38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7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98" y="196707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rgbClr val="40739A"/>
                </a:solidFill>
                <a:latin typeface="+mn-lt"/>
              </a:rPr>
              <a:t>¿</a:t>
            </a:r>
            <a:r>
              <a:rPr lang="en-US" sz="4400" dirty="0" err="1">
                <a:solidFill>
                  <a:srgbClr val="40739A"/>
                </a:solidFill>
                <a:latin typeface="+mn-lt"/>
              </a:rPr>
              <a:t>Qué</a:t>
            </a:r>
            <a:r>
              <a:rPr lang="en-US" sz="4400" dirty="0">
                <a:solidFill>
                  <a:srgbClr val="40739A"/>
                </a:solidFill>
                <a:latin typeface="+mn-lt"/>
              </a:rPr>
              <a:t> son las </a:t>
            </a:r>
            <a:r>
              <a:rPr lang="en-US" sz="4400" dirty="0" err="1">
                <a:solidFill>
                  <a:srgbClr val="40739A"/>
                </a:solidFill>
                <a:latin typeface="+mn-lt"/>
              </a:rPr>
              <a:t>hormonas</a:t>
            </a:r>
            <a:r>
              <a:rPr lang="en-US" sz="4400" dirty="0">
                <a:solidFill>
                  <a:srgbClr val="40739A"/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492"/>
            <a:ext cx="9906000" cy="522070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Una sustancia química en el cuerpo que desempeña un papel en el desarrollo, la reproducción y el crecimiento sexual.</a:t>
            </a:r>
          </a:p>
          <a:p>
            <a:pPr>
              <a:defRPr/>
            </a:pPr>
            <a:endParaRPr lang="es-E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Todos nacen con hormonas.</a:t>
            </a:r>
          </a:p>
          <a:p>
            <a:pPr>
              <a:defRPr/>
            </a:pPr>
            <a:endParaRPr lang="es-E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La glándula pituitaria envía señales con hormonas. Las hormonas que controlan el crecimiento sexual se denominan hormonas sexuales.</a:t>
            </a:r>
            <a:endParaRPr lang="en-U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sz="2000" dirty="0" err="1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Ellas</a:t>
            </a:r>
            <a:r>
              <a:rPr lang="en-U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:</a:t>
            </a:r>
          </a:p>
          <a:p>
            <a:pPr lvl="1"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Determinan el sexo biológico (genitales </a:t>
            </a:r>
          </a:p>
          <a:p>
            <a:pPr marL="457200" lvl="1" indent="0">
              <a:buNone/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	internos y externos)</a:t>
            </a:r>
          </a:p>
          <a:p>
            <a:pPr lvl="1"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Cambia tu cuerpo de pies a cabeza </a:t>
            </a:r>
          </a:p>
          <a:p>
            <a:pPr marL="457200" lvl="1" indent="0">
              <a:buNone/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	durante la pubertad.</a:t>
            </a:r>
          </a:p>
          <a:p>
            <a:pPr lvl="1"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Ayuda a producción de esperma, menstruación </a:t>
            </a:r>
          </a:p>
          <a:p>
            <a:pPr marL="457200" lvl="1" indent="0">
              <a:buNone/>
              <a:defRPr/>
            </a:pPr>
            <a:r>
              <a:rPr lang="es-ES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	y embarazo.</a:t>
            </a:r>
            <a:endParaRPr lang="en-US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14227" t="20453" r="11171" b="14015"/>
          <a:stretch>
            <a:fillRect/>
          </a:stretch>
        </p:blipFill>
        <p:spPr bwMode="auto">
          <a:xfrm>
            <a:off x="8925636" y="3846330"/>
            <a:ext cx="3073076" cy="284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60412" y="5821724"/>
            <a:ext cx="121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10000"/>
                    <a:lumOff val="90000"/>
                  </a:schemeClr>
                </a:solidFill>
                <a:latin typeface="+mn-lt"/>
                <a:cs typeface="+mn-cs"/>
              </a:rPr>
              <a:t>Glándula</a:t>
            </a:r>
            <a:r>
              <a:rPr lang="en-US" dirty="0">
                <a:solidFill>
                  <a:schemeClr val="accent3">
                    <a:lumMod val="10000"/>
                    <a:lumOff val="9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10000"/>
                    <a:lumOff val="90000"/>
                  </a:schemeClr>
                </a:solidFill>
                <a:latin typeface="+mn-lt"/>
                <a:cs typeface="+mn-cs"/>
              </a:rPr>
              <a:t>pituitaria</a:t>
            </a:r>
            <a:endParaRPr lang="en-US" dirty="0">
              <a:solidFill>
                <a:schemeClr val="accent3">
                  <a:lumMod val="10000"/>
                  <a:lumOff val="90000"/>
                </a:schemeClr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7549"/>
            <a:ext cx="10515600" cy="13255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 err="1">
                <a:solidFill>
                  <a:srgbClr val="40739A"/>
                </a:solidFill>
                <a:latin typeface="+mn-lt"/>
              </a:rPr>
              <a:t>Pubertad</a:t>
            </a:r>
            <a:r>
              <a:rPr lang="en-US" dirty="0">
                <a:solidFill>
                  <a:srgbClr val="40739A"/>
                </a:solidFill>
                <a:latin typeface="+mn-lt"/>
              </a:rPr>
              <a:t> - Hombres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112" y="1457092"/>
            <a:ext cx="8686800" cy="51054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La </a:t>
            </a:r>
            <a:r>
              <a:rPr lang="es-ES" sz="2400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glándula pituitaria </a:t>
            </a: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envía una señal a los testículos para comenzar a producir la hormona sexual masculina: </a:t>
            </a:r>
            <a:r>
              <a:rPr lang="en-US" sz="2400" b="1" i="1" u="sng" dirty="0" err="1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testosterona</a:t>
            </a:r>
            <a:r>
              <a:rPr lang="en-US" sz="2400" b="1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sz="2400" b="1" u="sng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La liberación de testosterona indica al cuerpo que comience la pubertad.</a:t>
            </a:r>
            <a:endParaRPr lang="en-US" sz="24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Los genitales crecen y se desarrollan y </a:t>
            </a:r>
            <a:r>
              <a:rPr lang="es-ES" sz="2000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ocurren las erecciones</a:t>
            </a: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, que es cuando la sangre llena el tejido esponjoso del pene y lo endurece.</a:t>
            </a:r>
            <a:endParaRPr lang="en-U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 lvl="1">
              <a:defRPr/>
            </a:pPr>
            <a:endParaRPr lang="en-U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Los testículos comienzan a producir </a:t>
            </a:r>
            <a:r>
              <a:rPr lang="es-ES" sz="24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semen</a:t>
            </a: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, que es un líquido blanco que sale de la punta del pene durante la </a:t>
            </a:r>
            <a:r>
              <a:rPr lang="es-ES" sz="2400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eyaculación</a:t>
            </a: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(generalmente por la excitación durante la erección).</a:t>
            </a:r>
            <a:endParaRPr lang="en-US" sz="24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Cada eyaculación puede contener de </a:t>
            </a:r>
            <a:r>
              <a:rPr lang="es-ES" sz="24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50 a 150 millones de espermatozoides</a:t>
            </a: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es-E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Los hombres biológicos comienzan a producir esperma durante la pubertad.</a:t>
            </a:r>
            <a:r>
              <a:rPr lang="en-US" sz="24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pPr lvl="1">
              <a:defRPr/>
            </a:pP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Se necesitan unos </a:t>
            </a:r>
            <a:r>
              <a:rPr lang="es-ES" sz="20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64</a:t>
            </a:r>
            <a:r>
              <a:rPr lang="es-ES" sz="2000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días</a:t>
            </a:r>
            <a:r>
              <a:rPr lang="es-ES" sz="20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para producir esperma, pero siempre se fabrica, ¡así que que nunca se agota!</a:t>
            </a:r>
            <a:endParaRPr lang="en-US" sz="20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 3" charset="2"/>
              <a:buChar char=""/>
              <a:defRPr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4479762"/>
            <a:ext cx="2341067" cy="23410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18" y="110917"/>
            <a:ext cx="10480881" cy="642730"/>
          </a:xfrm>
        </p:spPr>
        <p:txBody>
          <a:bodyPr>
            <a:noAutofit/>
          </a:bodyPr>
          <a:lstStyle/>
          <a:p>
            <a:r>
              <a:rPr lang="es-ES" sz="4400" dirty="0"/>
              <a:t>Anatomía interna: formación del semen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745" y="872908"/>
            <a:ext cx="6543728" cy="533278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Los testículos producen esperma.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Los espermatozoides viajan desde los testículos al epidídimo.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ES" sz="2650" dirty="0">
                <a:solidFill>
                  <a:srgbClr val="40739A"/>
                </a:solidFill>
              </a:rPr>
              <a:t>Terminar de desarrollar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Del epidídimo al conducto deferente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Vesículas seminales y próstata.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ES" sz="2650" dirty="0">
                <a:solidFill>
                  <a:srgbClr val="40739A"/>
                </a:solidFill>
              </a:rPr>
              <a:t>Ambos producen fluidos para formar semen.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s-ES" sz="2650" dirty="0">
                <a:solidFill>
                  <a:srgbClr val="40739A"/>
                </a:solidFill>
              </a:rPr>
              <a:t>Semen=fluidos + esperma</a:t>
            </a:r>
            <a:endParaRPr lang="en-US" sz="2650" dirty="0">
              <a:solidFill>
                <a:srgbClr val="40739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5" y="5131904"/>
            <a:ext cx="2444933" cy="16634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48788" y="6208131"/>
            <a:ext cx="21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Célula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esperma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magnificada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Emily.Rhoads\Downloads\iStock_000027581330Illustra\HiRes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5" r="3576" b="5218"/>
          <a:stretch/>
        </p:blipFill>
        <p:spPr bwMode="auto">
          <a:xfrm>
            <a:off x="7234739" y="1527386"/>
            <a:ext cx="4110059" cy="46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508597" y="1943608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0739A"/>
                </a:solidFill>
              </a:rPr>
              <a:t>Vejiga</a:t>
            </a:r>
            <a:endParaRPr lang="en-US" b="1" dirty="0">
              <a:solidFill>
                <a:srgbClr val="40739A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44100" y="5490425"/>
            <a:ext cx="17941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0739A"/>
                </a:solidFill>
              </a:rPr>
              <a:t>Testículo</a:t>
            </a:r>
            <a:endParaRPr lang="en-US" b="1" dirty="0">
              <a:solidFill>
                <a:srgbClr val="40739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9769" y="627664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0739A"/>
                </a:solidFill>
              </a:rPr>
              <a:t>Uretra</a:t>
            </a:r>
            <a:endParaRPr lang="en-US" b="1" dirty="0">
              <a:solidFill>
                <a:srgbClr val="40739A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12875" y="631924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0739A"/>
                </a:solidFill>
              </a:rPr>
              <a:t>Escroto</a:t>
            </a:r>
            <a:endParaRPr lang="en-US" b="1" dirty="0">
              <a:solidFill>
                <a:srgbClr val="40739A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77539" y="338256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0739A"/>
                </a:solidFill>
              </a:rPr>
              <a:t>Pene</a:t>
            </a:r>
            <a:endParaRPr lang="en-US" b="1" dirty="0">
              <a:solidFill>
                <a:srgbClr val="40739A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234739" y="3751895"/>
            <a:ext cx="457200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660138" y="5317327"/>
            <a:ext cx="208697" cy="987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8443572" y="5300227"/>
            <a:ext cx="495072" cy="991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8897993" y="5159148"/>
            <a:ext cx="1007797" cy="392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949257" y="2324100"/>
            <a:ext cx="397540" cy="68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174679" y="2250802"/>
            <a:ext cx="457200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9803999" y="3429635"/>
            <a:ext cx="824244" cy="137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1" idx="1"/>
          </p:cNvCxnSpPr>
          <p:nvPr/>
        </p:nvCxnSpPr>
        <p:spPr>
          <a:xfrm flipH="1" flipV="1">
            <a:off x="8897993" y="4923669"/>
            <a:ext cx="661212" cy="8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559205" y="474762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40739A"/>
                </a:solidFill>
              </a:rPr>
              <a:t>Epididimo</a:t>
            </a:r>
            <a:endParaRPr lang="en-US" b="1" dirty="0">
              <a:solidFill>
                <a:srgbClr val="40739A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81701" y="1913756"/>
            <a:ext cx="228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40739A"/>
                </a:solidFill>
              </a:rPr>
              <a:t>Conducto deferente</a:t>
            </a:r>
            <a:endParaRPr lang="es-ES" b="1" dirty="0">
              <a:solidFill>
                <a:srgbClr val="40739A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60239" y="33955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40739A"/>
                </a:solidFill>
              </a:rPr>
              <a:t>Prostata</a:t>
            </a:r>
            <a:endParaRPr lang="en-US" b="1" dirty="0">
              <a:solidFill>
                <a:srgbClr val="40739A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85235" y="1796212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0739A"/>
                </a:solidFill>
              </a:rPr>
              <a:t>Vesículas seminales</a:t>
            </a:r>
            <a:endParaRPr lang="en-US" b="1" dirty="0">
              <a:solidFill>
                <a:srgbClr val="40739A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0034803" y="2169712"/>
            <a:ext cx="583329" cy="617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3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3" grpId="0"/>
      <p:bldP spid="3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3165" y="228600"/>
            <a:ext cx="642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Anatomía</a:t>
            </a:r>
            <a:r>
              <a:rPr lang="en-US" sz="4400" b="1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externa-</a:t>
            </a:r>
            <a:r>
              <a:rPr lang="en-US" sz="4400" b="1" dirty="0" err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pene</a:t>
            </a:r>
            <a:endParaRPr lang="en-US" dirty="0">
              <a:solidFill>
                <a:srgbClr val="36768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22" y="1563756"/>
            <a:ext cx="4994113" cy="3929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1391" y="2054087"/>
            <a:ext cx="136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pene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4261" y="2789583"/>
            <a:ext cx="136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escroto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0713" y="4830417"/>
            <a:ext cx="136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testículos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998226" y="2454197"/>
            <a:ext cx="318052" cy="169733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363200" y="4267200"/>
            <a:ext cx="371061" cy="56321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5852" y="1190744"/>
            <a:ext cx="65750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rgbClr val="367689"/>
                </a:solidFill>
              </a:rPr>
              <a:t>El </a:t>
            </a:r>
            <a:r>
              <a:rPr lang="es-ES" sz="3200" dirty="0">
                <a:solidFill>
                  <a:srgbClr val="367689"/>
                </a:solidFill>
              </a:rPr>
              <a:t>escroto protege los testículos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67689"/>
                </a:solidFill>
              </a:rPr>
              <a:t>Los testículos producen testosterona y producen espermatozoides.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67689"/>
                </a:solidFill>
              </a:rPr>
              <a:t>El glande es la punta del eje.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67689"/>
                </a:solidFill>
              </a:rPr>
              <a:t>lleno de terminaciones nerviosas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67689"/>
                </a:solidFill>
              </a:rPr>
              <a:t>apertura de la uretra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67689"/>
                </a:solidFill>
              </a:rPr>
              <a:t>salida de orina o semen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67689"/>
                </a:solidFill>
              </a:rPr>
              <a:t>El pene es el eje.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367689"/>
                </a:solidFill>
              </a:rPr>
              <a:t>contiene uretra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57284" y="4030197"/>
            <a:ext cx="136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glande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865" y="2860561"/>
            <a:ext cx="136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uretra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839" y="4870007"/>
            <a:ext cx="1635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apertura</a:t>
            </a:r>
            <a:r>
              <a:rPr lang="en-US" sz="2000" dirty="0">
                <a:solidFill>
                  <a:schemeClr val="bg1"/>
                </a:solidFill>
              </a:rPr>
              <a:t> de la </a:t>
            </a:r>
            <a:r>
              <a:rPr lang="en-US" sz="2000" dirty="0" err="1">
                <a:solidFill>
                  <a:schemeClr val="bg1"/>
                </a:solidFill>
              </a:rPr>
              <a:t>uretra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60296" y="3102918"/>
            <a:ext cx="1053547" cy="157753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17326" y="4238973"/>
            <a:ext cx="318052" cy="169733"/>
          </a:xfrm>
          <a:prstGeom prst="straightConnector1">
            <a:avLst/>
          </a:prstGeom>
          <a:ln w="9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660296" y="4851384"/>
            <a:ext cx="161962" cy="24153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72400" y="1115326"/>
            <a:ext cx="411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367689"/>
                </a:solidFill>
              </a:rPr>
              <a:t>Diagrama</a:t>
            </a:r>
            <a:r>
              <a:rPr lang="en-US" sz="2000" i="1" dirty="0">
                <a:solidFill>
                  <a:srgbClr val="367689"/>
                </a:solidFill>
              </a:rPr>
              <a:t> de </a:t>
            </a:r>
            <a:r>
              <a:rPr lang="en-US" sz="2000" i="1" dirty="0" err="1">
                <a:solidFill>
                  <a:srgbClr val="367689"/>
                </a:solidFill>
              </a:rPr>
              <a:t>pene</a:t>
            </a:r>
            <a:r>
              <a:rPr lang="en-US" sz="2000" i="1" dirty="0">
                <a:solidFill>
                  <a:srgbClr val="367689"/>
                </a:solidFill>
              </a:rPr>
              <a:t> </a:t>
            </a:r>
            <a:r>
              <a:rPr lang="en-US" sz="2000" i="1" dirty="0" err="1">
                <a:solidFill>
                  <a:srgbClr val="367689"/>
                </a:solidFill>
              </a:rPr>
              <a:t>circuncidado</a:t>
            </a:r>
            <a:endParaRPr lang="en-US" sz="2000" i="1" dirty="0">
              <a:solidFill>
                <a:srgbClr val="3676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4779" y="5577893"/>
            <a:ext cx="2505673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303842"/>
            <a:ext cx="6347713" cy="1320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40739A"/>
                </a:solidFill>
                <a:latin typeface="+mn-lt"/>
              </a:rPr>
              <a:t>Pubertad</a:t>
            </a:r>
            <a:r>
              <a:rPr lang="en-US" sz="4400" dirty="0">
                <a:solidFill>
                  <a:srgbClr val="40739A"/>
                </a:solidFill>
                <a:latin typeface="+mn-lt"/>
              </a:rPr>
              <a:t> - </a:t>
            </a:r>
            <a:r>
              <a:rPr lang="en-US" sz="4400" dirty="0" err="1">
                <a:solidFill>
                  <a:srgbClr val="40739A"/>
                </a:solidFill>
                <a:latin typeface="+mn-lt"/>
              </a:rPr>
              <a:t>Mujeres</a:t>
            </a:r>
            <a:endParaRPr lang="en-US" sz="4400" dirty="0">
              <a:solidFill>
                <a:srgbClr val="40739A"/>
              </a:solidFill>
              <a:latin typeface="+mn-lt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066800" y="1828800"/>
            <a:ext cx="7848599" cy="409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8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La glándula pituitaria </a:t>
            </a: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envía una señal a los </a:t>
            </a:r>
            <a:r>
              <a:rPr lang="es-ES" sz="28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ovarios</a:t>
            </a: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para comenzar a producir la hormona sexual femenina, ¡</a:t>
            </a:r>
            <a:r>
              <a:rPr lang="es-ES" sz="28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estrógeno</a:t>
            </a: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!</a:t>
            </a:r>
          </a:p>
          <a:p>
            <a:pPr marL="0" indent="0">
              <a:buNone/>
              <a:defRPr/>
            </a:pPr>
            <a:endParaRPr lang="es-ES" sz="28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Se producen otras hormonas como la </a:t>
            </a:r>
            <a:r>
              <a:rPr lang="es-ES" sz="28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progesterona</a:t>
            </a: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 y algo de </a:t>
            </a:r>
            <a:r>
              <a:rPr lang="es-ES" sz="2800" b="1" u="sng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testosterona</a:t>
            </a: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8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La liberación de estrógeno le indica al </a:t>
            </a:r>
            <a:r>
              <a:rPr lang="es-ES" sz="2800" dirty="0" smtClean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cuerpo </a:t>
            </a:r>
            <a:r>
              <a:rPr lang="es-ES" sz="2800" dirty="0">
                <a:solidFill>
                  <a:srgbClr val="40739A"/>
                </a:solidFill>
                <a:latin typeface="+mn-lt"/>
                <a:cs typeface="Calibri" panose="020F0502020204030204" pitchFamily="34" charset="0"/>
              </a:rPr>
              <a:t>que comience la pubertad.</a:t>
            </a:r>
            <a:endParaRPr lang="en-US" sz="2800" dirty="0">
              <a:solidFill>
                <a:srgbClr val="40739A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468872"/>
            <a:ext cx="3124200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6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701" y="82411"/>
            <a:ext cx="75261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Anatomía</a:t>
            </a:r>
            <a:r>
              <a:rPr lang="en-US" sz="4400" b="1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en-US" sz="4400" b="1" dirty="0" smtClean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externa-Vulva</a:t>
            </a:r>
            <a:endParaRPr lang="en-US" dirty="0">
              <a:solidFill>
                <a:srgbClr val="36768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032" y="1206355"/>
            <a:ext cx="583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	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293016" y="851852"/>
            <a:ext cx="6945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vulva tiene muchas partes.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Mons</a:t>
            </a: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Pubis protege el hueso púbico.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clítoris tiene miles de terminaciones nerviosas.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labios son pliegues de piel que rodean la abertura vaginal.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apertura uretral es por donde la orina sale del cuerpo.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apertura vaginal es por donde la sangre menstrual y el parto vaginal salen del cuerpo.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glándulas de </a:t>
            </a:r>
            <a:r>
              <a:rPr lang="es-ES" sz="2800" dirty="0" err="1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Bartolino</a:t>
            </a:r>
            <a:r>
              <a:rPr lang="es-ES" sz="2800" dirty="0">
                <a:solidFill>
                  <a:srgbClr val="36768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producen líquido para mantener lubricada la vagina.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1440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8763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40739A"/>
                </a:solidFill>
                <a:latin typeface="Arial Rounded MT Bold" panose="020F0704030504030204" pitchFamily="34" charset="0"/>
              </a:rPr>
              <a:t>Anatomía</a:t>
            </a:r>
            <a:r>
              <a:rPr lang="en-US" dirty="0">
                <a:solidFill>
                  <a:srgbClr val="40739A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40739A"/>
                </a:solidFill>
                <a:latin typeface="Arial Rounded MT Bold" panose="020F0704030504030204" pitchFamily="34" charset="0"/>
              </a:rPr>
              <a:t>Femenina</a:t>
            </a:r>
            <a:r>
              <a:rPr lang="en-US" dirty="0">
                <a:solidFill>
                  <a:srgbClr val="40739A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40739A"/>
                </a:solidFill>
                <a:latin typeface="Arial Rounded MT Bold" panose="020F0704030504030204" pitchFamily="34" charset="0"/>
              </a:rPr>
              <a:t>Interna</a:t>
            </a:r>
            <a:endParaRPr lang="en-US" dirty="0">
              <a:solidFill>
                <a:srgbClr val="40739A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342" y="1817676"/>
            <a:ext cx="5492750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4748390" y="4514507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43200" y="2537686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499176" y="5175245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6499177" y="4113042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-2100000">
            <a:off x="4640790" y="3364521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-10800000">
            <a:off x="7846406" y="2907819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2600" y="2261707"/>
            <a:ext cx="1219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5"/>
                </a:solidFill>
                <a:latin typeface="+mn-lt"/>
                <a:cs typeface="+mn-cs"/>
              </a:rPr>
              <a:t>Trompa</a:t>
            </a: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+mn-lt"/>
                <a:cs typeface="+mn-cs"/>
              </a:rPr>
              <a:t>Falopio</a:t>
            </a:r>
            <a:endParaRPr lang="en-US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059" y="4255419"/>
            <a:ext cx="1219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Canal Vaginal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2176" y="5104601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Vagina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4206" y="3695313"/>
            <a:ext cx="217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Cervix (</a:t>
            </a:r>
            <a:r>
              <a:rPr lang="en-US" b="1" dirty="0" err="1">
                <a:solidFill>
                  <a:schemeClr val="accent5"/>
                </a:solidFill>
                <a:latin typeface="+mn-lt"/>
                <a:cs typeface="+mn-cs"/>
              </a:rPr>
              <a:t>apertura</a:t>
            </a: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            al </a:t>
            </a:r>
            <a:r>
              <a:rPr lang="en-US" b="1" dirty="0" err="1">
                <a:solidFill>
                  <a:schemeClr val="accent5"/>
                </a:solidFill>
                <a:latin typeface="+mn-lt"/>
                <a:cs typeface="+mn-cs"/>
              </a:rPr>
              <a:t>útero</a:t>
            </a:r>
            <a:r>
              <a:rPr lang="en-US" b="1" dirty="0">
                <a:solidFill>
                  <a:schemeClr val="accent5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01916" y="2831619"/>
            <a:ext cx="10668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5"/>
                </a:solidFill>
                <a:latin typeface="+mn-lt"/>
                <a:cs typeface="+mn-cs"/>
              </a:rPr>
              <a:t>Ovario</a:t>
            </a:r>
            <a:endParaRPr lang="en-US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2311" y="3715306"/>
            <a:ext cx="7304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accent5"/>
                </a:solidFill>
                <a:latin typeface="+mn-lt"/>
                <a:cs typeface="+mn-cs"/>
              </a:rPr>
              <a:t>Ú</a:t>
            </a:r>
            <a:r>
              <a:rPr lang="en-US" b="1" dirty="0" err="1">
                <a:solidFill>
                  <a:schemeClr val="accent5"/>
                </a:solidFill>
                <a:latin typeface="+mn-lt"/>
                <a:cs typeface="+mn-cs"/>
              </a:rPr>
              <a:t>tero</a:t>
            </a:r>
            <a:endParaRPr lang="en-US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erty and Human Reproduction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B565D0-B185-4245-90D1-27976C13C2D0}" vid="{AEAB48F2-8B2D-47EB-9B1B-1E39396EA1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AnswerData>
  <AllAnswers/>
</SessionAnswerData>
</file>

<file path=customXml/item10.xml><?xml version="1.0" encoding="utf-8"?>
<CustomFieldInfoData/>
</file>

<file path=customXml/item11.xml><?xml version="1.0" encoding="utf-8"?>
<SessionParticipantData/>
</file>

<file path=customXml/item2.xml><?xml version="1.0" encoding="utf-8"?>
<ParticipantInfoData/>
</file>

<file path=customXml/item3.xml><?xml version="1.0" encoding="utf-8"?>
<TextingSlideData/>
</file>

<file path=customXml/item4.xml><?xml version="1.0" encoding="utf-8"?>
<SessionPresentationSettingsData>
  <Settings>
    <answerBulletFormat>Numeric</answerBulletFormat>
    <pointsToClock/>
    <answerNowAutoInsert>No</answerNowAutoInsert>
    <answerNowStyle>Explosion</answerNowStyle>
    <answerNowText>Answer Now</answerNowText>
    <chartColors>Use PowerPoint Color Scheme</chartColors>
    <chartType>Horizontal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1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Pro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Percentage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5.xml><?xml version="1.0" encoding="utf-8"?>
<SessionSlideMasterData>
  <SlideMaster/>
</SessionSlideMasterData>
</file>

<file path=customXml/item6.xml><?xml version="1.0" encoding="utf-8"?>
<SessionResponseData/>
</file>

<file path=customXml/item7.xml><?xml version="1.0" encoding="utf-8"?>
<SessionSlideSettingsData>
  <Settings/>
</SessionSlideSettingsData>
</file>

<file path=customXml/item8.xml><?xml version="1.0" encoding="utf-8"?>
<TeamNamesData>
  <TeamNames>
    <Team1/>
    <NewTeam1/>
    <Team2/>
    <NewTeam2/>
    <Team3/>
    <NewTeam3/>
    <Team4/>
    <NewTeam4/>
    <Team5/>
    <NewTeam5/>
    <Team6/>
    <NewTeam6/>
    <Team7/>
    <NewTeam7/>
    <Team8/>
    <NewTeam8/>
    <Team9/>
    <NewTeam9/>
    <Team10/>
    <NewTeam10/>
  </TeamNames>
</TeamNamesData>
</file>

<file path=customXml/item9.xml><?xml version="1.0" encoding="utf-8"?>
<SessionQuestionData>
  <AllQuestions/>
</SessionQuestionData>
</file>

<file path=customXml/itemProps1.xml><?xml version="1.0" encoding="utf-8"?>
<ds:datastoreItem xmlns:ds="http://schemas.openxmlformats.org/officeDocument/2006/customXml" ds:itemID="{DB4504F8-CA06-4741-8DF2-14F085A227BF}">
  <ds:schemaRefs/>
</ds:datastoreItem>
</file>

<file path=customXml/itemProps10.xml><?xml version="1.0" encoding="utf-8"?>
<ds:datastoreItem xmlns:ds="http://schemas.openxmlformats.org/officeDocument/2006/customXml" ds:itemID="{220139DC-7CB9-481E-8D52-2C2759424E85}">
  <ds:schemaRefs/>
</ds:datastoreItem>
</file>

<file path=customXml/itemProps11.xml><?xml version="1.0" encoding="utf-8"?>
<ds:datastoreItem xmlns:ds="http://schemas.openxmlformats.org/officeDocument/2006/customXml" ds:itemID="{87DF6F71-A637-4B9D-A557-834B5B17446B}">
  <ds:schemaRefs/>
</ds:datastoreItem>
</file>

<file path=customXml/itemProps2.xml><?xml version="1.0" encoding="utf-8"?>
<ds:datastoreItem xmlns:ds="http://schemas.openxmlformats.org/officeDocument/2006/customXml" ds:itemID="{812F8E7D-6FD0-4BD1-8155-A286BBD630DE}">
  <ds:schemaRefs/>
</ds:datastoreItem>
</file>

<file path=customXml/itemProps3.xml><?xml version="1.0" encoding="utf-8"?>
<ds:datastoreItem xmlns:ds="http://schemas.openxmlformats.org/officeDocument/2006/customXml" ds:itemID="{1EF274FF-F2AC-4DC8-8602-B873DB2DFB59}">
  <ds:schemaRefs/>
</ds:datastoreItem>
</file>

<file path=customXml/itemProps4.xml><?xml version="1.0" encoding="utf-8"?>
<ds:datastoreItem xmlns:ds="http://schemas.openxmlformats.org/officeDocument/2006/customXml" ds:itemID="{ADDC1F55-F818-430B-8104-9F899E5586A4}">
  <ds:schemaRefs/>
</ds:datastoreItem>
</file>

<file path=customXml/itemProps5.xml><?xml version="1.0" encoding="utf-8"?>
<ds:datastoreItem xmlns:ds="http://schemas.openxmlformats.org/officeDocument/2006/customXml" ds:itemID="{2D9805F5-D607-4066-8C50-425BDBA525C0}">
  <ds:schemaRefs/>
</ds:datastoreItem>
</file>

<file path=customXml/itemProps6.xml><?xml version="1.0" encoding="utf-8"?>
<ds:datastoreItem xmlns:ds="http://schemas.openxmlformats.org/officeDocument/2006/customXml" ds:itemID="{96BD1F42-63E9-4A69-95EE-8BC0B3350361}">
  <ds:schemaRefs/>
</ds:datastoreItem>
</file>

<file path=customXml/itemProps7.xml><?xml version="1.0" encoding="utf-8"?>
<ds:datastoreItem xmlns:ds="http://schemas.openxmlformats.org/officeDocument/2006/customXml" ds:itemID="{A9D8BE6B-B511-474F-8198-0F193AEF8CBA}">
  <ds:schemaRefs/>
</ds:datastoreItem>
</file>

<file path=customXml/itemProps8.xml><?xml version="1.0" encoding="utf-8"?>
<ds:datastoreItem xmlns:ds="http://schemas.openxmlformats.org/officeDocument/2006/customXml" ds:itemID="{2ADA8FF5-95DE-4114-A1EB-EB3625021A25}">
  <ds:schemaRefs/>
</ds:datastoreItem>
</file>

<file path=customXml/itemProps9.xml><?xml version="1.0" encoding="utf-8"?>
<ds:datastoreItem xmlns:ds="http://schemas.openxmlformats.org/officeDocument/2006/customXml" ds:itemID="{73C4BB37-9EB2-4D94-9A7E-D67D193077F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10191</TotalTime>
  <Words>1493</Words>
  <Application>Microsoft Office PowerPoint</Application>
  <PresentationFormat>Widescreen</PresentationFormat>
  <Paragraphs>175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Rounded MT Bold</vt:lpstr>
      <vt:lpstr>Calibri</vt:lpstr>
      <vt:lpstr>Calibri Light</vt:lpstr>
      <vt:lpstr>Cambria</vt:lpstr>
      <vt:lpstr>Century Gothic</vt:lpstr>
      <vt:lpstr>Wingdings</vt:lpstr>
      <vt:lpstr>Wingdings 2</vt:lpstr>
      <vt:lpstr>Wingdings 3</vt:lpstr>
      <vt:lpstr>HDOfficeLightV0</vt:lpstr>
      <vt:lpstr>Puberty and Human Reproduction 2023</vt:lpstr>
      <vt:lpstr>Pubertad y Reproducción Humana</vt:lpstr>
      <vt:lpstr>Todos pasan por la pubertad…</vt:lpstr>
      <vt:lpstr>¿Qué son las hormonas?</vt:lpstr>
      <vt:lpstr>Pubertad - Hombres</vt:lpstr>
      <vt:lpstr>Anatomía interna: formación del semen</vt:lpstr>
      <vt:lpstr>PowerPoint Presentation</vt:lpstr>
      <vt:lpstr>Pubertad - Mujeres</vt:lpstr>
      <vt:lpstr>PowerPoint Presentation</vt:lpstr>
      <vt:lpstr>Anatomía Femenina Interna</vt:lpstr>
      <vt:lpstr>Ovulación</vt:lpstr>
      <vt:lpstr>Ciclo Menstrual</vt:lpstr>
      <vt:lpstr>PowerPoint Presentation</vt:lpstr>
      <vt:lpstr>El Período puede ser confuso. . .</vt:lpstr>
      <vt:lpstr>¿Qué pasa si el esperma se encuentra con un óvulo?</vt:lpstr>
      <vt:lpstr>PowerPoint Presentation</vt:lpstr>
      <vt:lpstr>Datos Interesantes</vt:lpstr>
      <vt:lpstr>Durante la pubertad, las personas también comienzan a experimentar algunos cambios emocionales….</vt:lpstr>
      <vt:lpstr>PowerPoint Presentation</vt:lpstr>
      <vt:lpstr>Sentimientos Sexuales Durante la Pubertad</vt:lpstr>
      <vt:lpstr>Sentimientos Sexuales Durante la Pubertad</vt:lpstr>
      <vt:lpstr>Fuentes</vt:lpstr>
      <vt:lpstr>PowerPoint Presentation</vt:lpstr>
    </vt:vector>
  </TitlesOfParts>
  <Company>CSTNISAPP23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Puberty and Human Reproduction</dc:title>
  <dc:creator>Emily.Rhoads</dc:creator>
  <cp:lastModifiedBy>Whitney E. Salyer</cp:lastModifiedBy>
  <cp:revision>165</cp:revision>
  <dcterms:created xsi:type="dcterms:W3CDTF">2014-09-26T02:06:34Z</dcterms:created>
  <dcterms:modified xsi:type="dcterms:W3CDTF">2023-10-13T15:34:05Z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2.0</vt:lpwstr>
  </property>
  <property fmtid="{D5CDD505-2E9C-101B-9397-08002B2CF9AE}" pid="4" name="PresentationID">
    <vt:lpwstr>9dbe45e0b6b744b980a0dec21141284a</vt:lpwstr>
  </property>
  <property fmtid="{D5CDD505-2E9C-101B-9397-08002B2CF9AE}" pid="5" name="SlidesCount">
    <vt:lpwstr>20</vt:lpwstr>
  </property>
</Properties>
</file>