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9" r:id="rId2"/>
    <p:sldId id="270" r:id="rId3"/>
    <p:sldId id="271" r:id="rId4"/>
    <p:sldId id="272" r:id="rId5"/>
    <p:sldId id="291" r:id="rId6"/>
    <p:sldId id="290" r:id="rId7"/>
    <p:sldId id="274" r:id="rId8"/>
    <p:sldId id="292" r:id="rId9"/>
    <p:sldId id="275" r:id="rId10"/>
    <p:sldId id="276" r:id="rId11"/>
    <p:sldId id="293" r:id="rId12"/>
    <p:sldId id="277" r:id="rId13"/>
    <p:sldId id="278" r:id="rId14"/>
    <p:sldId id="279" r:id="rId15"/>
    <p:sldId id="280" r:id="rId16"/>
    <p:sldId id="282" r:id="rId17"/>
    <p:sldId id="283" r:id="rId18"/>
    <p:sldId id="284" r:id="rId19"/>
    <p:sldId id="285" r:id="rId20"/>
    <p:sldId id="286" r:id="rId21"/>
    <p:sldId id="288" r:id="rId22"/>
    <p:sldId id="287" r:id="rId23"/>
    <p:sldId id="257" r:id="rId24"/>
    <p:sldId id="258" r:id="rId25"/>
    <p:sldId id="259" r:id="rId26"/>
    <p:sldId id="260" r:id="rId27"/>
    <p:sldId id="261" r:id="rId28"/>
    <p:sldId id="262" r:id="rId29"/>
    <p:sldId id="263" r:id="rId30"/>
    <p:sldId id="264" r:id="rId31"/>
    <p:sldId id="265" r:id="rId32"/>
    <p:sldId id="266" r:id="rId33"/>
    <p:sldId id="268" r:id="rId34"/>
    <p:sldId id="26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itney E. Salyer" initials="WES" lastIdx="1" clrIdx="0">
    <p:extLst>
      <p:ext uri="{19B8F6BF-5375-455C-9EA6-DF929625EA0E}">
        <p15:presenceInfo xmlns:p15="http://schemas.microsoft.com/office/powerpoint/2012/main" userId="S-1-5-21-2496948491-1482413267-2667851444-291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4A49D"/>
    <a:srgbClr val="ECEBEE"/>
    <a:srgbClr val="3676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2" autoAdjust="0"/>
    <p:restoredTop sz="73667" autoAdjust="0"/>
  </p:normalViewPr>
  <p:slideViewPr>
    <p:cSldViewPr snapToGrid="0">
      <p:cViewPr varScale="1">
        <p:scale>
          <a:sx n="50" d="100"/>
          <a:sy n="50" d="100"/>
        </p:scale>
        <p:origin x="4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AC4E6-1FEE-47DD-B8D5-C6A83F404055}" type="datetimeFigureOut">
              <a:rPr lang="en-US" smtClean="0"/>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114E3C-262A-432A-9104-562E28912D4E}" type="slidenum">
              <a:rPr lang="en-US" smtClean="0"/>
              <a:t>‹#›</a:t>
            </a:fld>
            <a:endParaRPr lang="en-US"/>
          </a:p>
        </p:txBody>
      </p:sp>
    </p:spTree>
    <p:extLst>
      <p:ext uri="{BB962C8B-B14F-4D97-AF65-F5344CB8AC3E}">
        <p14:creationId xmlns:p14="http://schemas.microsoft.com/office/powerpoint/2010/main" val="730321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40BAA-2FAC-4276-A180-DCC480C6D877}" type="slidenum">
              <a:rPr lang="en-US" smtClean="0"/>
              <a:t>1</a:t>
            </a:fld>
            <a:endParaRPr lang="en-US"/>
          </a:p>
        </p:txBody>
      </p:sp>
    </p:spTree>
    <p:extLst>
      <p:ext uri="{BB962C8B-B14F-4D97-AF65-F5344CB8AC3E}">
        <p14:creationId xmlns:p14="http://schemas.microsoft.com/office/powerpoint/2010/main" val="3310820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puberty, a person with a vagina will ovulate for the first time. This is when an egg, or ovum, is released from one of the ovaries. The egg then travels into the fallopian tube and waits for the possibility of meeting with a sperm. </a:t>
            </a:r>
          </a:p>
          <a:p>
            <a:endParaRPr lang="en-US" baseline="0" dirty="0" smtClean="0"/>
          </a:p>
          <a:p>
            <a:r>
              <a:rPr lang="en-US" baseline="0" dirty="0" smtClean="0"/>
              <a:t>During ovulation, the uterus is also creating a thickened lining of nutrients that is used to support a pregnancy if it happens. The process of ovulation happens about once a month around 14 days before someone starts their period.</a:t>
            </a:r>
            <a:endParaRPr lang="en-US" dirty="0" smtClean="0"/>
          </a:p>
          <a:p>
            <a:endParaRPr lang="en-US" dirty="0"/>
          </a:p>
        </p:txBody>
      </p:sp>
      <p:sp>
        <p:nvSpPr>
          <p:cNvPr id="4" name="Slide Number Placeholder 3"/>
          <p:cNvSpPr>
            <a:spLocks noGrp="1"/>
          </p:cNvSpPr>
          <p:nvPr>
            <p:ph type="sldNum" sz="quarter" idx="10"/>
          </p:nvPr>
        </p:nvSpPr>
        <p:spPr/>
        <p:txBody>
          <a:bodyPr/>
          <a:lstStyle/>
          <a:p>
            <a:fld id="{9D640BAA-2FAC-4276-A180-DCC480C6D877}" type="slidenum">
              <a:rPr lang="en-US" smtClean="0"/>
              <a:t>10</a:t>
            </a:fld>
            <a:endParaRPr lang="en-US"/>
          </a:p>
        </p:txBody>
      </p:sp>
    </p:spTree>
    <p:extLst>
      <p:ext uri="{BB962C8B-B14F-4D97-AF65-F5344CB8AC3E}">
        <p14:creationId xmlns:p14="http://schemas.microsoft.com/office/powerpoint/2010/main" val="985913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illustrated example of the menstrual cycle</a:t>
            </a:r>
            <a:r>
              <a:rPr lang="en-US" baseline="0" dirty="0" smtClean="0"/>
              <a:t>, showing the process of what we just discussed. The following video will explain more about what happens during menstruation. </a:t>
            </a:r>
          </a:p>
          <a:p>
            <a:endParaRPr lang="en-US" baseline="0" dirty="0" smtClean="0"/>
          </a:p>
          <a:p>
            <a:r>
              <a:rPr lang="en-US" dirty="0" smtClean="0"/>
              <a:t>https://www.menstrupedia.com/articles/girls/cycle-phases</a:t>
            </a:r>
            <a:endParaRPr lang="en-US" dirty="0"/>
          </a:p>
        </p:txBody>
      </p:sp>
      <p:sp>
        <p:nvSpPr>
          <p:cNvPr id="4" name="Slide Number Placeholder 3"/>
          <p:cNvSpPr>
            <a:spLocks noGrp="1"/>
          </p:cNvSpPr>
          <p:nvPr>
            <p:ph type="sldNum" sz="quarter" idx="10"/>
          </p:nvPr>
        </p:nvSpPr>
        <p:spPr/>
        <p:txBody>
          <a:bodyPr/>
          <a:lstStyle/>
          <a:p>
            <a:fld id="{80114E3C-262A-432A-9104-562E28912D4E}" type="slidenum">
              <a:rPr lang="en-US" smtClean="0"/>
              <a:t>11</a:t>
            </a:fld>
            <a:endParaRPr lang="en-US"/>
          </a:p>
        </p:txBody>
      </p:sp>
    </p:spTree>
    <p:extLst>
      <p:ext uri="{BB962C8B-B14F-4D97-AF65-F5344CB8AC3E}">
        <p14:creationId xmlns:p14="http://schemas.microsoft.com/office/powerpoint/2010/main" val="1330347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r>
              <a:rPr lang="en-US" baseline="0" dirty="0" smtClean="0"/>
              <a:t> linked: https://youtu.be/DBe7-PHRav8</a:t>
            </a:r>
            <a:endParaRPr lang="en-US" dirty="0"/>
          </a:p>
        </p:txBody>
      </p:sp>
      <p:sp>
        <p:nvSpPr>
          <p:cNvPr id="4" name="Slide Number Placeholder 3"/>
          <p:cNvSpPr>
            <a:spLocks noGrp="1"/>
          </p:cNvSpPr>
          <p:nvPr>
            <p:ph type="sldNum" sz="quarter" idx="10"/>
          </p:nvPr>
        </p:nvSpPr>
        <p:spPr/>
        <p:txBody>
          <a:bodyPr/>
          <a:lstStyle/>
          <a:p>
            <a:fld id="{9D640BAA-2FAC-4276-A180-DCC480C6D877}" type="slidenum">
              <a:rPr lang="en-US" smtClean="0"/>
              <a:t>12</a:t>
            </a:fld>
            <a:endParaRPr lang="en-US"/>
          </a:p>
        </p:txBody>
      </p:sp>
    </p:spTree>
    <p:extLst>
      <p:ext uri="{BB962C8B-B14F-4D97-AF65-F5344CB8AC3E}">
        <p14:creationId xmlns:p14="http://schemas.microsoft.com/office/powerpoint/2010/main" val="510161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menstruation begins, periods can be irregular.</a:t>
            </a:r>
          </a:p>
          <a:p>
            <a:endParaRPr lang="en-US" dirty="0" smtClean="0"/>
          </a:p>
          <a:p>
            <a:r>
              <a:rPr lang="en-US" dirty="0" smtClean="0"/>
              <a:t>Examples of this can include: </a:t>
            </a:r>
          </a:p>
          <a:p>
            <a:r>
              <a:rPr lang="en-US" dirty="0" smtClean="0"/>
              <a:t>Having a period one month and not having a period the next month</a:t>
            </a:r>
          </a:p>
          <a:p>
            <a:r>
              <a:rPr lang="en-US" dirty="0" smtClean="0"/>
              <a:t>Having a period that lasts three days then having one that last seven days</a:t>
            </a:r>
          </a:p>
          <a:p>
            <a:r>
              <a:rPr lang="en-US" dirty="0" smtClean="0"/>
              <a:t>Having a heavy menstrual flow one month and having a light menstrual flow the next month</a:t>
            </a:r>
          </a:p>
          <a:p>
            <a:endParaRPr lang="en-US" dirty="0" smtClean="0"/>
          </a:p>
          <a:p>
            <a:r>
              <a:rPr lang="en-US" dirty="0" smtClean="0"/>
              <a:t>There may also be occasional light bleeding between periods, sometimes called spotting. </a:t>
            </a:r>
          </a:p>
          <a:p>
            <a:r>
              <a:rPr lang="en-US" dirty="0" smtClean="0"/>
              <a:t>Most cycles regulate in one to two years. If you are concerned about any aspect of your cycle, contact your doctor.</a:t>
            </a:r>
          </a:p>
          <a:p>
            <a:endParaRPr lang="en-US" dirty="0" smtClean="0"/>
          </a:p>
        </p:txBody>
      </p:sp>
      <p:sp>
        <p:nvSpPr>
          <p:cNvPr id="4" name="Slide Number Placeholder 3"/>
          <p:cNvSpPr>
            <a:spLocks noGrp="1"/>
          </p:cNvSpPr>
          <p:nvPr>
            <p:ph type="sldNum" sz="quarter" idx="10"/>
          </p:nvPr>
        </p:nvSpPr>
        <p:spPr/>
        <p:txBody>
          <a:bodyPr/>
          <a:lstStyle/>
          <a:p>
            <a:fld id="{9D640BAA-2FAC-4276-A180-DCC480C6D877}" type="slidenum">
              <a:rPr lang="en-US" smtClean="0"/>
              <a:t>13</a:t>
            </a:fld>
            <a:endParaRPr lang="en-US"/>
          </a:p>
        </p:txBody>
      </p:sp>
    </p:spTree>
    <p:extLst>
      <p:ext uri="{BB962C8B-B14F-4D97-AF65-F5344CB8AC3E}">
        <p14:creationId xmlns:p14="http://schemas.microsoft.com/office/powerpoint/2010/main" val="1725892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sperm meets with the egg cell, the egg is now fertilized and a pregnancy can occur.</a:t>
            </a:r>
          </a:p>
          <a:p>
            <a:r>
              <a:rPr lang="en-US" dirty="0" smtClean="0"/>
              <a:t>The fertilized egg drops into the uterus, implants in the thickened lining, and begins to grow.</a:t>
            </a:r>
          </a:p>
          <a:p>
            <a:endParaRPr lang="en-US" dirty="0" smtClean="0"/>
          </a:p>
          <a:p>
            <a:r>
              <a:rPr lang="en-US" dirty="0" smtClean="0"/>
              <a:t>Important fact: Sperm can live in a person’s body for up to FIVE days, so even if a someone hasn’t ovulated yet, it is possible for sperm to still be present when they do</a:t>
            </a:r>
            <a:r>
              <a:rPr lang="en-US" baseline="0" dirty="0" smtClean="0"/>
              <a:t> (which can result in a pregnancy). </a:t>
            </a:r>
            <a:endParaRPr lang="en-US" dirty="0" smtClean="0"/>
          </a:p>
          <a:p>
            <a:endParaRPr lang="en-US" dirty="0"/>
          </a:p>
        </p:txBody>
      </p:sp>
      <p:sp>
        <p:nvSpPr>
          <p:cNvPr id="4" name="Slide Number Placeholder 3"/>
          <p:cNvSpPr>
            <a:spLocks noGrp="1"/>
          </p:cNvSpPr>
          <p:nvPr>
            <p:ph type="sldNum" sz="quarter" idx="10"/>
          </p:nvPr>
        </p:nvSpPr>
        <p:spPr/>
        <p:txBody>
          <a:bodyPr/>
          <a:lstStyle/>
          <a:p>
            <a:fld id="{9D640BAA-2FAC-4276-A180-DCC480C6D877}" type="slidenum">
              <a:rPr lang="en-US" smtClean="0"/>
              <a:t>14</a:t>
            </a:fld>
            <a:endParaRPr lang="en-US"/>
          </a:p>
        </p:txBody>
      </p:sp>
    </p:spTree>
    <p:extLst>
      <p:ext uri="{BB962C8B-B14F-4D97-AF65-F5344CB8AC3E}">
        <p14:creationId xmlns:p14="http://schemas.microsoft.com/office/powerpoint/2010/main" val="1047064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r>
              <a:rPr lang="en-US" baseline="0" dirty="0" smtClean="0"/>
              <a:t> Linked: https://youtu.be/OejdOS4IqeE</a:t>
            </a:r>
          </a:p>
          <a:p>
            <a:endParaRPr lang="en-US" dirty="0" smtClean="0"/>
          </a:p>
          <a:p>
            <a:r>
              <a:rPr lang="en-US" dirty="0" smtClean="0"/>
              <a:t>Here’s a quick video that explains</a:t>
            </a:r>
            <a:r>
              <a:rPr lang="en-US" baseline="0" dirty="0" smtClean="0"/>
              <a:t> reproduction a little more in depth.</a:t>
            </a:r>
            <a:endParaRPr lang="en-US" dirty="0"/>
          </a:p>
        </p:txBody>
      </p:sp>
      <p:sp>
        <p:nvSpPr>
          <p:cNvPr id="4" name="Slide Number Placeholder 3"/>
          <p:cNvSpPr>
            <a:spLocks noGrp="1"/>
          </p:cNvSpPr>
          <p:nvPr>
            <p:ph type="sldNum" sz="quarter" idx="10"/>
          </p:nvPr>
        </p:nvSpPr>
        <p:spPr/>
        <p:txBody>
          <a:bodyPr/>
          <a:lstStyle/>
          <a:p>
            <a:fld id="{9D640BAA-2FAC-4276-A180-DCC480C6D877}" type="slidenum">
              <a:rPr lang="en-US" smtClean="0"/>
              <a:t>15</a:t>
            </a:fld>
            <a:endParaRPr lang="en-US"/>
          </a:p>
        </p:txBody>
      </p:sp>
    </p:spTree>
    <p:extLst>
      <p:ext uri="{BB962C8B-B14F-4D97-AF65-F5344CB8AC3E}">
        <p14:creationId xmlns:p14="http://schemas.microsoft.com/office/powerpoint/2010/main" val="3974013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give you a better idea about the size of this anatomy:</a:t>
            </a:r>
          </a:p>
          <a:p>
            <a:r>
              <a:rPr lang="en-US" dirty="0" smtClean="0"/>
              <a:t>Ovaries are about the size of large strawberries.</a:t>
            </a:r>
          </a:p>
          <a:p>
            <a:r>
              <a:rPr lang="en-US" dirty="0" smtClean="0"/>
              <a:t>Fallopian tubes are the size of drinking straws. </a:t>
            </a:r>
          </a:p>
          <a:p>
            <a:r>
              <a:rPr lang="en-US" dirty="0" smtClean="0"/>
              <a:t>The uterus is the size of a pear </a:t>
            </a:r>
          </a:p>
          <a:p>
            <a:r>
              <a:rPr lang="en-US" dirty="0" smtClean="0"/>
              <a:t>…..until pregnancy when it can grow to be as large as a watermelon!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D640BAA-2FAC-4276-A180-DCC480C6D877}" type="slidenum">
              <a:rPr lang="en-US" smtClean="0"/>
              <a:t>16</a:t>
            </a:fld>
            <a:endParaRPr lang="en-US"/>
          </a:p>
        </p:txBody>
      </p:sp>
    </p:spTree>
    <p:extLst>
      <p:ext uri="{BB962C8B-B14F-4D97-AF65-F5344CB8AC3E}">
        <p14:creationId xmlns:p14="http://schemas.microsoft.com/office/powerpoint/2010/main" val="2280152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Linked:</a:t>
            </a:r>
            <a:r>
              <a:rPr lang="en-US" baseline="0" dirty="0" smtClean="0"/>
              <a:t> https://youtu.be/mAPLTaRM48Y</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Let’s learn about some of the emotional feelings people can experience during puberty.</a:t>
            </a:r>
          </a:p>
          <a:p>
            <a:endParaRPr lang="en-US" dirty="0"/>
          </a:p>
        </p:txBody>
      </p:sp>
      <p:sp>
        <p:nvSpPr>
          <p:cNvPr id="4" name="Slide Number Placeholder 3"/>
          <p:cNvSpPr>
            <a:spLocks noGrp="1"/>
          </p:cNvSpPr>
          <p:nvPr>
            <p:ph type="sldNum" sz="quarter" idx="10"/>
          </p:nvPr>
        </p:nvSpPr>
        <p:spPr/>
        <p:txBody>
          <a:bodyPr/>
          <a:lstStyle/>
          <a:p>
            <a:fld id="{9D640BAA-2FAC-4276-A180-DCC480C6D877}" type="slidenum">
              <a:rPr lang="en-US" smtClean="0"/>
              <a:t>18</a:t>
            </a:fld>
            <a:endParaRPr lang="en-US"/>
          </a:p>
        </p:txBody>
      </p:sp>
    </p:spTree>
    <p:extLst>
      <p:ext uri="{BB962C8B-B14F-4D97-AF65-F5344CB8AC3E}">
        <p14:creationId xmlns:p14="http://schemas.microsoft.com/office/powerpoint/2010/main" val="962803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puberty, many young people begin experiencing sexual feelings.</a:t>
            </a:r>
            <a:r>
              <a:rPr lang="en-US" baseline="0" dirty="0" smtClean="0"/>
              <a:t> This is totally normal and healthy.</a:t>
            </a:r>
            <a:endParaRPr lang="en-US" dirty="0" smtClean="0"/>
          </a:p>
          <a:p>
            <a:r>
              <a:rPr lang="en-US" dirty="0" smtClean="0"/>
              <a:t>These feelings can cause physical and</a:t>
            </a:r>
            <a:r>
              <a:rPr lang="en-US" baseline="0" dirty="0" smtClean="0"/>
              <a:t> also emotional </a:t>
            </a:r>
            <a:r>
              <a:rPr lang="en-US" dirty="0" smtClean="0"/>
              <a:t>reactions. Hormones</a:t>
            </a:r>
            <a:r>
              <a:rPr lang="en-US" baseline="0" dirty="0" smtClean="0"/>
              <a:t> are influencing these feelings and behaviors, so it is difficult for teens to control these reactions. </a:t>
            </a:r>
          </a:p>
          <a:p>
            <a:endParaRPr lang="en-US" dirty="0" smtClean="0"/>
          </a:p>
        </p:txBody>
      </p:sp>
      <p:sp>
        <p:nvSpPr>
          <p:cNvPr id="4" name="Slide Number Placeholder 3"/>
          <p:cNvSpPr>
            <a:spLocks noGrp="1"/>
          </p:cNvSpPr>
          <p:nvPr>
            <p:ph type="sldNum" sz="quarter" idx="10"/>
          </p:nvPr>
        </p:nvSpPr>
        <p:spPr/>
        <p:txBody>
          <a:bodyPr/>
          <a:lstStyle/>
          <a:p>
            <a:fld id="{9D640BAA-2FAC-4276-A180-DCC480C6D877}" type="slidenum">
              <a:rPr lang="en-US" smtClean="0"/>
              <a:t>19</a:t>
            </a:fld>
            <a:endParaRPr lang="en-US"/>
          </a:p>
        </p:txBody>
      </p:sp>
    </p:spTree>
    <p:extLst>
      <p:ext uri="{BB962C8B-B14F-4D97-AF65-F5344CB8AC3E}">
        <p14:creationId xmlns:p14="http://schemas.microsoft.com/office/powerpoint/2010/main" val="85044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these reactions are completely NORMAL.</a:t>
            </a:r>
          </a:p>
          <a:p>
            <a:r>
              <a:rPr lang="en-US" dirty="0" smtClean="0"/>
              <a:t>However, It is also normal to not feel sexual feelings during this time.</a:t>
            </a:r>
          </a:p>
          <a:p>
            <a:r>
              <a:rPr lang="en-US" dirty="0" smtClean="0"/>
              <a:t>These feelings can be strong and confusing. It’s what you do about them that’s important! Sometimes young people act on these feelings without thinking things through. </a:t>
            </a:r>
          </a:p>
          <a:p>
            <a:r>
              <a:rPr lang="en-US" dirty="0" smtClean="0"/>
              <a:t>The safest thing to do is to take time to get to know and understand your body and</a:t>
            </a:r>
            <a:r>
              <a:rPr lang="en-US" baseline="0" dirty="0" smtClean="0"/>
              <a:t> your </a:t>
            </a:r>
            <a:r>
              <a:rPr lang="en-US" dirty="0" smtClean="0"/>
              <a:t>feelings before you jump in to anything. </a:t>
            </a:r>
          </a:p>
          <a:p>
            <a:r>
              <a:rPr lang="en-US" dirty="0" smtClean="0"/>
              <a:t>You do not have to ACT on your sexual feelings just because you are having them!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D640BAA-2FAC-4276-A180-DCC480C6D877}" type="slidenum">
              <a:rPr lang="en-US" smtClean="0"/>
              <a:t>20</a:t>
            </a:fld>
            <a:endParaRPr lang="en-US"/>
          </a:p>
        </p:txBody>
      </p:sp>
    </p:spTree>
    <p:extLst>
      <p:ext uri="{BB962C8B-B14F-4D97-AF65-F5344CB8AC3E}">
        <p14:creationId xmlns:p14="http://schemas.microsoft.com/office/powerpoint/2010/main" val="1804109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Puberty is the time in a person’s life where their body transitions from the body of a child to the body of an adult. These</a:t>
            </a:r>
            <a:r>
              <a:rPr lang="en-US" baseline="0" dirty="0" smtClean="0"/>
              <a:t> changes usually start to happen between the ages of 9 and 16, and continue over several years. There are a lot of changes that happen to the body and the brain. This is the time in every person’s life where their body grows and changes more rapidly than any other time. </a:t>
            </a:r>
          </a:p>
          <a:p>
            <a:endParaRPr lang="en-US" baseline="0" dirty="0" smtClean="0"/>
          </a:p>
          <a:p>
            <a:r>
              <a:rPr lang="en-US" baseline="0" dirty="0" smtClean="0"/>
              <a:t>Many of these changes make it possible for a person with a penis and a person with a vagina to reproduce or make a baby.</a:t>
            </a:r>
          </a:p>
          <a:p>
            <a:endParaRPr lang="en-US" baseline="0" dirty="0" smtClean="0"/>
          </a:p>
          <a:p>
            <a:r>
              <a:rPr lang="en-US" baseline="0" dirty="0" smtClean="0"/>
              <a:t>Puberty is something that everybody goes through. And although there are a lot of changes that happen, it is completely normal! </a:t>
            </a:r>
            <a:endParaRPr lang="en-US" dirty="0" smtClean="0"/>
          </a:p>
          <a:p>
            <a:endParaRPr lang="en-US" dirty="0"/>
          </a:p>
        </p:txBody>
      </p:sp>
      <p:sp>
        <p:nvSpPr>
          <p:cNvPr id="4" name="Slide Number Placeholder 3"/>
          <p:cNvSpPr>
            <a:spLocks noGrp="1"/>
          </p:cNvSpPr>
          <p:nvPr>
            <p:ph type="sldNum" sz="quarter" idx="10"/>
          </p:nvPr>
        </p:nvSpPr>
        <p:spPr/>
        <p:txBody>
          <a:bodyPr/>
          <a:lstStyle/>
          <a:p>
            <a:fld id="{9D640BAA-2FAC-4276-A180-DCC480C6D877}" type="slidenum">
              <a:rPr lang="en-US" smtClean="0"/>
              <a:t>2</a:t>
            </a:fld>
            <a:endParaRPr lang="en-US"/>
          </a:p>
        </p:txBody>
      </p:sp>
    </p:spTree>
    <p:extLst>
      <p:ext uri="{BB962C8B-B14F-4D97-AF65-F5344CB8AC3E}">
        <p14:creationId xmlns:p14="http://schemas.microsoft.com/office/powerpoint/2010/main" val="615488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all for this first lesson!</a:t>
            </a:r>
          </a:p>
          <a:p>
            <a:r>
              <a:rPr lang="en-US" dirty="0" smtClean="0"/>
              <a:t>Any Questions?</a:t>
            </a:r>
          </a:p>
          <a:p>
            <a:endParaRPr lang="en-US" dirty="0"/>
          </a:p>
        </p:txBody>
      </p:sp>
      <p:sp>
        <p:nvSpPr>
          <p:cNvPr id="4" name="Slide Number Placeholder 3"/>
          <p:cNvSpPr>
            <a:spLocks noGrp="1"/>
          </p:cNvSpPr>
          <p:nvPr>
            <p:ph type="sldNum" sz="quarter" idx="10"/>
          </p:nvPr>
        </p:nvSpPr>
        <p:spPr/>
        <p:txBody>
          <a:bodyPr/>
          <a:lstStyle/>
          <a:p>
            <a:fld id="{9D640BAA-2FAC-4276-A180-DCC480C6D877}" type="slidenum">
              <a:rPr lang="en-US" smtClean="0"/>
              <a:t>21</a:t>
            </a:fld>
            <a:endParaRPr lang="en-US"/>
          </a:p>
        </p:txBody>
      </p:sp>
    </p:spTree>
    <p:extLst>
      <p:ext uri="{BB962C8B-B14F-4D97-AF65-F5344CB8AC3E}">
        <p14:creationId xmlns:p14="http://schemas.microsoft.com/office/powerpoint/2010/main" val="735746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40BAA-2FAC-4276-A180-DCC480C6D877}" type="slidenum">
              <a:rPr lang="en-US" smtClean="0"/>
              <a:t>22</a:t>
            </a:fld>
            <a:endParaRPr lang="en-US"/>
          </a:p>
        </p:txBody>
      </p:sp>
    </p:spTree>
    <p:extLst>
      <p:ext uri="{BB962C8B-B14F-4D97-AF65-F5344CB8AC3E}">
        <p14:creationId xmlns:p14="http://schemas.microsoft.com/office/powerpoint/2010/main" val="1414641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changes that happen to the body and brain during puberty are caused by hormones. Hormones are chemicals in the body, that play a role in development, reproduction, and sexual growth. Everyone is born with hormones.</a:t>
            </a:r>
          </a:p>
          <a:p>
            <a:r>
              <a:rPr lang="en-US" dirty="0" smtClean="0"/>
              <a:t>The pituitary gland sends signals with hormones. The hormones in control of sexual growth are called sex hormones. </a:t>
            </a:r>
          </a:p>
          <a:p>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Hormones have a lot of responsibility! They determine our biological sex,</a:t>
            </a:r>
            <a:r>
              <a:rPr lang="en-US" baseline="0" dirty="0" smtClean="0"/>
              <a:t> so what genitals we are born with, they </a:t>
            </a:r>
            <a:r>
              <a:rPr lang="en-US" dirty="0" smtClean="0"/>
              <a:t>change the body from head to toe during puberty, and help to create sperm, menstruation, and pregnancy</a:t>
            </a:r>
            <a:r>
              <a:rPr lang="en-US" baseline="0" dirty="0" smtClean="0"/>
              <a:t> (which are all things we’ll talk about in a moment).</a:t>
            </a:r>
            <a:endParaRPr lang="en-US" dirty="0" smtClean="0"/>
          </a:p>
          <a:p>
            <a:endParaRPr lang="en-US" dirty="0"/>
          </a:p>
        </p:txBody>
      </p:sp>
      <p:sp>
        <p:nvSpPr>
          <p:cNvPr id="4" name="Slide Number Placeholder 3"/>
          <p:cNvSpPr>
            <a:spLocks noGrp="1"/>
          </p:cNvSpPr>
          <p:nvPr>
            <p:ph type="sldNum" sz="quarter" idx="10"/>
          </p:nvPr>
        </p:nvSpPr>
        <p:spPr/>
        <p:txBody>
          <a:bodyPr/>
          <a:lstStyle/>
          <a:p>
            <a:fld id="{9D640BAA-2FAC-4276-A180-DCC480C6D877}" type="slidenum">
              <a:rPr lang="en-US" smtClean="0"/>
              <a:t>3</a:t>
            </a:fld>
            <a:endParaRPr lang="en-US"/>
          </a:p>
        </p:txBody>
      </p:sp>
    </p:spTree>
    <p:extLst>
      <p:ext uri="{BB962C8B-B14F-4D97-AF65-F5344CB8AC3E}">
        <p14:creationId xmlns:p14="http://schemas.microsoft.com/office/powerpoint/2010/main" val="175733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biological</a:t>
            </a:r>
            <a:r>
              <a:rPr lang="en-US" baseline="0" dirty="0" smtClean="0"/>
              <a:t> males (a person with a penis), t</a:t>
            </a:r>
            <a:r>
              <a:rPr lang="en-US" dirty="0" smtClean="0"/>
              <a:t>he pituitary gland sends a signal to the testicles to start producing the male sex hormone: testosterone. </a:t>
            </a:r>
          </a:p>
          <a:p>
            <a:endParaRPr lang="en-US" dirty="0" smtClean="0"/>
          </a:p>
          <a:p>
            <a:r>
              <a:rPr lang="en-US" dirty="0" smtClean="0"/>
              <a:t>Release of testosterone signals the body to start puberty! </a:t>
            </a:r>
          </a:p>
          <a:p>
            <a:endParaRPr lang="en-US" dirty="0" smtClean="0"/>
          </a:p>
          <a:p>
            <a:r>
              <a:rPr lang="en-US" dirty="0" smtClean="0"/>
              <a:t>Another</a:t>
            </a:r>
            <a:r>
              <a:rPr lang="en-US" baseline="0" dirty="0" smtClean="0"/>
              <a:t> change that is caused by the release of testosterone is the development of the testicles and the creation of sperm. </a:t>
            </a:r>
            <a:r>
              <a:rPr lang="en-US" dirty="0" smtClean="0"/>
              <a:t>The testicles</a:t>
            </a:r>
            <a:r>
              <a:rPr lang="en-US" baseline="0" dirty="0" smtClean="0"/>
              <a:t> will grow larger and fuller during puberty and will start to create sperm for the first time. Sperm are male sex cells and once the testicles start producing sperm, they are continuously being made. The full process of making sperm takes about 64 days, but they are always being made so they never run out.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a:t>
            </a:r>
            <a:r>
              <a:rPr lang="en-US" baseline="0" dirty="0" smtClean="0"/>
              <a:t> some point, a person will start experiencing </a:t>
            </a:r>
            <a:r>
              <a:rPr lang="en-US" dirty="0" smtClean="0"/>
              <a:t>erections</a:t>
            </a:r>
            <a:r>
              <a:rPr lang="en-US" baseline="0" dirty="0" smtClean="0"/>
              <a:t>. This is when the spongy tissue of the penis fills with blood and gets hard and sticks out from the body. During an erection someone might experience ejaculation, which is when a white liquid called s</a:t>
            </a:r>
            <a:r>
              <a:rPr lang="en-US" dirty="0" smtClean="0"/>
              <a:t>emen</a:t>
            </a:r>
            <a:r>
              <a:rPr lang="en-US" baseline="0" dirty="0" smtClean="0"/>
              <a:t> </a:t>
            </a:r>
            <a:r>
              <a:rPr lang="en-US" dirty="0" smtClean="0"/>
              <a:t>comes out of the tip of the penis (typically from excitement).</a:t>
            </a:r>
            <a:r>
              <a:rPr lang="en-US" baseline="0" dirty="0" smtClean="0"/>
              <a:t> Semen is the fluid that carries sperm out of the penis.</a:t>
            </a:r>
            <a:endParaRPr lang="en-US" b="1" baseline="0" dirty="0" smtClean="0">
              <a:solidFill>
                <a:srgbClr val="CC3300"/>
              </a:solidFill>
            </a:endParaRPr>
          </a:p>
          <a:p>
            <a:endParaRPr lang="en-US" dirty="0" smtClean="0"/>
          </a:p>
          <a:p>
            <a:r>
              <a:rPr lang="en-US" dirty="0" smtClean="0"/>
              <a:t>FUN</a:t>
            </a:r>
            <a:r>
              <a:rPr lang="en-US" baseline="0" dirty="0" smtClean="0"/>
              <a:t> FACT: </a:t>
            </a:r>
            <a:r>
              <a:rPr lang="en-US" dirty="0" smtClean="0"/>
              <a:t>Each ejaculation of semen can contain 200-400 million sperm.</a:t>
            </a:r>
          </a:p>
          <a:p>
            <a:endParaRPr lang="en-US" dirty="0" smtClean="0"/>
          </a:p>
          <a:p>
            <a:r>
              <a:rPr lang="en-US" dirty="0" smtClean="0"/>
              <a:t>So once a male starts creating sperm, they are then capable of reproducing if their sperm is met with a biological female’s egg, which</a:t>
            </a:r>
            <a:r>
              <a:rPr lang="en-US" baseline="0" dirty="0" smtClean="0"/>
              <a:t> usually happens through sexual intercourse. We’ll talk more about this later.</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D640BAA-2FAC-4276-A180-DCC480C6D877}" type="slidenum">
              <a:rPr lang="en-US" smtClean="0"/>
              <a:t>4</a:t>
            </a:fld>
            <a:endParaRPr lang="en-US"/>
          </a:p>
        </p:txBody>
      </p:sp>
    </p:spTree>
    <p:extLst>
      <p:ext uri="{BB962C8B-B14F-4D97-AF65-F5344CB8AC3E}">
        <p14:creationId xmlns:p14="http://schemas.microsoft.com/office/powerpoint/2010/main" val="1034751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epididymis, vas deferens, prostate, and seminal vesicles make up the internal anatomy. Together they produce semen. Semen is made from body fluids and sperm.  </a:t>
            </a:r>
          </a:p>
          <a:p>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Sperm are made in the testicles. It takes approximately 64 days to make sperm and the body is always making them. From there</a:t>
            </a:r>
            <a:r>
              <a:rPr lang="en-US" sz="1200" u="sng"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they move into the epididymis and finish developing. During a process called ejaculation,</a:t>
            </a:r>
            <a:r>
              <a:rPr lang="en-US" sz="1200" kern="1200" baseline="0" dirty="0" smtClean="0">
                <a:solidFill>
                  <a:schemeClr val="tx1"/>
                </a:solidFill>
                <a:effectLst/>
                <a:latin typeface="+mn-lt"/>
                <a:ea typeface="+mn-ea"/>
                <a:cs typeface="+mn-cs"/>
              </a:rPr>
              <a:t> sperm will move f</a:t>
            </a:r>
            <a:r>
              <a:rPr lang="en-US" sz="1200" kern="1200" dirty="0" smtClean="0">
                <a:solidFill>
                  <a:schemeClr val="tx1"/>
                </a:solidFill>
                <a:effectLst/>
                <a:latin typeface="+mn-lt"/>
                <a:ea typeface="+mn-ea"/>
                <a:cs typeface="+mn-cs"/>
              </a:rPr>
              <a:t>rom the </a:t>
            </a:r>
            <a:r>
              <a:rPr lang="en-US" sz="1200" u="none" kern="1200" dirty="0" smtClean="0">
                <a:solidFill>
                  <a:schemeClr val="tx1"/>
                </a:solidFill>
                <a:effectLst/>
                <a:latin typeface="+mn-lt"/>
                <a:ea typeface="+mn-ea"/>
                <a:cs typeface="+mn-cs"/>
              </a:rPr>
              <a:t>epididymis</a:t>
            </a:r>
            <a:r>
              <a:rPr lang="en-US" sz="1200" u="none" kern="1200" baseline="0" dirty="0" smtClean="0">
                <a:solidFill>
                  <a:schemeClr val="tx1"/>
                </a:solidFill>
                <a:effectLst/>
                <a:latin typeface="+mn-lt"/>
                <a:ea typeface="+mn-ea"/>
                <a:cs typeface="+mn-cs"/>
              </a:rPr>
              <a:t> through </a:t>
            </a:r>
            <a:r>
              <a:rPr lang="en-US" sz="1200" u="none"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vas deferens. The seminal vesicles and prostate gland</a:t>
            </a:r>
            <a:r>
              <a:rPr lang="en-US" sz="1200" kern="1200" baseline="0" dirty="0" smtClean="0">
                <a:solidFill>
                  <a:schemeClr val="tx1"/>
                </a:solidFill>
                <a:effectLst/>
                <a:latin typeface="+mn-lt"/>
                <a:ea typeface="+mn-ea"/>
                <a:cs typeface="+mn-cs"/>
              </a:rPr>
              <a:t> produce</a:t>
            </a:r>
            <a:r>
              <a:rPr lang="en-US" sz="1200" kern="1200" dirty="0" smtClean="0">
                <a:solidFill>
                  <a:schemeClr val="tx1"/>
                </a:solidFill>
                <a:effectLst/>
                <a:latin typeface="+mn-lt"/>
                <a:ea typeface="+mn-ea"/>
                <a:cs typeface="+mn-cs"/>
              </a:rPr>
              <a:t> seminal fluids, which mixes with sperm to form semen.</a:t>
            </a:r>
          </a:p>
          <a:p>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When ejaculation occurs, semen leaves the tip of the penis. There can be </a:t>
            </a:r>
            <a:r>
              <a:rPr lang="en-US" sz="1200" u="none" kern="1200" dirty="0" smtClean="0">
                <a:solidFill>
                  <a:schemeClr val="tx1"/>
                </a:solidFill>
                <a:effectLst/>
                <a:latin typeface="+mn-lt"/>
                <a:ea typeface="+mn-ea"/>
                <a:cs typeface="+mn-cs"/>
              </a:rPr>
              <a:t>hundreds of million sperm in each ejaculate. Prior to ejaculation, a fluid called pre-ejaculatory fluid, or “pre-cum,” is produced by the</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Cowper’s gland* and </a:t>
            </a:r>
            <a:r>
              <a:rPr lang="en-US" sz="1200" kern="1200" dirty="0" smtClean="0">
                <a:solidFill>
                  <a:schemeClr val="tx1"/>
                </a:solidFill>
                <a:effectLst/>
                <a:latin typeface="+mn-lt"/>
                <a:ea typeface="+mn-ea"/>
                <a:cs typeface="+mn-cs"/>
              </a:rPr>
              <a:t>discharged from the penis to clear out any urine that may remain in the urethra. This fluid can sometimes contain sperm, though not as much</a:t>
            </a:r>
            <a:r>
              <a:rPr lang="en-US" sz="1200" kern="1200" baseline="0" dirty="0" smtClean="0">
                <a:solidFill>
                  <a:schemeClr val="tx1"/>
                </a:solidFill>
                <a:effectLst/>
                <a:latin typeface="+mn-lt"/>
                <a:ea typeface="+mn-ea"/>
                <a:cs typeface="+mn-cs"/>
              </a:rPr>
              <a:t> as in semen. </a:t>
            </a:r>
          </a:p>
          <a:p>
            <a:pPr marL="628650" lvl="1"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smtClean="0">
                <a:solidFill>
                  <a:schemeClr val="tx1"/>
                </a:solidFill>
                <a:effectLst/>
                <a:latin typeface="+mn-lt"/>
                <a:ea typeface="+mn-ea"/>
                <a:cs typeface="+mn-cs"/>
              </a:rPr>
              <a:t>Facilitator Note: </a:t>
            </a:r>
            <a:r>
              <a:rPr lang="en-GB" sz="1200" kern="1200" dirty="0" smtClean="0">
                <a:solidFill>
                  <a:schemeClr val="tx1"/>
                </a:solidFill>
                <a:effectLst/>
                <a:latin typeface="+mn-lt"/>
                <a:ea typeface="+mn-ea"/>
                <a:cs typeface="+mn-cs"/>
              </a:rPr>
              <a:t>The Cowper’s gland*, or bulbourethral glands, are equivalent to the Bartholin glands discussed later- both secrete a lubricating fluid.</a:t>
            </a:r>
            <a:endParaRPr lang="en-US" sz="1200" kern="1200" dirty="0" smtClean="0">
              <a:solidFill>
                <a:schemeClr val="tx1"/>
              </a:solidFill>
              <a:effectLst/>
              <a:latin typeface="+mn-lt"/>
              <a:ea typeface="+mn-ea"/>
              <a:cs typeface="+mn-cs"/>
            </a:endParaRPr>
          </a:p>
          <a:p>
            <a:pPr marL="457200" lvl="1" indent="0">
              <a:buFont typeface="Arial" panose="020B0604020202020204" pitchFamily="34" charset="0"/>
              <a:buNone/>
            </a:pPr>
            <a:endParaRPr lang="en-US" sz="1200" b="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baseline="0" dirty="0" smtClean="0">
                <a:solidFill>
                  <a:schemeClr val="tx1"/>
                </a:solidFill>
                <a:effectLst/>
                <a:latin typeface="+mn-lt"/>
                <a:ea typeface="+mn-ea"/>
                <a:cs typeface="+mn-cs"/>
              </a:rPr>
              <a:t>I know that was a lot of information. Does anyone have any questions over the productive anatomy and function of a person with a penis before we move on? </a:t>
            </a:r>
            <a:endParaRPr lang="en-US" b="0" baseline="0" dirty="0" smtClean="0"/>
          </a:p>
        </p:txBody>
      </p:sp>
      <p:sp>
        <p:nvSpPr>
          <p:cNvPr id="4" name="Slide Number Placeholder 3"/>
          <p:cNvSpPr>
            <a:spLocks noGrp="1"/>
          </p:cNvSpPr>
          <p:nvPr>
            <p:ph type="sldNum" sz="quarter" idx="10"/>
          </p:nvPr>
        </p:nvSpPr>
        <p:spPr/>
        <p:txBody>
          <a:bodyPr/>
          <a:lstStyle/>
          <a:p>
            <a:fld id="{C78C7421-4DEE-461A-AC62-BAD40B422F37}" type="slidenum">
              <a:rPr lang="en-US" smtClean="0"/>
              <a:t>5</a:t>
            </a:fld>
            <a:endParaRPr lang="en-US"/>
          </a:p>
        </p:txBody>
      </p:sp>
    </p:spTree>
    <p:extLst>
      <p:ext uri="{BB962C8B-B14F-4D97-AF65-F5344CB8AC3E}">
        <p14:creationId xmlns:p14="http://schemas.microsoft.com/office/powerpoint/2010/main" val="1795674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penis, scrotum, and testicles make up the external anatomy. The scrotum is the muscular sack that holds the testicles to protect them and keep their temperature regulated. The average length of an erect penis</a:t>
            </a:r>
            <a:r>
              <a:rPr lang="en-US" sz="1200" kern="1200" baseline="0" dirty="0" smtClean="0">
                <a:solidFill>
                  <a:schemeClr val="tx1"/>
                </a:solidFill>
                <a:effectLst/>
                <a:latin typeface="+mn-lt"/>
                <a:ea typeface="+mn-ea"/>
                <a:cs typeface="+mn-cs"/>
              </a:rPr>
              <a:t> ranges from 5.1 to 5.5 inches.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already learned what the testicles do. Who remembers? </a:t>
            </a:r>
            <a:r>
              <a:rPr lang="en-US" sz="1200" b="1" kern="1200" dirty="0" smtClean="0">
                <a:solidFill>
                  <a:schemeClr val="tx1"/>
                </a:solidFill>
                <a:effectLst/>
                <a:latin typeface="+mn-lt"/>
                <a:ea typeface="+mn-ea"/>
                <a:cs typeface="+mn-cs"/>
              </a:rPr>
              <a:t>(Pause</a:t>
            </a:r>
            <a:r>
              <a:rPr lang="en-US" sz="1200" b="1" kern="1200" baseline="0" dirty="0" smtClean="0">
                <a:solidFill>
                  <a:schemeClr val="tx1"/>
                </a:solidFill>
                <a:effectLst/>
                <a:latin typeface="+mn-lt"/>
                <a:ea typeface="+mn-ea"/>
                <a:cs typeface="+mn-cs"/>
              </a:rPr>
              <a:t> for responses; produce testosterone and make sperm) </a:t>
            </a:r>
            <a:r>
              <a:rPr lang="en-US" sz="1200" b="1" u="none" kern="1200" dirty="0" smtClean="0">
                <a:solidFill>
                  <a:schemeClr val="tx1"/>
                </a:solidFill>
                <a:effectLst/>
                <a:latin typeface="+mn-lt"/>
                <a:ea typeface="+mn-ea"/>
                <a:cs typeface="+mn-cs"/>
              </a:rPr>
              <a:t>Click slide</a:t>
            </a:r>
            <a:r>
              <a:rPr lang="en-US" sz="1200" b="1" u="none" strike="sngStrike" kern="1200" dirty="0" smtClean="0">
                <a:solidFill>
                  <a:schemeClr val="tx1"/>
                </a:solidFill>
                <a:effectLst/>
                <a:latin typeface="+mn-lt"/>
                <a:ea typeface="+mn-ea"/>
                <a:cs typeface="+mn-cs"/>
              </a:rPr>
              <a:t> </a:t>
            </a:r>
            <a:r>
              <a:rPr lang="en-US" sz="1200" b="1" u="none" kern="1200" dirty="0" smtClean="0">
                <a:solidFill>
                  <a:schemeClr val="tx1"/>
                </a:solidFill>
                <a:effectLst/>
                <a:latin typeface="+mn-lt"/>
                <a:ea typeface="+mn-ea"/>
                <a:cs typeface="+mn-cs"/>
              </a:rPr>
              <a:t>to reveal answer.</a:t>
            </a:r>
          </a:p>
          <a:p>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penis is made up of the shaft and glans. The glans is the tip of the penis and is full of nerve endings. The shaft is the main part that contains the urethra. </a:t>
            </a: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urethral opening is on the glans. This is where urine and semen leave the body but not at the same time.</a:t>
            </a:r>
            <a:r>
              <a:rPr lang="en-US" sz="1200" kern="1200" baseline="0" dirty="0" smtClean="0">
                <a:solidFill>
                  <a:schemeClr val="tx1"/>
                </a:solidFill>
                <a:effectLst/>
                <a:latin typeface="+mn-lt"/>
                <a:ea typeface="+mn-ea"/>
                <a:cs typeface="+mn-cs"/>
              </a:rPr>
              <a:t> W</a:t>
            </a:r>
            <a:r>
              <a:rPr lang="en-US" sz="1200" kern="1200" dirty="0" smtClean="0">
                <a:solidFill>
                  <a:schemeClr val="tx1"/>
                </a:solidFill>
                <a:effectLst/>
                <a:latin typeface="+mn-lt"/>
                <a:ea typeface="+mn-ea"/>
                <a:cs typeface="+mn-cs"/>
              </a:rPr>
              <a:t>hen the penis is erect, there is a muscle that contracts and closes off the bladder. Think of a door that opens and closes.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8C7421-4DEE-461A-AC62-BAD40B422F37}" type="slidenum">
              <a:rPr lang="en-US" smtClean="0"/>
              <a:t>6</a:t>
            </a:fld>
            <a:endParaRPr lang="en-US"/>
          </a:p>
        </p:txBody>
      </p:sp>
    </p:spTree>
    <p:extLst>
      <p:ext uri="{BB962C8B-B14F-4D97-AF65-F5344CB8AC3E}">
        <p14:creationId xmlns:p14="http://schemas.microsoft.com/office/powerpoint/2010/main" val="2313346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biological</a:t>
            </a:r>
            <a:r>
              <a:rPr lang="en-US" baseline="0" dirty="0" smtClean="0"/>
              <a:t> females (person with a uterus), t</a:t>
            </a:r>
            <a:r>
              <a:rPr lang="en-US" dirty="0" smtClean="0"/>
              <a:t>he pituitary gland sends a signal to the ovaries to start producing the female sex hormone: estrogen. The female body also produces some progesterone and testosterone.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D640BAA-2FAC-4276-A180-DCC480C6D877}" type="slidenum">
              <a:rPr lang="en-US" smtClean="0"/>
              <a:t>7</a:t>
            </a:fld>
            <a:endParaRPr lang="en-US"/>
          </a:p>
        </p:txBody>
      </p:sp>
    </p:spTree>
    <p:extLst>
      <p:ext uri="{BB962C8B-B14F-4D97-AF65-F5344CB8AC3E}">
        <p14:creationId xmlns:p14="http://schemas.microsoft.com/office/powerpoint/2010/main" val="3161371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smtClean="0"/>
              <a:t>The</a:t>
            </a:r>
            <a:r>
              <a:rPr lang="en-US" b="0" baseline="0" dirty="0" smtClean="0"/>
              <a:t> e</a:t>
            </a:r>
            <a:r>
              <a:rPr lang="en-US" b="0" dirty="0" smtClean="0"/>
              <a:t>xternal reproductive anatomy for a person with a uterus is called the vulva. Many people confuse this with</a:t>
            </a:r>
            <a:r>
              <a:rPr lang="en-US" b="0" baseline="0" dirty="0" smtClean="0"/>
              <a:t> the vagina thinking the two terms mean the same thing. The vaginal opening is actually only one part of the vulva. </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baseline="0" dirty="0" smtClean="0"/>
              <a:t>The vulva is made up of many parts. The mons pubis (pubic mound/area) is the fleshy part covered by pubic hair after puberty. It protects the pubic bone. </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baseline="0" dirty="0" smtClean="0"/>
              <a:t>The clitoris is made of the same tissue as the penis that fills with blood during arousal. It also contains thousands of nerve endings that play a role in human arousal. </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baseline="0" dirty="0" smtClean="0"/>
              <a:t>The labia are folds of skin that surround the vaginal opening. The Labia </a:t>
            </a:r>
            <a:r>
              <a:rPr lang="en-US" b="0" baseline="0" dirty="0" err="1" smtClean="0"/>
              <a:t>Majora</a:t>
            </a:r>
            <a:r>
              <a:rPr lang="en-US" b="0" baseline="0" dirty="0" smtClean="0"/>
              <a:t> are the outer folds (lips) and the Labia </a:t>
            </a:r>
            <a:r>
              <a:rPr lang="en-US" b="0" baseline="0" dirty="0" err="1" smtClean="0"/>
              <a:t>Minora</a:t>
            </a:r>
            <a:r>
              <a:rPr lang="en-US" b="0" baseline="0" dirty="0" smtClean="0"/>
              <a:t> are the inner folds (lips). Just like with the penis, the shape, size, color, etc. of the labia will vary from person to person as every body is different. </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baseline="0" dirty="0" smtClean="0"/>
              <a:t>The urethral opening is where urine comes out. </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baseline="0" dirty="0" smtClean="0"/>
              <a:t>The vaginal opening is where the period exits the body. The vaginal opening is also where vaginal sex takes place. If someone has a baby that is delivered vaginally, this is also where the baby exits the body. </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baseline="0" dirty="0" smtClean="0"/>
              <a:t>The Bartholin’s glands </a:t>
            </a:r>
            <a:r>
              <a:rPr lang="en-US" sz="1200" b="0" i="0" kern="1200" baseline="0" dirty="0" smtClean="0">
                <a:solidFill>
                  <a:schemeClr val="tx1"/>
                </a:solidFill>
                <a:effectLst/>
                <a:latin typeface="+mn-lt"/>
                <a:ea typeface="+mn-ea"/>
                <a:cs typeface="+mn-cs"/>
              </a:rPr>
              <a:t>are </a:t>
            </a:r>
            <a:r>
              <a:rPr lang="en-US" sz="1200" b="0" i="0" kern="1200" dirty="0" smtClean="0">
                <a:solidFill>
                  <a:schemeClr val="tx1"/>
                </a:solidFill>
                <a:effectLst/>
                <a:latin typeface="+mn-lt"/>
                <a:ea typeface="+mn-ea"/>
                <a:cs typeface="+mn-cs"/>
              </a:rPr>
              <a:t>located internally on either side of the vaginal opening.</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They secrete fluid that helps lubricate the vagina. </a:t>
            </a:r>
          </a:p>
          <a:p>
            <a:pPr marL="0" indent="0">
              <a:buFont typeface="Arial" panose="020B0604020202020204" pitchFamily="34" charset="0"/>
              <a:buNone/>
            </a:pPr>
            <a:endParaRPr lang="en-US"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b="0" baseline="0" dirty="0" smtClean="0"/>
              <a:t>The anus is the opening where stool leaves the body. The anus is not part of the reproductive system, but it is located nearby. </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r>
              <a:rPr lang="en-US" b="0" baseline="0" dirty="0" smtClean="0"/>
              <a:t>Are there any questions about the external anatomy or its functions? </a:t>
            </a:r>
            <a:endParaRPr lang="en-US" b="0" dirty="0" smtClean="0"/>
          </a:p>
          <a:p>
            <a:endParaRPr lang="en-US" dirty="0" smtClean="0"/>
          </a:p>
          <a:p>
            <a:r>
              <a:rPr lang="en-US" dirty="0" smtClean="0"/>
              <a:t>Image: https://www.theguardian.com/lifeandstyle/2021/may/30/most-britons-cannot-name-parts-vulva-survey</a:t>
            </a:r>
            <a:endParaRPr lang="en-US" dirty="0"/>
          </a:p>
        </p:txBody>
      </p:sp>
      <p:sp>
        <p:nvSpPr>
          <p:cNvPr id="4" name="Slide Number Placeholder 3"/>
          <p:cNvSpPr>
            <a:spLocks noGrp="1"/>
          </p:cNvSpPr>
          <p:nvPr>
            <p:ph type="sldNum" sz="quarter" idx="10"/>
          </p:nvPr>
        </p:nvSpPr>
        <p:spPr/>
        <p:txBody>
          <a:bodyPr/>
          <a:lstStyle/>
          <a:p>
            <a:fld id="{C78C7421-4DEE-461A-AC62-BAD40B422F37}" type="slidenum">
              <a:rPr lang="en-US" smtClean="0"/>
              <a:t>8</a:t>
            </a:fld>
            <a:endParaRPr lang="en-US"/>
          </a:p>
        </p:txBody>
      </p:sp>
    </p:spTree>
    <p:extLst>
      <p:ext uri="{BB962C8B-B14F-4D97-AF65-F5344CB8AC3E}">
        <p14:creationId xmlns:p14="http://schemas.microsoft.com/office/powerpoint/2010/main" val="4040972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vagina is a canal that runs from the vaginal opening to the cervix. The average vaginal canal is about 3.5 inches deep.  The vaginal canal is made of a muscular wall that can stretch to allow a baby to pass through during childbirth and then return to it’s normal size. It will also expand during arousal. </a:t>
            </a:r>
          </a:p>
          <a:p>
            <a:endParaRPr lang="en-US" dirty="0" smtClean="0"/>
          </a:p>
          <a:p>
            <a:r>
              <a:rPr lang="en-US" dirty="0" smtClean="0"/>
              <a:t>The cervix is the opening of the uterus which is also called the womb. </a:t>
            </a:r>
          </a:p>
          <a:p>
            <a:endParaRPr lang="en-US" dirty="0" smtClean="0"/>
          </a:p>
          <a:p>
            <a:r>
              <a:rPr lang="en-US" dirty="0" smtClean="0"/>
              <a:t>The cervix produces cervical mucus. The color, consistency, and texture change throughout the cycle. During ovulation, cervical mucus increases due to the large increase in estrogen. Cervical mucus mixes with the Bartholin’s glands fluid to create vaginal discharge. These natural secretions are normal and help regulate the vaginal pH balance. This is one way the body keeps the vagina healthy! </a:t>
            </a:r>
          </a:p>
          <a:p>
            <a:endParaRPr lang="en-US" dirty="0" smtClean="0"/>
          </a:p>
          <a:p>
            <a:r>
              <a:rPr lang="en-US" dirty="0" smtClean="0"/>
              <a:t>On either side of the uterus are the ovaries and the fallopian tubes. You will learn more about their functions in the video we will watch next.</a:t>
            </a:r>
          </a:p>
          <a:p>
            <a:endParaRPr lang="en-US" dirty="0"/>
          </a:p>
        </p:txBody>
      </p:sp>
      <p:sp>
        <p:nvSpPr>
          <p:cNvPr id="4" name="Slide Number Placeholder 3"/>
          <p:cNvSpPr>
            <a:spLocks noGrp="1"/>
          </p:cNvSpPr>
          <p:nvPr>
            <p:ph type="sldNum" sz="quarter" idx="10"/>
          </p:nvPr>
        </p:nvSpPr>
        <p:spPr/>
        <p:txBody>
          <a:bodyPr/>
          <a:lstStyle/>
          <a:p>
            <a:fld id="{80114E3C-262A-432A-9104-562E28912D4E}" type="slidenum">
              <a:rPr lang="en-US" smtClean="0"/>
              <a:t>9</a:t>
            </a:fld>
            <a:endParaRPr lang="en-US"/>
          </a:p>
        </p:txBody>
      </p:sp>
    </p:spTree>
    <p:extLst>
      <p:ext uri="{BB962C8B-B14F-4D97-AF65-F5344CB8AC3E}">
        <p14:creationId xmlns:p14="http://schemas.microsoft.com/office/powerpoint/2010/main" val="2669796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2"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1055765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1345370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21899" y="5574909"/>
            <a:ext cx="2492200" cy="997876"/>
          </a:xfrm>
          <a:prstGeom prst="rect">
            <a:avLst/>
          </a:prstGeom>
        </p:spPr>
      </p:pic>
    </p:spTree>
    <p:extLst>
      <p:ext uri="{BB962C8B-B14F-4D97-AF65-F5344CB8AC3E}">
        <p14:creationId xmlns:p14="http://schemas.microsoft.com/office/powerpoint/2010/main" val="2989605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bout Centerstone - Slide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0503" b="-2685"/>
          <a:stretch/>
        </p:blipFill>
        <p:spPr>
          <a:xfrm>
            <a:off x="2282" y="-256478"/>
            <a:ext cx="12200555" cy="7301678"/>
          </a:xfrm>
          <a:prstGeom prst="rect">
            <a:avLst/>
          </a:prstGeom>
        </p:spPr>
      </p:pic>
      <p:sp>
        <p:nvSpPr>
          <p:cNvPr id="2" name="Title 1"/>
          <p:cNvSpPr txBox="1">
            <a:spLocks/>
          </p:cNvSpPr>
          <p:nvPr userDrawn="1"/>
        </p:nvSpPr>
        <p:spPr>
          <a:xfrm>
            <a:off x="998868" y="768489"/>
            <a:ext cx="9712198" cy="626400"/>
          </a:xfrm>
          <a:prstGeom prst="rect">
            <a:avLst/>
          </a:prstGeom>
        </p:spPr>
        <p:txBody>
          <a:bodyPr/>
          <a:lstStyle>
            <a:lvl1pPr algn="l" defTabSz="914400" rtl="0" eaLnBrk="1" latinLnBrk="0" hangingPunct="1">
              <a:lnSpc>
                <a:spcPct val="90000"/>
              </a:lnSpc>
              <a:spcBef>
                <a:spcPct val="0"/>
              </a:spcBef>
              <a:buNone/>
              <a:defRPr sz="4000" kern="1200">
                <a:solidFill>
                  <a:srgbClr val="98CDCD"/>
                </a:solidFill>
                <a:latin typeface="Arial" panose="020B0604020202020204" pitchFamily="34" charset="0"/>
                <a:ea typeface="+mj-ea"/>
                <a:cs typeface="Arial" panose="020B0604020202020204" pitchFamily="34" charset="0"/>
              </a:defRPr>
            </a:lvl1pPr>
          </a:lstStyle>
          <a:p>
            <a:r>
              <a:rPr lang="en-US" b="1" dirty="0" smtClean="0">
                <a:solidFill>
                  <a:srgbClr val="54A49D"/>
                </a:solidFill>
                <a:latin typeface="Cambria" panose="02040503050406030204" pitchFamily="18" charset="0"/>
                <a:ea typeface="Cambria" panose="02040503050406030204" pitchFamily="18" charset="0"/>
              </a:rPr>
              <a:t>Centerstone at a glance</a:t>
            </a:r>
            <a:endParaRPr lang="en-US" b="1" dirty="0">
              <a:solidFill>
                <a:srgbClr val="54A49D"/>
              </a:solidFill>
              <a:latin typeface="Cambria" panose="02040503050406030204" pitchFamily="18" charset="0"/>
              <a:ea typeface="Cambria" panose="02040503050406030204" pitchFamily="18" charset="0"/>
            </a:endParaRPr>
          </a:p>
        </p:txBody>
      </p:sp>
      <p:sp>
        <p:nvSpPr>
          <p:cNvPr id="3" name="Rectangle 2"/>
          <p:cNvSpPr/>
          <p:nvPr userDrawn="1"/>
        </p:nvSpPr>
        <p:spPr>
          <a:xfrm>
            <a:off x="782868" y="561600"/>
            <a:ext cx="10670400" cy="4746380"/>
          </a:xfrm>
          <a:prstGeom prst="rect">
            <a:avLst/>
          </a:prstGeom>
          <a:noFill/>
          <a:ln w="12700">
            <a:solidFill>
              <a:srgbClr val="E49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1193268" y="1420089"/>
            <a:ext cx="10104000" cy="5170646"/>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 is a private, nonprofit healthcare organization with services available nationally</a:t>
            </a:r>
          </a:p>
          <a:p>
            <a:pPr marL="285750" indent="-285750">
              <a:buFont typeface="Arial" panose="020B0604020202020204" pitchFamily="34" charset="0"/>
              <a:buChar char="•"/>
            </a:pPr>
            <a:endPar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Specialized </a:t>
            </a: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programs for the military community, therapeutic foster care, children’s services and employee assistance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programs (eap)</a:t>
            </a:r>
          </a:p>
          <a:p>
            <a:pPr marL="285750" indent="-285750">
              <a:buFont typeface="Arial" panose="020B0604020202020204" pitchFamily="34" charset="0"/>
              <a:buChar char="•"/>
            </a:pPr>
            <a:endPar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60+ years in operation</a:t>
            </a:r>
          </a:p>
          <a:p>
            <a:pPr marL="285750" indent="-285750">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CARF and Joint Commission Accredited</a:t>
            </a:r>
          </a:p>
          <a:p>
            <a:pPr marL="285750" indent="-285750">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Centerstone’s Research Institute provides guidance through research and technology, leveraging the best practices for use in all our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communities</a:t>
            </a:r>
          </a:p>
          <a:p>
            <a:pPr marL="285750" indent="-285750">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Centerstone’s Foundation secures philanthropic resources to support the work and mission of delivering care that changes people’s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lives</a:t>
            </a: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590511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cxnSp>
        <p:nvCxnSpPr>
          <p:cNvPr id="13" name="Straight Connector 12"/>
          <p:cNvCxnSpPr/>
          <p:nvPr userDrawn="1"/>
        </p:nvCxnSpPr>
        <p:spPr>
          <a:xfrm>
            <a:off x="603921" y="3872021"/>
            <a:ext cx="9108791" cy="207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603921" y="383138"/>
            <a:ext cx="9942907" cy="626400"/>
          </a:xfrm>
          <a:prstGeom prst="rect">
            <a:avLst/>
          </a:prstGeom>
        </p:spPr>
        <p:txBody>
          <a:bodyPr/>
          <a:lstStyle>
            <a:lvl1pPr algn="l" defTabSz="914400" rtl="0" eaLnBrk="1" latinLnBrk="0" hangingPunct="1">
              <a:lnSpc>
                <a:spcPct val="90000"/>
              </a:lnSpc>
              <a:spcBef>
                <a:spcPct val="0"/>
              </a:spcBef>
              <a:buNone/>
              <a:defRPr sz="4000" kern="1200">
                <a:solidFill>
                  <a:srgbClr val="98CDCD"/>
                </a:solidFill>
                <a:latin typeface="Arial" panose="020B0604020202020204" pitchFamily="34" charset="0"/>
                <a:ea typeface="+mj-ea"/>
                <a:cs typeface="Arial" panose="020B0604020202020204" pitchFamily="34" charset="0"/>
              </a:defRPr>
            </a:lvl1pPr>
          </a:lstStyle>
          <a:p>
            <a:r>
              <a:rPr lang="en-US" b="1" dirty="0" smtClean="0">
                <a:solidFill>
                  <a:srgbClr val="367689"/>
                </a:solidFill>
                <a:latin typeface="Cambria" panose="02040503050406030204" pitchFamily="18" charset="0"/>
                <a:ea typeface="Cambria" panose="02040503050406030204" pitchFamily="18" charset="0"/>
              </a:rPr>
              <a:t>Centerstone at a glance</a:t>
            </a:r>
            <a:endParaRPr lang="en-US" b="1" dirty="0">
              <a:solidFill>
                <a:srgbClr val="367689"/>
              </a:solidFill>
              <a:latin typeface="Cambria" panose="02040503050406030204" pitchFamily="18" charset="0"/>
              <a:ea typeface="Cambria" panose="02040503050406030204" pitchFamily="18" charset="0"/>
            </a:endParaRPr>
          </a:p>
        </p:txBody>
      </p:sp>
      <p:sp>
        <p:nvSpPr>
          <p:cNvPr id="15" name="TextBox 14"/>
          <p:cNvSpPr txBox="1"/>
          <p:nvPr userDrawn="1"/>
        </p:nvSpPr>
        <p:spPr>
          <a:xfrm>
            <a:off x="1089586" y="1661495"/>
            <a:ext cx="3177071" cy="2800767"/>
          </a:xfrm>
          <a:prstGeom prst="rect">
            <a:avLst/>
          </a:prstGeom>
          <a:noFill/>
          <a:ln w="28575">
            <a:noFill/>
          </a:ln>
        </p:spPr>
        <p:txBody>
          <a:bodyPr wrap="square" rtlCol="0">
            <a:spAutoFit/>
          </a:bodyPr>
          <a:lstStyle/>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People Served:</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107,406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total</a:t>
            </a:r>
          </a:p>
          <a:p>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32,000+ children</a:t>
            </a:r>
          </a:p>
          <a:p>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75,000+ adults</a:t>
            </a:r>
          </a:p>
          <a:p>
            <a:endParaRPr lang="en-US" dirty="0">
              <a:latin typeface="Cambria" panose="02040503050406030204" pitchFamily="18" charset="0"/>
              <a:ea typeface="Cambria" panose="02040503050406030204" pitchFamily="18" charset="0"/>
              <a:cs typeface="Arial" panose="020B0604020202020204" pitchFamily="34" charset="0"/>
            </a:endParaRP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Services Provided:</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2,189,937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total</a:t>
            </a:r>
            <a:endPar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sz="1600" b="1" dirty="0" smtClean="0">
              <a:solidFill>
                <a:srgbClr val="367689"/>
              </a:solidFill>
              <a:latin typeface="Cambria" panose="02040503050406030204" pitchFamily="18" charset="0"/>
              <a:ea typeface="Cambria" panose="02040503050406030204" pitchFamily="18" charset="0"/>
              <a:cs typeface="Arial" panose="020B0604020202020204" pitchFamily="34" charset="0"/>
            </a:endParaRPr>
          </a:p>
          <a:p>
            <a:endParaRPr lang="en-US" sz="1600" dirty="0">
              <a:latin typeface="Cambria" panose="02040503050406030204" pitchFamily="18" charset="0"/>
              <a:ea typeface="Cambria" panose="02040503050406030204" pitchFamily="18" charset="0"/>
              <a:cs typeface="Arial" panose="020B0604020202020204" pitchFamily="34" charset="0"/>
            </a:endParaRPr>
          </a:p>
          <a:p>
            <a:endParaRPr lang="en-US" dirty="0">
              <a:latin typeface="Cambria" panose="02040503050406030204" pitchFamily="18" charset="0"/>
              <a:ea typeface="Cambria" panose="02040503050406030204" pitchFamily="18" charset="0"/>
              <a:cs typeface="Arial" panose="020B0604020202020204" pitchFamily="34" charset="0"/>
            </a:endParaRPr>
          </a:p>
        </p:txBody>
      </p:sp>
      <p:sp>
        <p:nvSpPr>
          <p:cNvPr id="16" name="TextBox 15"/>
          <p:cNvSpPr txBox="1"/>
          <p:nvPr userDrawn="1"/>
        </p:nvSpPr>
        <p:spPr>
          <a:xfrm>
            <a:off x="4552055" y="4341662"/>
            <a:ext cx="4376871" cy="1169551"/>
          </a:xfrm>
          <a:prstGeom prst="rect">
            <a:avLst/>
          </a:prstGeom>
          <a:noFill/>
          <a:ln w="28575">
            <a:noFill/>
          </a:ln>
        </p:spPr>
        <p:txBody>
          <a:bodyPr wrap="square" rtlCol="0">
            <a:spAutoFit/>
          </a:bodyPr>
          <a:lstStyle/>
          <a:p>
            <a:endParaRPr lang="en-US" b="1" dirty="0">
              <a:latin typeface="Cambria" panose="02040503050406030204" pitchFamily="18" charset="0"/>
              <a:ea typeface="Cambria" panose="02040503050406030204" pitchFamily="18" charset="0"/>
              <a:cs typeface="Arial" panose="020B0604020202020204" pitchFamily="34" charset="0"/>
            </a:endParaRPr>
          </a:p>
          <a:p>
            <a:r>
              <a:rPr lang="en-US" sz="1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a:t>
            </a:r>
            <a:r>
              <a:rPr lang="en-US" sz="1800" b="1" dirty="0" smtClean="0">
                <a:solidFill>
                  <a:srgbClr val="54A49D"/>
                </a:solidFill>
                <a:latin typeface="Cambria" panose="02040503050406030204" pitchFamily="18" charset="0"/>
                <a:ea typeface="Cambria" panose="02040503050406030204" pitchFamily="18" charset="0"/>
                <a:cs typeface="Arial" panose="020B0604020202020204" pitchFamily="34" charset="0"/>
              </a:rPr>
              <a:t> </a:t>
            </a:r>
            <a:r>
              <a:rPr lang="en-US" sz="1800"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Inpatient Behavioral Hospital</a:t>
            </a:r>
          </a:p>
          <a:p>
            <a:endParaRPr lang="en-US" sz="1600" b="1"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dirty="0">
              <a:latin typeface="Cambria" panose="02040503050406030204" pitchFamily="18" charset="0"/>
              <a:ea typeface="Cambria" panose="02040503050406030204" pitchFamily="18" charset="0"/>
              <a:cs typeface="Arial" panose="020B0604020202020204" pitchFamily="34" charset="0"/>
            </a:endParaRPr>
          </a:p>
        </p:txBody>
      </p:sp>
      <p:sp>
        <p:nvSpPr>
          <p:cNvPr id="17" name="Rectangle 16"/>
          <p:cNvSpPr/>
          <p:nvPr userDrawn="1"/>
        </p:nvSpPr>
        <p:spPr>
          <a:xfrm>
            <a:off x="603921" y="1062866"/>
            <a:ext cx="5327858" cy="523220"/>
          </a:xfrm>
          <a:prstGeom prst="rect">
            <a:avLst/>
          </a:prstGeom>
        </p:spPr>
        <p:txBody>
          <a:bodyPr wrap="square">
            <a:spAutoFit/>
          </a:bodyPr>
          <a:lstStyle/>
          <a:p>
            <a:r>
              <a:rPr lang="en-US" sz="2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Care In FY 2022</a:t>
            </a:r>
            <a:endParaRPr lang="en-US" sz="2800" b="1" dirty="0">
              <a:solidFill>
                <a:srgbClr val="367689"/>
              </a:solidFill>
              <a:latin typeface="Cambria" panose="02040503050406030204" pitchFamily="18" charset="0"/>
              <a:ea typeface="Cambria" panose="02040503050406030204" pitchFamily="18" charset="0"/>
              <a:cs typeface="Arial" panose="020B0604020202020204" pitchFamily="34" charset="0"/>
            </a:endParaRPr>
          </a:p>
        </p:txBody>
      </p:sp>
      <p:sp>
        <p:nvSpPr>
          <p:cNvPr id="18" name="Rectangle 17"/>
          <p:cNvSpPr/>
          <p:nvPr userDrawn="1"/>
        </p:nvSpPr>
        <p:spPr>
          <a:xfrm>
            <a:off x="5526420" y="1661495"/>
            <a:ext cx="4282659" cy="2585323"/>
          </a:xfrm>
          <a:prstGeom prst="rect">
            <a:avLst/>
          </a:prstGeom>
        </p:spPr>
        <p:txBody>
          <a:bodyPr wrap="square">
            <a:spAutoFit/>
          </a:bodyPr>
          <a:lstStyle/>
          <a:p>
            <a:r>
              <a:rPr lang="en-US" b="1" dirty="0">
                <a:solidFill>
                  <a:srgbClr val="367689"/>
                </a:solidFill>
                <a:latin typeface="Cambria" panose="02040503050406030204" pitchFamily="18" charset="0"/>
                <a:ea typeface="Cambria" panose="02040503050406030204" pitchFamily="18" charset="0"/>
                <a:cs typeface="Arial" panose="020B0604020202020204" pitchFamily="34" charset="0"/>
              </a:rPr>
              <a:t>Staff:</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3,080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clinical and administrative </a:t>
            </a:r>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staff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plus </a:t>
            </a:r>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a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nationwide network </a:t>
            </a:r>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of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contracted behavioral health providers.</a:t>
            </a:r>
          </a:p>
          <a:p>
            <a:endPar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Total</a:t>
            </a:r>
            <a:r>
              <a:rPr lang="en-US" b="1" baseline="0" dirty="0" smtClean="0">
                <a:solidFill>
                  <a:srgbClr val="367689"/>
                </a:solidFill>
                <a:latin typeface="Cambria" panose="02040503050406030204" pitchFamily="18" charset="0"/>
                <a:ea typeface="Cambria" panose="02040503050406030204" pitchFamily="18" charset="0"/>
                <a:cs typeface="Arial" panose="020B0604020202020204" pitchFamily="34" charset="0"/>
              </a:rPr>
              <a:t> Revenue</a:t>
            </a:r>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$305,725,431</a:t>
            </a:r>
            <a:endPar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19" name="Rectangle 18"/>
          <p:cNvSpPr/>
          <p:nvPr userDrawn="1"/>
        </p:nvSpPr>
        <p:spPr>
          <a:xfrm>
            <a:off x="603921" y="3958028"/>
            <a:ext cx="8610404" cy="523220"/>
          </a:xfrm>
          <a:prstGeom prst="rect">
            <a:avLst/>
          </a:prstGeom>
        </p:spPr>
        <p:txBody>
          <a:bodyPr wrap="square">
            <a:spAutoFit/>
          </a:bodyPr>
          <a:lstStyle/>
          <a:p>
            <a:r>
              <a:rPr lang="en-US" sz="2800" b="1" dirty="0" err="1" smtClean="0">
                <a:solidFill>
                  <a:srgbClr val="367689"/>
                </a:solidFill>
                <a:latin typeface="Cambria" panose="02040503050406030204" pitchFamily="18" charset="0"/>
                <a:ea typeface="Cambria" panose="02040503050406030204" pitchFamily="18" charset="0"/>
                <a:cs typeface="Arial" panose="020B0604020202020204" pitchFamily="34" charset="0"/>
              </a:rPr>
              <a:t>Centerstone</a:t>
            </a:r>
            <a:r>
              <a:rPr lang="en-US" sz="2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 in</a:t>
            </a:r>
            <a:r>
              <a:rPr lang="en-US" sz="2800" b="1" baseline="0" dirty="0" smtClean="0">
                <a:solidFill>
                  <a:srgbClr val="367689"/>
                </a:solidFill>
                <a:latin typeface="Cambria" panose="02040503050406030204" pitchFamily="18" charset="0"/>
                <a:ea typeface="Cambria" panose="02040503050406030204" pitchFamily="18" charset="0"/>
                <a:cs typeface="Arial" panose="020B0604020202020204" pitchFamily="34" charset="0"/>
              </a:rPr>
              <a:t> the Community</a:t>
            </a:r>
            <a:endParaRPr lang="en-US" sz="2800" b="1" dirty="0">
              <a:solidFill>
                <a:srgbClr val="367689"/>
              </a:solidFill>
              <a:latin typeface="Cambria" panose="02040503050406030204" pitchFamily="18" charset="0"/>
              <a:ea typeface="Cambria" panose="02040503050406030204" pitchFamily="18" charset="0"/>
              <a:cs typeface="Arial" panose="020B0604020202020204" pitchFamily="34" charset="0"/>
            </a:endParaRPr>
          </a:p>
        </p:txBody>
      </p:sp>
      <p:sp>
        <p:nvSpPr>
          <p:cNvPr id="20" name="Rectangle 19"/>
          <p:cNvSpPr/>
          <p:nvPr userDrawn="1"/>
        </p:nvSpPr>
        <p:spPr>
          <a:xfrm>
            <a:off x="1089586" y="4630452"/>
            <a:ext cx="1743740" cy="369332"/>
          </a:xfrm>
          <a:prstGeom prst="rect">
            <a:avLst/>
          </a:prstGeom>
        </p:spPr>
        <p:txBody>
          <a:bodyPr wrap="square">
            <a:spAutoFit/>
          </a:bodyPr>
          <a:lstStyle/>
          <a:p>
            <a:r>
              <a:rPr lang="en-US" sz="1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170+</a:t>
            </a:r>
            <a:r>
              <a:rPr lang="en-US" sz="1800" dirty="0" smtClean="0">
                <a:solidFill>
                  <a:srgbClr val="367689"/>
                </a:solidFill>
                <a:latin typeface="Cambria" panose="02040503050406030204" pitchFamily="18" charset="0"/>
                <a:ea typeface="Cambria" panose="02040503050406030204" pitchFamily="18" charset="0"/>
                <a:cs typeface="Arial" panose="020B0604020202020204" pitchFamily="34" charset="0"/>
              </a:rPr>
              <a:t> </a:t>
            </a:r>
            <a:r>
              <a:rPr lang="en-US" sz="1800"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Locations</a:t>
            </a:r>
            <a:endParaRPr lang="en-US" sz="1800"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22" name="Rectangle 21"/>
          <p:cNvSpPr/>
          <p:nvPr userDrawn="1"/>
        </p:nvSpPr>
        <p:spPr>
          <a:xfrm>
            <a:off x="9214324" y="4618923"/>
            <a:ext cx="2150444" cy="369332"/>
          </a:xfrm>
          <a:prstGeom prst="rect">
            <a:avLst/>
          </a:prstGeom>
        </p:spPr>
        <p:txBody>
          <a:bodyPr wrap="square">
            <a:spAutoFit/>
          </a:bodyPr>
          <a:lstStyle/>
          <a:p>
            <a:r>
              <a:rPr lang="en-US" sz="1800" b="1" dirty="0" smtClean="0">
                <a:solidFill>
                  <a:srgbClr val="367689"/>
                </a:solidFill>
                <a:latin typeface="Arial" panose="020B0604020202020204" pitchFamily="34" charset="0"/>
                <a:cs typeface="Arial" panose="020B0604020202020204" pitchFamily="34" charset="0"/>
              </a:rPr>
              <a:t>750+ </a:t>
            </a:r>
            <a:r>
              <a:rPr lang="en-US" sz="1800" b="0" dirty="0" smtClean="0">
                <a:solidFill>
                  <a:schemeClr val="bg1">
                    <a:lumMod val="50000"/>
                  </a:schemeClr>
                </a:solidFill>
                <a:latin typeface="Arial" panose="020B0604020202020204" pitchFamily="34" charset="0"/>
                <a:cs typeface="Arial" panose="020B0604020202020204" pitchFamily="34" charset="0"/>
              </a:rPr>
              <a:t>Schools</a:t>
            </a:r>
            <a:endParaRPr lang="en-US" sz="1800"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40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1">
                <a:solidFill>
                  <a:schemeClr val="bg1"/>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1899" y="5574909"/>
            <a:ext cx="2492200" cy="99787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01634" y="1164674"/>
            <a:ext cx="3428590" cy="1928581"/>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138837" y="4697840"/>
            <a:ext cx="3428590" cy="1928581"/>
          </a:xfrm>
          <a:prstGeom prst="rect">
            <a:avLst/>
          </a:prstGeom>
        </p:spPr>
      </p:pic>
    </p:spTree>
    <p:extLst>
      <p:ext uri="{BB962C8B-B14F-4D97-AF65-F5344CB8AC3E}">
        <p14:creationId xmlns:p14="http://schemas.microsoft.com/office/powerpoint/2010/main" val="51077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8200" y="2766217"/>
            <a:ext cx="10515600" cy="1325563"/>
          </a:xfrm>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3725341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457" y="5586412"/>
            <a:ext cx="2409825" cy="942975"/>
          </a:xfrm>
          <a:prstGeom prst="rect">
            <a:avLst/>
          </a:prstGeom>
        </p:spPr>
      </p:pic>
    </p:spTree>
    <p:extLst>
      <p:ext uri="{BB962C8B-B14F-4D97-AF65-F5344CB8AC3E}">
        <p14:creationId xmlns:p14="http://schemas.microsoft.com/office/powerpoint/2010/main" val="291853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345144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367689"/>
                </a:solidFill>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367689"/>
                </a:solidFill>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173551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sz="2800">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sz="2400">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sz="2000">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sz="2000">
                <a:solidFill>
                  <a:srgbClr val="367689"/>
                </a:solidFill>
                <a:latin typeface="Cambria" panose="02040503050406030204" pitchFamily="18" charset="0"/>
                <a:ea typeface="Cambria" panose="02040503050406030204" pitchFamily="18"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457" y="5586412"/>
            <a:ext cx="2409825" cy="942975"/>
          </a:xfrm>
          <a:prstGeom prst="rect">
            <a:avLst/>
          </a:prstGeom>
        </p:spPr>
      </p:pic>
    </p:spTree>
    <p:extLst>
      <p:ext uri="{BB962C8B-B14F-4D97-AF65-F5344CB8AC3E}">
        <p14:creationId xmlns:p14="http://schemas.microsoft.com/office/powerpoint/2010/main" val="103193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rgbClr val="367689"/>
                </a:solidFill>
                <a:latin typeface="Cambria" panose="02040503050406030204" pitchFamily="18" charset="0"/>
                <a:ea typeface="Cambria" panose="0204050305040603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457" y="5586412"/>
            <a:ext cx="2409825" cy="942975"/>
          </a:xfrm>
          <a:prstGeom prst="rect">
            <a:avLst/>
          </a:prstGeom>
        </p:spPr>
      </p:pic>
    </p:spTree>
    <p:extLst>
      <p:ext uri="{BB962C8B-B14F-4D97-AF65-F5344CB8AC3E}">
        <p14:creationId xmlns:p14="http://schemas.microsoft.com/office/powerpoint/2010/main" val="399887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6175" y="1894175"/>
            <a:ext cx="2372021" cy="1334262"/>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3021" y="1894175"/>
            <a:ext cx="2372021" cy="133426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9868" y="1894175"/>
            <a:ext cx="2372021" cy="133426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471377" y="4258982"/>
            <a:ext cx="2372021" cy="133426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937591" y="4258982"/>
            <a:ext cx="2372021" cy="1334262"/>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03803" y="4258982"/>
            <a:ext cx="2372021" cy="1334262"/>
          </a:xfrm>
          <a:prstGeom prst="rect">
            <a:avLst/>
          </a:prstGeom>
        </p:spPr>
      </p:pic>
      <p:sp>
        <p:nvSpPr>
          <p:cNvPr id="8" name="Picture Placeholder 7"/>
          <p:cNvSpPr>
            <a:spLocks noGrp="1"/>
          </p:cNvSpPr>
          <p:nvPr>
            <p:ph type="pic" sz="quarter" idx="10"/>
          </p:nvPr>
        </p:nvSpPr>
        <p:spPr>
          <a:xfrm>
            <a:off x="1167809" y="2285591"/>
            <a:ext cx="2914650"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endParaRPr lang="en-US" dirty="0"/>
          </a:p>
        </p:txBody>
      </p:sp>
      <p:sp>
        <p:nvSpPr>
          <p:cNvPr id="9" name="Picture Placeholder 7"/>
          <p:cNvSpPr>
            <a:spLocks noGrp="1"/>
          </p:cNvSpPr>
          <p:nvPr>
            <p:ph type="pic" sz="quarter" idx="11"/>
          </p:nvPr>
        </p:nvSpPr>
        <p:spPr>
          <a:xfrm>
            <a:off x="4638675" y="2285591"/>
            <a:ext cx="2914650"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endParaRPr lang="en-US" dirty="0"/>
          </a:p>
        </p:txBody>
      </p:sp>
      <p:sp>
        <p:nvSpPr>
          <p:cNvPr id="10" name="Picture Placeholder 7"/>
          <p:cNvSpPr>
            <a:spLocks noGrp="1"/>
          </p:cNvSpPr>
          <p:nvPr>
            <p:ph type="pic" sz="quarter" idx="12"/>
          </p:nvPr>
        </p:nvSpPr>
        <p:spPr>
          <a:xfrm>
            <a:off x="8109541" y="2285590"/>
            <a:ext cx="2914650"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31845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255482945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0" r:id="rId4"/>
    <p:sldLayoutId id="2147483652" r:id="rId5"/>
    <p:sldLayoutId id="2147483653" r:id="rId6"/>
    <p:sldLayoutId id="2147483656" r:id="rId7"/>
    <p:sldLayoutId id="2147483657" r:id="rId8"/>
    <p:sldLayoutId id="2147483659" r:id="rId9"/>
    <p:sldLayoutId id="2147483655" r:id="rId10"/>
    <p:sldLayoutId id="2147483658" r:id="rId11"/>
    <p:sldLayoutId id="2147483661"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hyperlink" Target="https://youtu.be/DBe7-PHRav8"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hyperlink" Target="https://youtu.be/OejdOS4IqeE"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16.xml"/><Relationship Id="rId7"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27.wmf"/><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hyperlink" Target="https://youtu.be/mAPLTaRM48Y"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hyperlink" Target="https://youtu.be/DBe7-PHRav8" TargetMode="External"/><Relationship Id="rId3" Type="http://schemas.openxmlformats.org/officeDocument/2006/relationships/notesSlide" Target="../notesSlides/notesSlide21.xml"/><Relationship Id="rId7" Type="http://schemas.openxmlformats.org/officeDocument/2006/relationships/hyperlink" Target="https://youtu.be/mAPLTaRM48Y" TargetMode="Externa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hyperlink" Target="https://youtu.be/OejdOS4IqeE?list=PLwKLUKhFLWhYoU638Q_oJz4SVOuhQT8JH" TargetMode="External"/><Relationship Id="rId5" Type="http://schemas.openxmlformats.org/officeDocument/2006/relationships/hyperlink" Target="http://www.cdc.gov/ncbddd/childdevelopment/positiveparenting/adolescence.html" TargetMode="External"/><Relationship Id="rId4" Type="http://schemas.openxmlformats.org/officeDocument/2006/relationships/hyperlink" Target="http://kidshealth.org/kid/grow/body_stuff/puberty.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4596" y="180668"/>
            <a:ext cx="6621463" cy="3557588"/>
          </a:xfrm>
        </p:spPr>
        <p:txBody>
          <a:bodyPr rtlCol="0">
            <a:normAutofit/>
          </a:bodyPr>
          <a:lstStyle/>
          <a:p>
            <a:pPr>
              <a:defRPr/>
            </a:pPr>
            <a:r>
              <a:rPr lang="en-US" dirty="0" smtClean="0"/>
              <a:t>Puberty and Human Reproduction</a:t>
            </a:r>
            <a:endParaRPr lang="en-US" dirty="0"/>
          </a:p>
        </p:txBody>
      </p:sp>
      <p:sp>
        <p:nvSpPr>
          <p:cNvPr id="6148" name="TextBox 3"/>
          <p:cNvSpPr txBox="1">
            <a:spLocks noChangeArrowheads="1"/>
          </p:cNvSpPr>
          <p:nvPr/>
        </p:nvSpPr>
        <p:spPr bwMode="auto">
          <a:xfrm>
            <a:off x="3010856" y="5532912"/>
            <a:ext cx="6621463" cy="1120820"/>
          </a:xfrm>
          <a:prstGeom prst="rect">
            <a:avLst/>
          </a:prstGeom>
          <a:noFill/>
          <a:ln w="9525">
            <a:noFill/>
            <a:miter lim="800000"/>
            <a:headEnd/>
            <a:tailEnd/>
          </a:ln>
        </p:spPr>
        <p:txBody>
          <a:bodyPr wrap="square">
            <a:spAutoFit/>
          </a:bodyPr>
          <a:lstStyle/>
          <a:p>
            <a:pPr lvl="0" algn="ctr">
              <a:lnSpc>
                <a:spcPct val="90000"/>
              </a:lnSpc>
              <a:spcBef>
                <a:spcPts val="1000"/>
              </a:spcBef>
            </a:pPr>
            <a:r>
              <a:rPr lang="en-US" sz="1300" b="1" dirty="0">
                <a:solidFill>
                  <a:srgbClr val="367689"/>
                </a:solidFill>
                <a:latin typeface="Cambria" panose="02040503050406030204" pitchFamily="18" charset="0"/>
                <a:ea typeface="Cambria" panose="02040503050406030204" pitchFamily="18" charset="0"/>
                <a:cs typeface="Arial" panose="020B0604020202020204" pitchFamily="34" charset="0"/>
              </a:rPr>
              <a:t>This publication was made possible by Grant Number TP1AH000081-01-01 from the Department of Health and Human Services, Office of Population Affairs; its contents are solely the responsibility of the authors and do not necessarily represent the official views of the Department of Health and Human Services.</a:t>
            </a:r>
          </a:p>
          <a:p>
            <a:pPr lvl="0" algn="ctr">
              <a:lnSpc>
                <a:spcPct val="90000"/>
              </a:lnSpc>
              <a:spcBef>
                <a:spcPts val="1000"/>
              </a:spcBef>
            </a:pPr>
            <a:endParaRPr lang="en-US" sz="1300" dirty="0">
              <a:solidFill>
                <a:srgbClr val="367689"/>
              </a:solidFill>
              <a:latin typeface="Cambria" panose="02040503050406030204" pitchFamily="18" charset="0"/>
              <a:ea typeface="Cambria" panose="02040503050406030204" pitchFamily="18" charset="0"/>
              <a:cs typeface="Arial" panose="020B0604020202020204" pitchFamily="34" charset="0"/>
            </a:endParaRPr>
          </a:p>
        </p:txBody>
      </p:sp>
      <p:sp>
        <p:nvSpPr>
          <p:cNvPr id="6" name="SessionQuestionData" descr="&lt;?xml version=&quot;1.0&quot;?&gt;&lt;AllQuestions /&gt;" hidden="1"/>
          <p:cNvSpPr txBox="1"/>
          <p:nvPr/>
        </p:nvSpPr>
        <p:spPr>
          <a:xfrm>
            <a:off x="1524000" y="0"/>
            <a:ext cx="0" cy="369332"/>
          </a:xfrm>
          <a:prstGeom prst="rect">
            <a:avLst/>
          </a:prstGeom>
          <a:noFill/>
        </p:spPr>
        <p:txBody>
          <a:bodyPr vert="horz" rtlCol="0">
            <a:spAutoFit/>
          </a:bodyPr>
          <a:lstStyle/>
          <a:p>
            <a:endParaRPr lang="en-US"/>
          </a:p>
        </p:txBody>
      </p:sp>
      <p:sp>
        <p:nvSpPr>
          <p:cNvPr id="7" name="SessionAnswerData" descr="&lt;?xml version=&quot;1.0&quot;?&gt;&lt;AllAnswers /&gt;" hidden="1"/>
          <p:cNvSpPr txBox="1"/>
          <p:nvPr/>
        </p:nvSpPr>
        <p:spPr>
          <a:xfrm>
            <a:off x="2794000" y="0"/>
            <a:ext cx="0" cy="369332"/>
          </a:xfrm>
          <a:prstGeom prst="rect">
            <a:avLst/>
          </a:prstGeom>
          <a:noFill/>
        </p:spPr>
        <p:txBody>
          <a:bodyPr vert="horz" rtlCol="0">
            <a:spAutoFit/>
          </a:bodyPr>
          <a:lstStyle/>
          <a:p>
            <a:endParaRPr lang="en-US"/>
          </a:p>
        </p:txBody>
      </p:sp>
      <p:sp>
        <p:nvSpPr>
          <p:cNvPr id="8" name="SessionResponseData" hidden="1"/>
          <p:cNvSpPr txBox="1"/>
          <p:nvPr/>
        </p:nvSpPr>
        <p:spPr>
          <a:xfrm>
            <a:off x="1524000" y="0"/>
            <a:ext cx="0" cy="369332"/>
          </a:xfrm>
          <a:prstGeom prst="rect">
            <a:avLst/>
          </a:prstGeom>
          <a:noFill/>
        </p:spPr>
        <p:txBody>
          <a:bodyPr vert="horz" rtlCol="0">
            <a:spAutoFit/>
          </a:bodyPr>
          <a:lstStyle/>
          <a:p>
            <a:endParaRPr lang="en-US"/>
          </a:p>
        </p:txBody>
      </p:sp>
      <p:sp>
        <p:nvSpPr>
          <p:cNvPr id="9" name="SessionPresentationSettingsData" descr="&lt;?xml version=&quot;1.0&quot;?&gt;&lt;Settings&gt;&lt;answerBulletFormat&gt;Numeric&lt;/answerBulletFormat&gt;&lt;pointsToClock&gt;&lt;/pointsToClock&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Yes&lt;/countdownAutoInsert&gt;&lt;countdownSeconds&gt;10&lt;/countdownSeconds&gt;&lt;countdownSound&gt;TicToc.wav&lt;/countdownSound&gt;&lt;countdownStyle&gt;Stopwatch&lt;/countdownStyle&gt;&lt;gridAutoInsert&gt;No&lt;/gridAutoInsert&gt;&lt;gridFillStyle&gt;Answered&lt;/gridFillStyle&gt;&lt;gridFillColor&gt;255,255,0&lt;/gridFillColor&gt;&lt;ChartModel&gt;3D&lt;/ChartModel&gt;&lt;SimulatedVoteCount&gt;50&lt;/SimulatedVoteCount&gt;&lt;gridColor&gt;176,216,255&lt;/gridColor&gt;&lt;gridAlternateColor&gt;62,158,255&lt;/gridAlternateColor&gt;&lt;gridIncorrectColor&gt;&lt;/gridIncorrectColor&gt;&lt;gridOpacity&gt;100%&lt;/gridOpacity&gt;&lt;gridTextStyle&gt;Keypad #&lt;/gridTextStyle&gt;&lt;inputSource&gt;Response Devices&lt;/inputSource&gt;&lt;userpreferredinputSource&gt;&lt;/userpreferredinputSource&gt;&lt;multipleResponseDivisor&gt;# of Responses&lt;/multipleResponseDivisor&gt;&lt;participantsLeaderBoard&gt;5&lt;/participantsLeaderBoard&gt;&lt;percentageDecimalPlaces&gt;0&lt;/percentageDecimalPlaces&gt;&lt;responseCounterAutoInsert&gt;Yes&lt;/responseCounterAutoInsert&gt;&lt;responseCounterStyle&gt;Circle&lt;/responseCounterStyle&gt;&lt;responseCounterTextColor&gt;0,0,0&lt;/responseCounterTextColor&gt;&lt;responseCounterFillColor&gt;79,129,189&lt;/responseCounterFillColor&gt;&lt;responseCounterBorderColor&gt;56,93,138&lt;/responseCounterBorderColor&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EZ-VOTE Pro Objects&lt;/showControlBar&gt;&lt;defaultCorrectPointValue&gt;100&lt;/defaultCorrectPointValue&gt;&lt;defaultIncorrectPointValue&gt;0&lt;/defaultIncorrectPointValue&gt;&lt;chartColor1&gt;187,224,227&lt;/chartColor1&gt;&lt;chartColor2&gt;51,51,153&lt;/chartColor2&gt;&lt;chartColor3&gt;0,153,153&lt;/chartColor3&gt;&lt;chartColor4&gt;153,204,0&lt;/chartColor4&gt;&lt;chartColor5&gt;128,128,128&lt;/chartColor5&gt;&lt;chartColor6&gt;0,0,0&lt;/chartColor6&gt;&lt;chartColor7&gt;0,102,204&lt;/chartColor7&gt;&lt;chartColor8&gt;204,204,255&lt;/chartColor8&gt;&lt;chartColor9&gt;255,0,0&lt;/chartColor9&gt;&lt;chartColor10&gt;255,255,0&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No&lt;/isGridColorKnownColor&gt;&lt;gridColorName&gt;255,255,0&lt;/gridColorName&gt;&lt;AutoRec&gt;&lt;/AutoRec&gt;&lt;AutoRecTimeIntrvl&gt;&lt;/AutoRecTimeIntrvl&gt;&lt;chartVotesView&gt;Percentage&lt;/chartVotesView&gt;&lt;chartLabelsColor&gt;0,0,0&lt;/chartLabelsColor&gt;&lt;isChartLabelColorKnownColor&gt;&lt;/isChartLabelColorKnownColor&gt;&lt;chartLabelColorName&gt;&lt;/chartLabelColorName&gt;&lt;chartXAxisLabelType&gt;Full Text&lt;/chartXAxisLabelType&gt;&lt;controlBarPosition&gt;Top Left&lt;/controlBarPosition&gt;&lt;/Settings&gt;" hidden="1"/>
          <p:cNvSpPr txBox="1"/>
          <p:nvPr/>
        </p:nvSpPr>
        <p:spPr>
          <a:xfrm>
            <a:off x="1524000" y="0"/>
            <a:ext cx="0" cy="369332"/>
          </a:xfrm>
          <a:prstGeom prst="rect">
            <a:avLst/>
          </a:prstGeom>
          <a:noFill/>
        </p:spPr>
        <p:txBody>
          <a:bodyPr vert="horz" rtlCol="0">
            <a:spAutoFit/>
          </a:bodyPr>
          <a:lstStyle/>
          <a:p>
            <a:endParaRPr lang="en-US"/>
          </a:p>
        </p:txBody>
      </p:sp>
      <p:sp>
        <p:nvSpPr>
          <p:cNvPr id="3" name="Rectangle 2"/>
          <p:cNvSpPr/>
          <p:nvPr/>
        </p:nvSpPr>
        <p:spPr>
          <a:xfrm>
            <a:off x="4279865" y="3886200"/>
            <a:ext cx="3370923"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367689"/>
                </a:solidFill>
              </a:rPr>
              <a:t>Tool Kit </a:t>
            </a:r>
            <a:r>
              <a:rPr lang="en-US" sz="5400" b="1" dirty="0" smtClean="0">
                <a:ln w="10160">
                  <a:solidFill>
                    <a:schemeClr val="accent5"/>
                  </a:solidFill>
                  <a:prstDash val="solid"/>
                </a:ln>
                <a:solidFill>
                  <a:srgbClr val="367689"/>
                </a:solidFill>
              </a:rPr>
              <a:t>3.0</a:t>
            </a:r>
            <a:endParaRPr lang="en-US" sz="5400" b="1" dirty="0">
              <a:ln w="10160">
                <a:solidFill>
                  <a:schemeClr val="accent5"/>
                </a:solidFill>
                <a:prstDash val="solid"/>
              </a:ln>
              <a:solidFill>
                <a:srgbClr val="367689"/>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901" y="2624426"/>
            <a:ext cx="3674423" cy="367442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306" y="506778"/>
            <a:ext cx="2849550" cy="2849550"/>
          </a:xfrm>
          <a:prstGeom prst="rect">
            <a:avLst/>
          </a:prstGeom>
        </p:spPr>
      </p:pic>
    </p:spTree>
    <p:custDataLst>
      <p:tags r:id="rId1"/>
    </p:custDataLst>
    <p:extLst>
      <p:ext uri="{BB962C8B-B14F-4D97-AF65-F5344CB8AC3E}">
        <p14:creationId xmlns:p14="http://schemas.microsoft.com/office/powerpoint/2010/main" val="3614026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54A4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0502" y="50800"/>
            <a:ext cx="6347713" cy="1320800"/>
          </a:xfrm>
        </p:spPr>
        <p:txBody>
          <a:bodyPr/>
          <a:lstStyle/>
          <a:p>
            <a:pPr algn="ctr"/>
            <a:r>
              <a:rPr lang="en-US" dirty="0">
                <a:solidFill>
                  <a:schemeClr val="bg1"/>
                </a:solidFill>
                <a:latin typeface="Arial Rounded MT Bold" panose="020F0704030504030204" pitchFamily="34" charset="0"/>
              </a:rPr>
              <a:t>Ovulation</a:t>
            </a:r>
            <a:endParaRPr lang="en-US" dirty="0">
              <a:solidFill>
                <a:schemeClr val="bg1"/>
              </a:solidFill>
            </a:endParaRPr>
          </a:p>
        </p:txBody>
      </p:sp>
      <p:sp>
        <p:nvSpPr>
          <p:cNvPr id="3" name="Content Placeholder 2"/>
          <p:cNvSpPr>
            <a:spLocks noGrp="1"/>
          </p:cNvSpPr>
          <p:nvPr>
            <p:ph idx="1"/>
          </p:nvPr>
        </p:nvSpPr>
        <p:spPr>
          <a:xfrm>
            <a:off x="1074821" y="1371600"/>
            <a:ext cx="9561095" cy="5257800"/>
          </a:xfrm>
        </p:spPr>
        <p:txBody>
          <a:bodyPr>
            <a:normAutofit/>
          </a:bodyPr>
          <a:lstStyle/>
          <a:p>
            <a:pPr lvl="0">
              <a:buClr>
                <a:srgbClr val="5FCBEF"/>
              </a:buClr>
            </a:pPr>
            <a:r>
              <a:rPr lang="en-US" sz="2600" dirty="0">
                <a:solidFill>
                  <a:schemeClr val="bg1"/>
                </a:solidFill>
              </a:rPr>
              <a:t>During puberty, </a:t>
            </a:r>
            <a:r>
              <a:rPr lang="en-US" sz="2600" dirty="0" smtClean="0">
                <a:solidFill>
                  <a:schemeClr val="bg1"/>
                </a:solidFill>
              </a:rPr>
              <a:t> </a:t>
            </a:r>
            <a:r>
              <a:rPr lang="en-US" sz="2600" b="1" u="sng" dirty="0" smtClean="0">
                <a:solidFill>
                  <a:schemeClr val="bg1"/>
                </a:solidFill>
              </a:rPr>
              <a:t>ovulation</a:t>
            </a:r>
            <a:r>
              <a:rPr lang="en-US" sz="2600" dirty="0" smtClean="0">
                <a:solidFill>
                  <a:schemeClr val="bg1"/>
                </a:solidFill>
              </a:rPr>
              <a:t> process occurs for </a:t>
            </a:r>
            <a:r>
              <a:rPr lang="en-US" sz="2600" dirty="0">
                <a:solidFill>
                  <a:schemeClr val="bg1"/>
                </a:solidFill>
              </a:rPr>
              <a:t>the first time.</a:t>
            </a:r>
          </a:p>
          <a:p>
            <a:pPr marL="0" indent="0">
              <a:buClr>
                <a:srgbClr val="5FCBEF"/>
              </a:buClr>
              <a:buNone/>
            </a:pPr>
            <a:endParaRPr lang="en-US" sz="2600" dirty="0">
              <a:solidFill>
                <a:schemeClr val="bg1"/>
              </a:solidFill>
            </a:endParaRPr>
          </a:p>
          <a:p>
            <a:pPr lvl="0">
              <a:buClr>
                <a:srgbClr val="5FCBEF"/>
              </a:buClr>
            </a:pPr>
            <a:r>
              <a:rPr lang="en-US" sz="2600" dirty="0">
                <a:solidFill>
                  <a:schemeClr val="bg1"/>
                </a:solidFill>
              </a:rPr>
              <a:t>This is when an egg is released from one of the </a:t>
            </a:r>
            <a:r>
              <a:rPr lang="en-US" sz="2600" b="1" u="sng" dirty="0">
                <a:solidFill>
                  <a:schemeClr val="bg1"/>
                </a:solidFill>
              </a:rPr>
              <a:t>ovaries</a:t>
            </a:r>
            <a:r>
              <a:rPr lang="en-US" sz="2600" dirty="0">
                <a:solidFill>
                  <a:schemeClr val="bg1"/>
                </a:solidFill>
              </a:rPr>
              <a:t>.</a:t>
            </a:r>
          </a:p>
          <a:p>
            <a:pPr marL="0" indent="0">
              <a:buClr>
                <a:srgbClr val="5FCBEF"/>
              </a:buClr>
              <a:buNone/>
            </a:pPr>
            <a:endParaRPr lang="en-US" sz="2600" dirty="0">
              <a:solidFill>
                <a:schemeClr val="bg1"/>
              </a:solidFill>
            </a:endParaRPr>
          </a:p>
          <a:p>
            <a:pPr lvl="0">
              <a:buClr>
                <a:srgbClr val="5FCBEF"/>
              </a:buClr>
            </a:pPr>
            <a:r>
              <a:rPr lang="en-US" sz="2600" dirty="0">
                <a:solidFill>
                  <a:schemeClr val="bg1"/>
                </a:solidFill>
              </a:rPr>
              <a:t>The </a:t>
            </a:r>
            <a:r>
              <a:rPr lang="en-US" sz="2600" dirty="0" smtClean="0">
                <a:solidFill>
                  <a:schemeClr val="bg1"/>
                </a:solidFill>
              </a:rPr>
              <a:t>egg (ovum) </a:t>
            </a:r>
            <a:r>
              <a:rPr lang="en-US" sz="2600" dirty="0">
                <a:solidFill>
                  <a:schemeClr val="bg1"/>
                </a:solidFill>
              </a:rPr>
              <a:t>travels into </a:t>
            </a:r>
            <a:r>
              <a:rPr lang="en-US" sz="2600" dirty="0" smtClean="0">
                <a:solidFill>
                  <a:schemeClr val="bg1"/>
                </a:solidFill>
              </a:rPr>
              <a:t>the fallopian </a:t>
            </a:r>
            <a:r>
              <a:rPr lang="en-US" sz="2600" dirty="0">
                <a:solidFill>
                  <a:schemeClr val="bg1"/>
                </a:solidFill>
              </a:rPr>
              <a:t>tube and waits for sperm for </a:t>
            </a:r>
            <a:r>
              <a:rPr lang="en-US" sz="2600" u="sng" dirty="0">
                <a:solidFill>
                  <a:schemeClr val="bg1"/>
                </a:solidFill>
              </a:rPr>
              <a:t>12 to 24 hours</a:t>
            </a:r>
            <a:r>
              <a:rPr lang="en-US" sz="2600" dirty="0">
                <a:solidFill>
                  <a:schemeClr val="bg1"/>
                </a:solidFill>
              </a:rPr>
              <a:t> to create a possible pregnancy together.</a:t>
            </a:r>
          </a:p>
          <a:p>
            <a:pPr marL="0" indent="0">
              <a:buClr>
                <a:srgbClr val="5FCBEF"/>
              </a:buClr>
              <a:buNone/>
            </a:pPr>
            <a:endParaRPr lang="en-US" sz="2600" dirty="0">
              <a:solidFill>
                <a:schemeClr val="bg1"/>
              </a:solidFill>
            </a:endParaRPr>
          </a:p>
          <a:p>
            <a:pPr lvl="0">
              <a:buClr>
                <a:srgbClr val="5FCBEF"/>
              </a:buClr>
            </a:pPr>
            <a:r>
              <a:rPr lang="en-US" sz="2600" dirty="0">
                <a:solidFill>
                  <a:schemeClr val="bg1"/>
                </a:solidFill>
              </a:rPr>
              <a:t>The uterine lining will thicken to support the possible pregnancy.</a:t>
            </a:r>
          </a:p>
          <a:p>
            <a:pPr lvl="0">
              <a:buClr>
                <a:srgbClr val="5FCBEF"/>
              </a:buClr>
            </a:pPr>
            <a:endParaRPr lang="en-US" sz="2600" dirty="0">
              <a:solidFill>
                <a:schemeClr val="bg1"/>
              </a:solidFill>
            </a:endParaRPr>
          </a:p>
          <a:p>
            <a:pPr marL="0" indent="0">
              <a:buClr>
                <a:srgbClr val="5FCBEF"/>
              </a:buClr>
              <a:buNone/>
            </a:pPr>
            <a:r>
              <a:rPr lang="en-US" sz="2600" i="1" dirty="0">
                <a:solidFill>
                  <a:schemeClr val="bg1"/>
                </a:solidFill>
              </a:rPr>
              <a:t>Interesting </a:t>
            </a:r>
            <a:r>
              <a:rPr lang="en-US" sz="2600" i="1" dirty="0" smtClean="0">
                <a:solidFill>
                  <a:schemeClr val="bg1"/>
                </a:solidFill>
              </a:rPr>
              <a:t>fact: The body doesn’t constantly create eggs. The number of eggs a person has, is what they were born with. </a:t>
            </a:r>
            <a:endParaRPr lang="en-US" sz="2600" dirty="0">
              <a:solidFill>
                <a:schemeClr val="bg1"/>
              </a:solidFill>
            </a:endParaRPr>
          </a:p>
          <a:p>
            <a:endParaRPr lang="en-US" sz="2100" dirty="0"/>
          </a:p>
        </p:txBody>
      </p:sp>
    </p:spTree>
    <p:custDataLst>
      <p:tags r:id="rId1"/>
    </p:custDataLst>
    <p:extLst>
      <p:ext uri="{BB962C8B-B14F-4D97-AF65-F5344CB8AC3E}">
        <p14:creationId xmlns:p14="http://schemas.microsoft.com/office/powerpoint/2010/main" val="179299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5586" y="0"/>
            <a:ext cx="10515600" cy="886158"/>
          </a:xfrm>
        </p:spPr>
        <p:txBody>
          <a:bodyPr/>
          <a:lstStyle/>
          <a:p>
            <a:pPr algn="ctr"/>
            <a:r>
              <a:rPr lang="en-US" dirty="0" smtClean="0"/>
              <a:t>Menstruation Cycle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7768" y="886158"/>
            <a:ext cx="7154779" cy="5968592"/>
          </a:xfrm>
        </p:spPr>
      </p:pic>
    </p:spTree>
    <p:extLst>
      <p:ext uri="{BB962C8B-B14F-4D97-AF65-F5344CB8AC3E}">
        <p14:creationId xmlns:p14="http://schemas.microsoft.com/office/powerpoint/2010/main" val="851127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extBox 1"/>
          <p:cNvSpPr txBox="1"/>
          <p:nvPr/>
        </p:nvSpPr>
        <p:spPr>
          <a:xfrm>
            <a:off x="1549400" y="520701"/>
            <a:ext cx="8712200" cy="1200329"/>
          </a:xfrm>
          <a:prstGeom prst="rect">
            <a:avLst/>
          </a:prstGeom>
          <a:noFill/>
        </p:spPr>
        <p:txBody>
          <a:bodyPr wrap="square" rtlCol="0">
            <a:spAutoFit/>
          </a:bodyPr>
          <a:lstStyle/>
          <a:p>
            <a:pPr algn="ctr"/>
            <a:r>
              <a:rPr lang="en-US" sz="3600" b="1" dirty="0">
                <a:solidFill>
                  <a:srgbClr val="367689"/>
                </a:solidFill>
                <a:latin typeface="+mj-lt"/>
              </a:rPr>
              <a:t>When the released egg does not meet with a sperm…</a:t>
            </a:r>
          </a:p>
        </p:txBody>
      </p:sp>
      <p:sp>
        <p:nvSpPr>
          <p:cNvPr id="3" name="Content Placeholder 2"/>
          <p:cNvSpPr>
            <a:spLocks noGrp="1"/>
          </p:cNvSpPr>
          <p:nvPr>
            <p:ph idx="1"/>
          </p:nvPr>
        </p:nvSpPr>
        <p:spPr>
          <a:xfrm>
            <a:off x="3071883" y="2501901"/>
            <a:ext cx="5867401" cy="3880773"/>
          </a:xfrm>
        </p:spPr>
        <p:txBody>
          <a:bodyPr>
            <a:normAutofit/>
          </a:bodyPr>
          <a:lstStyle/>
          <a:p>
            <a:pPr marL="0" indent="0" algn="ctr">
              <a:buNone/>
            </a:pPr>
            <a:r>
              <a:rPr lang="en-US" sz="4000" dirty="0">
                <a:solidFill>
                  <a:srgbClr val="00B0F0"/>
                </a:solidFill>
                <a:hlinkClick r:id="rId4"/>
              </a:rPr>
              <a:t>Watch “Menstruation: What to Expect”</a:t>
            </a:r>
            <a:endParaRPr lang="en-US" sz="4000" dirty="0">
              <a:solidFill>
                <a:srgbClr val="00B0F0"/>
              </a:solidFill>
            </a:endParaRPr>
          </a:p>
        </p:txBody>
      </p:sp>
    </p:spTree>
    <p:custDataLst>
      <p:tags r:id="rId1"/>
    </p:custDataLst>
    <p:extLst>
      <p:ext uri="{BB962C8B-B14F-4D97-AF65-F5344CB8AC3E}">
        <p14:creationId xmlns:p14="http://schemas.microsoft.com/office/powerpoint/2010/main" val="2482434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143000"/>
          </a:xfrm>
        </p:spPr>
        <p:txBody>
          <a:bodyPr rtlCol="0">
            <a:normAutofit/>
          </a:bodyPr>
          <a:lstStyle/>
          <a:p>
            <a:pPr>
              <a:defRPr/>
            </a:pPr>
            <a:r>
              <a:rPr lang="en-US" dirty="0" smtClean="0">
                <a:latin typeface="Arial Rounded MT Bold" panose="020F0704030504030204" pitchFamily="34" charset="0"/>
              </a:rPr>
              <a:t>Periods can be confusing . . .</a:t>
            </a:r>
            <a:endParaRPr lang="en-US" dirty="0">
              <a:latin typeface="Arial Rounded MT Bold" panose="020F0704030504030204" pitchFamily="34" charset="0"/>
            </a:endParaRPr>
          </a:p>
        </p:txBody>
      </p:sp>
      <p:sp>
        <p:nvSpPr>
          <p:cNvPr id="3" name="Content Placeholder 2"/>
          <p:cNvSpPr>
            <a:spLocks noGrp="1"/>
          </p:cNvSpPr>
          <p:nvPr>
            <p:ph idx="1"/>
          </p:nvPr>
        </p:nvSpPr>
        <p:spPr>
          <a:xfrm>
            <a:off x="900113" y="1371600"/>
            <a:ext cx="10101261" cy="5486400"/>
          </a:xfrm>
        </p:spPr>
        <p:txBody>
          <a:bodyPr rtlCol="0">
            <a:normAutofit/>
          </a:bodyPr>
          <a:lstStyle/>
          <a:p>
            <a:pPr>
              <a:defRPr/>
            </a:pPr>
            <a:r>
              <a:rPr lang="en-US" dirty="0">
                <a:latin typeface="+mn-lt"/>
                <a:cs typeface="Calibri" panose="020F0502020204030204" pitchFamily="34" charset="0"/>
              </a:rPr>
              <a:t>When menstruation begins, periods can be </a:t>
            </a:r>
            <a:r>
              <a:rPr lang="en-US" u="sng" dirty="0">
                <a:latin typeface="+mn-lt"/>
                <a:cs typeface="Calibri" panose="020F0502020204030204" pitchFamily="34" charset="0"/>
              </a:rPr>
              <a:t>irregular.</a:t>
            </a:r>
          </a:p>
          <a:p>
            <a:pPr marL="0" indent="0">
              <a:buNone/>
              <a:defRPr/>
            </a:pPr>
            <a:r>
              <a:rPr lang="en-US" b="1" dirty="0" smtClean="0">
                <a:latin typeface="+mn-lt"/>
                <a:cs typeface="Calibri" panose="020F0502020204030204" pitchFamily="34" charset="0"/>
              </a:rPr>
              <a:t>Examples </a:t>
            </a:r>
            <a:r>
              <a:rPr lang="en-US" b="1" dirty="0">
                <a:latin typeface="+mn-lt"/>
                <a:cs typeface="Calibri" panose="020F0502020204030204" pitchFamily="34" charset="0"/>
              </a:rPr>
              <a:t>of this can include</a:t>
            </a:r>
            <a:r>
              <a:rPr lang="en-US" dirty="0">
                <a:latin typeface="+mn-lt"/>
                <a:cs typeface="Calibri" panose="020F0502020204030204" pitchFamily="34" charset="0"/>
              </a:rPr>
              <a:t>: </a:t>
            </a:r>
          </a:p>
          <a:p>
            <a:pPr>
              <a:defRPr/>
            </a:pPr>
            <a:r>
              <a:rPr lang="en-US" dirty="0" smtClean="0">
                <a:latin typeface="+mn-lt"/>
                <a:cs typeface="Calibri" panose="020F0502020204030204" pitchFamily="34" charset="0"/>
              </a:rPr>
              <a:t>Having a period one month and not having a period the next month</a:t>
            </a:r>
          </a:p>
          <a:p>
            <a:pPr>
              <a:defRPr/>
            </a:pPr>
            <a:r>
              <a:rPr lang="en-US" dirty="0" smtClean="0">
                <a:latin typeface="+mn-lt"/>
                <a:cs typeface="Calibri" panose="020F0502020204030204" pitchFamily="34" charset="0"/>
              </a:rPr>
              <a:t>Having a period that lasts three days then having one that last seven days</a:t>
            </a:r>
          </a:p>
          <a:p>
            <a:pPr>
              <a:defRPr/>
            </a:pPr>
            <a:r>
              <a:rPr lang="en-US" dirty="0" smtClean="0">
                <a:latin typeface="+mn-lt"/>
                <a:cs typeface="Calibri" panose="020F0502020204030204" pitchFamily="34" charset="0"/>
              </a:rPr>
              <a:t>Having a heavy menstrual flow one month and having a light menstrual flow the next month</a:t>
            </a:r>
            <a:endParaRPr lang="en-US" sz="2400" dirty="0" smtClean="0">
              <a:latin typeface="+mn-lt"/>
              <a:cs typeface="Calibri" panose="020F0502020204030204" pitchFamily="34" charset="0"/>
            </a:endParaRPr>
          </a:p>
          <a:p>
            <a:pPr>
              <a:buClr>
                <a:srgbClr val="5FCBEF"/>
              </a:buClr>
              <a:defRPr/>
            </a:pPr>
            <a:r>
              <a:rPr lang="en-US" sz="2400" dirty="0">
                <a:latin typeface="+mn-lt"/>
                <a:cs typeface="Calibri" panose="020F0502020204030204" pitchFamily="34" charset="0"/>
              </a:rPr>
              <a:t>There may also be occasional light bleeding between periods, sometimes called spotting. </a:t>
            </a:r>
          </a:p>
          <a:p>
            <a:pPr>
              <a:buClr>
                <a:srgbClr val="5FCBEF"/>
              </a:buClr>
              <a:defRPr/>
            </a:pPr>
            <a:r>
              <a:rPr lang="en-US" sz="2400" dirty="0">
                <a:latin typeface="+mn-lt"/>
                <a:cs typeface="Calibri" panose="020F0502020204030204" pitchFamily="34" charset="0"/>
              </a:rPr>
              <a:t>Most cycles regulate in one to two years. If you are concerned about any aspect of your cycle, contact your doctor.</a:t>
            </a:r>
          </a:p>
          <a:p>
            <a:pPr lvl="0">
              <a:buClr>
                <a:srgbClr val="5FCBEF"/>
              </a:buClr>
              <a:defRPr/>
            </a:pPr>
            <a:endParaRPr lang="en-US" sz="2000" dirty="0">
              <a:solidFill>
                <a:prstClr val="black"/>
              </a:solidFill>
              <a:cs typeface="Calibri" panose="020F0502020204030204" pitchFamily="34" charset="0"/>
            </a:endParaRPr>
          </a:p>
          <a:p>
            <a:pPr>
              <a:buNone/>
              <a:defRPr/>
            </a:pPr>
            <a:endParaRPr lang="en-US" dirty="0" smtClean="0">
              <a:solidFill>
                <a:schemeClr val="tx1"/>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4">
            <a:duotone>
              <a:prstClr val="black"/>
              <a:schemeClr val="accent1">
                <a:tint val="45000"/>
                <a:satMod val="400000"/>
              </a:schemeClr>
            </a:duotone>
          </a:blip>
          <a:stretch>
            <a:fillRect/>
          </a:stretch>
        </p:blipFill>
        <p:spPr>
          <a:xfrm>
            <a:off x="1197165" y="1855418"/>
            <a:ext cx="9013635" cy="3439560"/>
          </a:xfrm>
          <a:prstGeom prst="rect">
            <a:avLst/>
          </a:prstGeom>
        </p:spPr>
      </p:pic>
    </p:spTree>
    <p:custDataLst>
      <p:tags r:id="rId1"/>
    </p:custDataLst>
    <p:extLst>
      <p:ext uri="{BB962C8B-B14F-4D97-AF65-F5344CB8AC3E}">
        <p14:creationId xmlns:p14="http://schemas.microsoft.com/office/powerpoint/2010/main" val="176479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27338" y="228600"/>
            <a:ext cx="6064250" cy="1375610"/>
          </a:xfrm>
        </p:spPr>
        <p:txBody>
          <a:bodyPr rtlCol="0">
            <a:normAutofit/>
          </a:bodyPr>
          <a:lstStyle/>
          <a:p>
            <a:pPr algn="ctr">
              <a:defRPr/>
            </a:pPr>
            <a:r>
              <a:rPr lang="en-US" dirty="0" smtClean="0">
                <a:latin typeface="Arial Rounded MT Bold" panose="020F0704030504030204" pitchFamily="34" charset="0"/>
              </a:rPr>
              <a:t>What if sperm meets with an egg?</a:t>
            </a:r>
            <a:endParaRPr lang="en-US" dirty="0">
              <a:latin typeface="Arial Rounded MT Bold" panose="020F0704030504030204" pitchFamily="34" charset="0"/>
            </a:endParaRPr>
          </a:p>
        </p:txBody>
      </p:sp>
      <p:sp>
        <p:nvSpPr>
          <p:cNvPr id="3" name="Content Placeholder 2"/>
          <p:cNvSpPr>
            <a:spLocks noGrp="1"/>
          </p:cNvSpPr>
          <p:nvPr>
            <p:ph idx="1"/>
          </p:nvPr>
        </p:nvSpPr>
        <p:spPr>
          <a:xfrm>
            <a:off x="844663" y="1604210"/>
            <a:ext cx="7882242" cy="4844716"/>
          </a:xfrm>
        </p:spPr>
        <p:txBody>
          <a:bodyPr rtlCol="0">
            <a:normAutofit/>
          </a:bodyPr>
          <a:lstStyle/>
          <a:p>
            <a:pPr>
              <a:buFont typeface="Wingdings 3" charset="2"/>
              <a:buChar char=""/>
              <a:defRPr/>
            </a:pPr>
            <a:endParaRPr lang="en-US" sz="2000" dirty="0"/>
          </a:p>
          <a:p>
            <a:pPr lvl="0">
              <a:buClr>
                <a:srgbClr val="5FCBEF"/>
              </a:buClr>
            </a:pPr>
            <a:r>
              <a:rPr lang="en-US" dirty="0"/>
              <a:t>If a sperm meets with the egg cell the egg is now </a:t>
            </a:r>
            <a:r>
              <a:rPr lang="en-US" u="sng" dirty="0"/>
              <a:t>fertilized</a:t>
            </a:r>
            <a:r>
              <a:rPr lang="en-US" dirty="0"/>
              <a:t>, and a pregnancy can occur</a:t>
            </a:r>
            <a:r>
              <a:rPr lang="en-US" dirty="0" smtClean="0"/>
              <a:t>.</a:t>
            </a:r>
          </a:p>
          <a:p>
            <a:pPr lvl="0">
              <a:buClr>
                <a:srgbClr val="5FCBEF"/>
              </a:buClr>
            </a:pPr>
            <a:endParaRPr lang="en-US" dirty="0"/>
          </a:p>
          <a:p>
            <a:pPr lvl="0">
              <a:buClr>
                <a:srgbClr val="5FCBEF"/>
              </a:buClr>
            </a:pPr>
            <a:r>
              <a:rPr lang="en-US" dirty="0"/>
              <a:t>The fertilized egg drops into the uterus, implants in the thickened lining, and begins to grow</a:t>
            </a:r>
            <a:r>
              <a:rPr lang="en-US" dirty="0" smtClean="0"/>
              <a:t>.</a:t>
            </a:r>
          </a:p>
          <a:p>
            <a:pPr lvl="0">
              <a:buClr>
                <a:srgbClr val="5FCBEF"/>
              </a:buClr>
            </a:pPr>
            <a:endParaRPr lang="en-US" dirty="0"/>
          </a:p>
          <a:p>
            <a:pPr lvl="0">
              <a:buClr>
                <a:srgbClr val="5FCBEF"/>
              </a:buClr>
            </a:pPr>
            <a:r>
              <a:rPr lang="en-US" b="1" u="sng" dirty="0"/>
              <a:t>Important fact: </a:t>
            </a:r>
            <a:r>
              <a:rPr lang="en-US" dirty="0"/>
              <a:t>Sperm can live in </a:t>
            </a:r>
            <a:r>
              <a:rPr lang="en-US" dirty="0" smtClean="0"/>
              <a:t>the uterus/fallopian tubes </a:t>
            </a:r>
            <a:r>
              <a:rPr lang="en-US" dirty="0"/>
              <a:t>for up to FIVE days, so even if </a:t>
            </a:r>
            <a:r>
              <a:rPr lang="en-US" dirty="0" smtClean="0"/>
              <a:t>someone hasn’t </a:t>
            </a:r>
            <a:r>
              <a:rPr lang="en-US" dirty="0"/>
              <a:t>ovulated </a:t>
            </a:r>
            <a:r>
              <a:rPr lang="en-US" i="1" dirty="0"/>
              <a:t>yet</a:t>
            </a:r>
            <a:r>
              <a:rPr lang="en-US" dirty="0"/>
              <a:t>, it is possible for sperm to still be present when </a:t>
            </a:r>
            <a:r>
              <a:rPr lang="en-US" dirty="0" smtClean="0"/>
              <a:t>they do. </a:t>
            </a:r>
            <a:endParaRPr lang="en-US" dirty="0"/>
          </a:p>
        </p:txBody>
      </p:sp>
      <p:pic>
        <p:nvPicPr>
          <p:cNvPr id="15" name="Picture 14"/>
          <p:cNvPicPr>
            <a:picLocks noChangeAspect="1"/>
          </p:cNvPicPr>
          <p:nvPr/>
        </p:nvPicPr>
        <p:blipFill>
          <a:blip r:embed="rId4" cstate="print"/>
          <a:srcRect/>
          <a:stretch>
            <a:fillRect/>
          </a:stretch>
        </p:blipFill>
        <p:spPr bwMode="auto">
          <a:xfrm>
            <a:off x="8629948" y="228600"/>
            <a:ext cx="3223275" cy="241834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1344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62200" y="2362201"/>
            <a:ext cx="6347714" cy="3880773"/>
          </a:xfrm>
        </p:spPr>
        <p:txBody>
          <a:bodyPr>
            <a:normAutofit/>
          </a:bodyPr>
          <a:lstStyle/>
          <a:p>
            <a:pPr marL="0" indent="0" algn="ctr">
              <a:buNone/>
            </a:pPr>
            <a:r>
              <a:rPr lang="en-US" sz="4000" dirty="0">
                <a:hlinkClick r:id="rId4"/>
              </a:rPr>
              <a:t>Watch “Pregnancy and Reproduction Explained”</a:t>
            </a:r>
            <a:endParaRPr lang="en-US" sz="4000" dirty="0"/>
          </a:p>
        </p:txBody>
      </p:sp>
    </p:spTree>
    <p:custDataLst>
      <p:tags r:id="rId1"/>
    </p:custDataLst>
    <p:extLst>
      <p:ext uri="{BB962C8B-B14F-4D97-AF65-F5344CB8AC3E}">
        <p14:creationId xmlns:p14="http://schemas.microsoft.com/office/powerpoint/2010/main" val="2497591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03438" y="248767"/>
            <a:ext cx="8229600" cy="1143000"/>
          </a:xfrm>
        </p:spPr>
        <p:txBody>
          <a:bodyPr rtlCol="0">
            <a:noAutofit/>
          </a:bodyPr>
          <a:lstStyle/>
          <a:p>
            <a:pPr>
              <a:defRPr/>
            </a:pPr>
            <a:r>
              <a:rPr lang="en-US" dirty="0" smtClean="0">
                <a:latin typeface="Arial Rounded MT Bold" panose="020F0704030504030204" pitchFamily="34" charset="0"/>
              </a:rPr>
              <a:t>Interesting Facts</a:t>
            </a:r>
            <a:endParaRPr lang="en-US" dirty="0">
              <a:latin typeface="Arial Rounded MT Bold" panose="020F0704030504030204" pitchFamily="34" charset="0"/>
            </a:endParaRPr>
          </a:p>
        </p:txBody>
      </p:sp>
      <p:sp>
        <p:nvSpPr>
          <p:cNvPr id="3" name="Content Placeholder 2"/>
          <p:cNvSpPr>
            <a:spLocks noGrp="1"/>
          </p:cNvSpPr>
          <p:nvPr>
            <p:ph idx="1"/>
          </p:nvPr>
        </p:nvSpPr>
        <p:spPr>
          <a:xfrm>
            <a:off x="1087439" y="1564482"/>
            <a:ext cx="8229600" cy="4389438"/>
          </a:xfrm>
        </p:spPr>
        <p:txBody>
          <a:bodyPr rtlCol="0">
            <a:normAutofit/>
          </a:bodyPr>
          <a:lstStyle/>
          <a:p>
            <a:pPr>
              <a:defRPr/>
            </a:pPr>
            <a:r>
              <a:rPr lang="en-US" dirty="0"/>
              <a:t>Ovaries are about the size of large strawberries.</a:t>
            </a:r>
          </a:p>
          <a:p>
            <a:pPr>
              <a:defRPr/>
            </a:pPr>
            <a:r>
              <a:rPr lang="en-US" dirty="0"/>
              <a:t>Fallopian tubes are the size of drinking straws. </a:t>
            </a:r>
          </a:p>
          <a:p>
            <a:pPr>
              <a:defRPr/>
            </a:pPr>
            <a:r>
              <a:rPr lang="en-US" dirty="0"/>
              <a:t>The uterus is the size of a </a:t>
            </a:r>
            <a:r>
              <a:rPr lang="en-US" dirty="0" smtClean="0"/>
              <a:t>pear</a:t>
            </a:r>
          </a:p>
          <a:p>
            <a:pPr marL="0" indent="0">
              <a:buNone/>
              <a:defRPr/>
            </a:pPr>
            <a:r>
              <a:rPr lang="en-US" dirty="0" smtClean="0"/>
              <a:t>...</a:t>
            </a:r>
            <a:r>
              <a:rPr lang="en-US" dirty="0"/>
              <a:t>until pregnancy when it can grow to be as large as a watermelon!</a:t>
            </a:r>
          </a:p>
        </p:txBody>
      </p:sp>
      <p:pic>
        <p:nvPicPr>
          <p:cNvPr id="1026" name="Picture 2" descr="C:\Users\Emily.Rhoads\AppData\Local\Microsoft\Windows\Temporary Internet Files\Content.IE5\Q9HKPYQT\MC900436899[1].png"/>
          <p:cNvPicPr>
            <a:picLocks noChangeAspect="1" noChangeArrowheads="1"/>
          </p:cNvPicPr>
          <p:nvPr/>
        </p:nvPicPr>
        <p:blipFill>
          <a:blip r:embed="rId4" cstate="print"/>
          <a:srcRect/>
          <a:stretch>
            <a:fillRect/>
          </a:stretch>
        </p:blipFill>
        <p:spPr bwMode="auto">
          <a:xfrm>
            <a:off x="7237413" y="3759201"/>
            <a:ext cx="1003300" cy="1001713"/>
          </a:xfrm>
          <a:prstGeom prst="rect">
            <a:avLst/>
          </a:prstGeom>
          <a:noFill/>
          <a:ln w="9525">
            <a:noFill/>
            <a:miter lim="800000"/>
            <a:headEnd/>
            <a:tailEnd/>
          </a:ln>
        </p:spPr>
      </p:pic>
      <p:pic>
        <p:nvPicPr>
          <p:cNvPr id="1027" name="Picture 3" descr="C:\Users\Emily.Rhoads\AppData\Local\Microsoft\Windows\Temporary Internet Files\Content.IE5\Q9HKPYQT\MC900436899[1].png"/>
          <p:cNvPicPr>
            <a:picLocks noChangeAspect="1" noChangeArrowheads="1"/>
          </p:cNvPicPr>
          <p:nvPr/>
        </p:nvPicPr>
        <p:blipFill>
          <a:blip r:embed="rId5" cstate="print"/>
          <a:srcRect/>
          <a:stretch>
            <a:fillRect/>
          </a:stretch>
        </p:blipFill>
        <p:spPr bwMode="auto">
          <a:xfrm>
            <a:off x="4214813" y="3725863"/>
            <a:ext cx="1066800" cy="1066800"/>
          </a:xfrm>
          <a:prstGeom prst="rect">
            <a:avLst/>
          </a:prstGeom>
          <a:noFill/>
          <a:ln w="9525">
            <a:noFill/>
            <a:miter lim="800000"/>
            <a:headEnd/>
            <a:tailEnd/>
          </a:ln>
        </p:spPr>
      </p:pic>
      <p:pic>
        <p:nvPicPr>
          <p:cNvPr id="1031" name="Picture 7" descr="C:\Users\Emily.Rhoads\AppData\Local\Microsoft\Windows\Temporary Internet Files\Content.IE5\XB5SHBWR\MC900240125[1].wmf"/>
          <p:cNvPicPr>
            <a:picLocks noChangeAspect="1" noChangeArrowheads="1"/>
          </p:cNvPicPr>
          <p:nvPr/>
        </p:nvPicPr>
        <p:blipFill>
          <a:blip r:embed="rId6" cstate="print"/>
          <a:srcRect l="33691" b="77319"/>
          <a:stretch>
            <a:fillRect/>
          </a:stretch>
        </p:blipFill>
        <p:spPr bwMode="auto">
          <a:xfrm>
            <a:off x="6272213" y="4416426"/>
            <a:ext cx="1187450" cy="550863"/>
          </a:xfrm>
          <a:prstGeom prst="rect">
            <a:avLst/>
          </a:prstGeom>
          <a:noFill/>
          <a:ln w="9525">
            <a:noFill/>
            <a:miter lim="800000"/>
            <a:headEnd/>
            <a:tailEnd/>
          </a:ln>
        </p:spPr>
      </p:pic>
      <p:pic>
        <p:nvPicPr>
          <p:cNvPr id="11" name="Picture 7" descr="C:\Users\Emily.Rhoads\AppData\Local\Microsoft\Windows\Temporary Internet Files\Content.IE5\XB5SHBWR\MC900240125[1].wmf"/>
          <p:cNvPicPr>
            <a:picLocks noChangeAspect="1" noChangeArrowheads="1"/>
          </p:cNvPicPr>
          <p:nvPr/>
        </p:nvPicPr>
        <p:blipFill>
          <a:blip r:embed="rId6" cstate="print"/>
          <a:srcRect l="33691" b="77319"/>
          <a:stretch>
            <a:fillRect/>
          </a:stretch>
        </p:blipFill>
        <p:spPr bwMode="auto">
          <a:xfrm flipH="1">
            <a:off x="5030788" y="4416426"/>
            <a:ext cx="1187450" cy="550863"/>
          </a:xfrm>
          <a:prstGeom prst="rect">
            <a:avLst/>
          </a:prstGeom>
          <a:noFill/>
          <a:ln w="9525">
            <a:noFill/>
            <a:miter lim="800000"/>
            <a:headEnd/>
            <a:tailEnd/>
          </a:ln>
        </p:spPr>
      </p:pic>
      <p:pic>
        <p:nvPicPr>
          <p:cNvPr id="1032" name="Picture 8" descr="C:\Users\Emily.Rhoads\AppData\Local\Microsoft\Windows\Temporary Internet Files\Content.IE5\Q9HKPYQT\MC900436906[1].png"/>
          <p:cNvPicPr>
            <a:picLocks noChangeAspect="1" noChangeArrowheads="1"/>
          </p:cNvPicPr>
          <p:nvPr/>
        </p:nvPicPr>
        <p:blipFill>
          <a:blip r:embed="rId7" cstate="print"/>
          <a:srcRect/>
          <a:stretch>
            <a:fillRect/>
          </a:stretch>
        </p:blipFill>
        <p:spPr bwMode="auto">
          <a:xfrm>
            <a:off x="5202239" y="4441826"/>
            <a:ext cx="2365375" cy="2365375"/>
          </a:xfrm>
          <a:prstGeom prst="rect">
            <a:avLst/>
          </a:prstGeom>
          <a:noFill/>
          <a:ln w="9525">
            <a:noFill/>
            <a:miter lim="800000"/>
            <a:headEnd/>
            <a:tailEnd/>
          </a:ln>
        </p:spPr>
      </p:pic>
      <p:pic>
        <p:nvPicPr>
          <p:cNvPr id="4" name="Picture 2" descr="C:\Users\haley.stocker\AppData\Local\Microsoft\Windows\Temporary Internet Files\Content.IE5\4LDQDE3F\MC900246181[1].wmf"/>
          <p:cNvPicPr>
            <a:picLocks noChangeAspect="1" noChangeArrowheads="1"/>
          </p:cNvPicPr>
          <p:nvPr/>
        </p:nvPicPr>
        <p:blipFill>
          <a:blip r:embed="rId8" cstate="print"/>
          <a:srcRect/>
          <a:stretch>
            <a:fillRect/>
          </a:stretch>
        </p:blipFill>
        <p:spPr bwMode="auto">
          <a:xfrm>
            <a:off x="3665538" y="0"/>
            <a:ext cx="6400800" cy="660923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2973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54A4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9410" y="1030705"/>
            <a:ext cx="9241590" cy="2667000"/>
          </a:xfrm>
        </p:spPr>
        <p:txBody>
          <a:bodyPr>
            <a:noAutofit/>
          </a:bodyPr>
          <a:lstStyle/>
          <a:p>
            <a:r>
              <a:rPr lang="en-US" sz="4000" dirty="0">
                <a:solidFill>
                  <a:schemeClr val="bg1"/>
                </a:solidFill>
                <a:latin typeface="Arial Rounded MT Bold" panose="020F0704030504030204" pitchFamily="34" charset="0"/>
              </a:rPr>
              <a:t>During puberty, people begin experiencing some </a:t>
            </a:r>
            <a:r>
              <a:rPr lang="en-US" sz="4000" u="sng" dirty="0">
                <a:solidFill>
                  <a:schemeClr val="bg1"/>
                </a:solidFill>
                <a:latin typeface="Arial Rounded MT Bold" panose="020F0704030504030204" pitchFamily="34" charset="0"/>
              </a:rPr>
              <a:t>emotional </a:t>
            </a:r>
            <a:r>
              <a:rPr lang="en-US" sz="4000" dirty="0">
                <a:solidFill>
                  <a:schemeClr val="bg1"/>
                </a:solidFill>
                <a:latin typeface="Arial Rounded MT Bold" panose="020F0704030504030204" pitchFamily="34" charset="0"/>
              </a:rPr>
              <a:t>changes as well….</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4579" y="3224463"/>
            <a:ext cx="3633537" cy="3633537"/>
          </a:xfrm>
          <a:prstGeom prst="rect">
            <a:avLst/>
          </a:prstGeom>
        </p:spPr>
      </p:pic>
    </p:spTree>
    <p:custDataLst>
      <p:tags r:id="rId1"/>
    </p:custDataLst>
    <p:extLst>
      <p:ext uri="{BB962C8B-B14F-4D97-AF65-F5344CB8AC3E}">
        <p14:creationId xmlns:p14="http://schemas.microsoft.com/office/powerpoint/2010/main" val="1829243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2590801"/>
            <a:ext cx="7010400" cy="3880773"/>
          </a:xfrm>
        </p:spPr>
        <p:txBody>
          <a:bodyPr>
            <a:normAutofit/>
          </a:bodyPr>
          <a:lstStyle/>
          <a:p>
            <a:pPr marL="0" indent="0" algn="ctr">
              <a:buNone/>
            </a:pPr>
            <a:r>
              <a:rPr lang="en-US" sz="3200" dirty="0">
                <a:hlinkClick r:id="rId4"/>
              </a:rPr>
              <a:t>Watch: “Puberty: Feeling Depressed, Happy and Other Emotions”</a:t>
            </a:r>
            <a:endParaRPr lang="en-US" sz="3200" dirty="0"/>
          </a:p>
        </p:txBody>
      </p:sp>
    </p:spTree>
    <p:custDataLst>
      <p:tags r:id="rId1"/>
    </p:custDataLst>
    <p:extLst>
      <p:ext uri="{BB962C8B-B14F-4D97-AF65-F5344CB8AC3E}">
        <p14:creationId xmlns:p14="http://schemas.microsoft.com/office/powerpoint/2010/main" val="2645151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anose="020F0704030504030204" pitchFamily="34" charset="0"/>
              </a:rPr>
              <a:t>Sexual Feelings During Puberty</a:t>
            </a:r>
            <a:endParaRPr lang="en-US" dirty="0">
              <a:latin typeface="Arial Rounded MT Bold" panose="020F0704030504030204" pitchFamily="34" charset="0"/>
            </a:endParaRPr>
          </a:p>
        </p:txBody>
      </p:sp>
      <p:sp>
        <p:nvSpPr>
          <p:cNvPr id="3" name="Content Placeholder 2"/>
          <p:cNvSpPr>
            <a:spLocks noGrp="1"/>
          </p:cNvSpPr>
          <p:nvPr>
            <p:ph idx="1"/>
          </p:nvPr>
        </p:nvSpPr>
        <p:spPr>
          <a:xfrm>
            <a:off x="838200" y="1696955"/>
            <a:ext cx="9059779" cy="4559466"/>
          </a:xfrm>
        </p:spPr>
        <p:txBody>
          <a:bodyPr>
            <a:noAutofit/>
          </a:bodyPr>
          <a:lstStyle/>
          <a:p>
            <a:r>
              <a:rPr lang="en-US" dirty="0">
                <a:latin typeface="+mn-lt"/>
                <a:cs typeface="Calibri" panose="020F0502020204030204" pitchFamily="34" charset="0"/>
              </a:rPr>
              <a:t>During puberty, many young people begin experiencing </a:t>
            </a:r>
            <a:r>
              <a:rPr lang="en-US" u="sng" dirty="0">
                <a:latin typeface="+mn-lt"/>
                <a:cs typeface="Calibri" panose="020F0502020204030204" pitchFamily="34" charset="0"/>
              </a:rPr>
              <a:t>sexual feelings</a:t>
            </a:r>
            <a:r>
              <a:rPr lang="en-US" dirty="0">
                <a:latin typeface="+mn-lt"/>
                <a:cs typeface="Calibri" panose="020F0502020204030204" pitchFamily="34" charset="0"/>
              </a:rPr>
              <a:t>. </a:t>
            </a:r>
          </a:p>
          <a:p>
            <a:r>
              <a:rPr lang="en-US" dirty="0">
                <a:latin typeface="+mn-lt"/>
                <a:cs typeface="Calibri" panose="020F0502020204030204" pitchFamily="34" charset="0"/>
              </a:rPr>
              <a:t>These feelings can cause physical reactions</a:t>
            </a:r>
          </a:p>
          <a:p>
            <a:pPr lvl="1"/>
            <a:r>
              <a:rPr lang="en-US" dirty="0">
                <a:latin typeface="+mn-lt"/>
                <a:cs typeface="Calibri" panose="020F0502020204030204" pitchFamily="34" charset="0"/>
              </a:rPr>
              <a:t>	Sweaty palms</a:t>
            </a:r>
          </a:p>
          <a:p>
            <a:pPr lvl="1"/>
            <a:r>
              <a:rPr lang="en-US" dirty="0">
                <a:latin typeface="+mn-lt"/>
                <a:cs typeface="Calibri" panose="020F0502020204030204" pitchFamily="34" charset="0"/>
              </a:rPr>
              <a:t>	Nervous stomach</a:t>
            </a:r>
          </a:p>
          <a:p>
            <a:pPr lvl="1"/>
            <a:r>
              <a:rPr lang="en-US" dirty="0">
                <a:latin typeface="+mn-lt"/>
                <a:cs typeface="Calibri" panose="020F0502020204030204" pitchFamily="34" charset="0"/>
              </a:rPr>
              <a:t>	Faster heartbeat</a:t>
            </a:r>
          </a:p>
          <a:p>
            <a:pPr lvl="1"/>
            <a:r>
              <a:rPr lang="en-US" dirty="0">
                <a:latin typeface="+mn-lt"/>
                <a:cs typeface="Calibri" panose="020F0502020204030204" pitchFamily="34" charset="0"/>
              </a:rPr>
              <a:t>	Erections</a:t>
            </a:r>
          </a:p>
          <a:p>
            <a:pPr lvl="1"/>
            <a:r>
              <a:rPr lang="en-US" dirty="0">
                <a:latin typeface="+mn-lt"/>
                <a:cs typeface="Calibri" panose="020F0502020204030204" pitchFamily="34" charset="0"/>
              </a:rPr>
              <a:t>	A tingly feeling in the genitals</a:t>
            </a:r>
          </a:p>
          <a:p>
            <a:r>
              <a:rPr lang="en-US" dirty="0">
                <a:latin typeface="+mn-lt"/>
                <a:cs typeface="Calibri" panose="020F0502020204030204" pitchFamily="34" charset="0"/>
              </a:rPr>
              <a:t>They can also cause emotional </a:t>
            </a:r>
            <a:r>
              <a:rPr lang="en-US" dirty="0" smtClean="0">
                <a:latin typeface="+mn-lt"/>
                <a:cs typeface="Calibri" panose="020F0502020204030204" pitchFamily="34" charset="0"/>
              </a:rPr>
              <a:t>reactions</a:t>
            </a:r>
            <a:endParaRPr lang="en-US" dirty="0">
              <a:latin typeface="+mn-lt"/>
              <a:cs typeface="Calibri" panose="020F0502020204030204" pitchFamily="34" charset="0"/>
            </a:endParaRPr>
          </a:p>
          <a:p>
            <a:pPr lvl="1"/>
            <a:r>
              <a:rPr lang="en-US" dirty="0" smtClean="0">
                <a:latin typeface="+mn-lt"/>
                <a:cs typeface="Calibri" panose="020F0502020204030204" pitchFamily="34" charset="0"/>
              </a:rPr>
              <a:t>Love and attraction, heartbreak, impulsive or obsessive</a:t>
            </a:r>
          </a:p>
          <a:p>
            <a:pPr marL="457200" lvl="1" indent="0">
              <a:buNone/>
            </a:pPr>
            <a:r>
              <a:rPr lang="en-US" dirty="0" smtClean="0">
                <a:latin typeface="+mn-lt"/>
                <a:cs typeface="Calibri" panose="020F0502020204030204" pitchFamily="34" charset="0"/>
              </a:rPr>
              <a:t> feelings and/or behaviors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8535" y="3976688"/>
            <a:ext cx="2751221" cy="2751221"/>
          </a:xfrm>
          <a:prstGeom prst="rect">
            <a:avLst/>
          </a:prstGeom>
        </p:spPr>
      </p:pic>
    </p:spTree>
    <p:custDataLst>
      <p:tags r:id="rId1"/>
    </p:custDataLst>
    <p:extLst>
      <p:ext uri="{BB962C8B-B14F-4D97-AF65-F5344CB8AC3E}">
        <p14:creationId xmlns:p14="http://schemas.microsoft.com/office/powerpoint/2010/main" val="219150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179" y="412669"/>
            <a:ext cx="8582526" cy="938213"/>
          </a:xfrm>
        </p:spPr>
        <p:txBody>
          <a:bodyPr rtlCol="0">
            <a:noAutofit/>
          </a:bodyPr>
          <a:lstStyle/>
          <a:p>
            <a:pPr algn="ctr">
              <a:defRPr/>
            </a:pPr>
            <a:r>
              <a:rPr lang="en-US" sz="3600" dirty="0">
                <a:latin typeface="Arial Rounded MT Bold" panose="020F0704030504030204" pitchFamily="34" charset="0"/>
              </a:rPr>
              <a:t>Everyone goes through puberty…</a:t>
            </a:r>
          </a:p>
        </p:txBody>
      </p:sp>
      <p:sp>
        <p:nvSpPr>
          <p:cNvPr id="3" name="Content Placeholder 2"/>
          <p:cNvSpPr>
            <a:spLocks noGrp="1"/>
          </p:cNvSpPr>
          <p:nvPr>
            <p:ph idx="1"/>
          </p:nvPr>
        </p:nvSpPr>
        <p:spPr>
          <a:xfrm>
            <a:off x="850004" y="1537588"/>
            <a:ext cx="9393382" cy="3890962"/>
          </a:xfrm>
        </p:spPr>
        <p:txBody>
          <a:bodyPr rtlCol="0">
            <a:normAutofit/>
          </a:bodyPr>
          <a:lstStyle/>
          <a:p>
            <a:pPr>
              <a:defRPr/>
            </a:pPr>
            <a:r>
              <a:rPr lang="en-US" dirty="0">
                <a:cs typeface="Calibri" panose="020F0502020204030204" pitchFamily="34" charset="0"/>
              </a:rPr>
              <a:t>Puberty typically begins between the ages of 9 and 16.</a:t>
            </a:r>
          </a:p>
          <a:p>
            <a:pPr>
              <a:defRPr/>
            </a:pPr>
            <a:endParaRPr lang="en-US" dirty="0">
              <a:cs typeface="Calibri" panose="020F0502020204030204" pitchFamily="34" charset="0"/>
            </a:endParaRPr>
          </a:p>
          <a:p>
            <a:pPr>
              <a:defRPr/>
            </a:pPr>
            <a:r>
              <a:rPr lang="en-US" dirty="0">
                <a:cs typeface="Calibri" panose="020F0502020204030204" pitchFamily="34" charset="0"/>
              </a:rPr>
              <a:t>Everyone goes through puberty and all the changes a body goes through are NORMAL.</a:t>
            </a:r>
          </a:p>
          <a:p>
            <a:pPr>
              <a:defRPr/>
            </a:pPr>
            <a:endParaRPr lang="en-US" dirty="0">
              <a:cs typeface="Calibri" panose="020F0502020204030204" pitchFamily="34" charset="0"/>
            </a:endParaRPr>
          </a:p>
          <a:p>
            <a:pPr>
              <a:defRPr/>
            </a:pPr>
            <a:r>
              <a:rPr lang="en-US" dirty="0">
                <a:cs typeface="Calibri" panose="020F0502020204030204" pitchFamily="34" charset="0"/>
              </a:rPr>
              <a:t>This is when a body is transitioning from a child into an adult and the body is then capable of reproducing (producing children).</a:t>
            </a:r>
          </a:p>
          <a:p>
            <a:pPr marL="457200" lvl="1" indent="0">
              <a:buNone/>
              <a:defRPr/>
            </a:pPr>
            <a:endParaRPr lang="en-US" sz="2000" dirty="0">
              <a:solidFill>
                <a:schemeClr val="tx1"/>
              </a:solidFill>
              <a:latin typeface="Calibri" panose="020F0502020204030204" pitchFamily="34" charset="0"/>
              <a:cs typeface="Calibri" panose="020F0502020204030204" pitchFamily="34" charset="0"/>
            </a:endParaRPr>
          </a:p>
          <a:p>
            <a:pPr>
              <a:buFont typeface="Wingdings 3" charset="2"/>
              <a:buChar char=""/>
              <a:defRPr/>
            </a:pPr>
            <a:endParaRPr lang="en-US" sz="2400" dirty="0">
              <a:solidFill>
                <a:schemeClr val="tx1"/>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3000" contrast="-15000"/>
                    </a14:imgEffect>
                  </a14:imgLayer>
                </a14:imgProps>
              </a:ext>
              <a:ext uri="{28A0092B-C50C-407E-A947-70E740481C1C}">
                <a14:useLocalDpi xmlns:a14="http://schemas.microsoft.com/office/drawing/2010/main" val="0"/>
              </a:ext>
            </a:extLst>
          </a:blip>
          <a:stretch>
            <a:fillRect/>
          </a:stretch>
        </p:blipFill>
        <p:spPr>
          <a:xfrm>
            <a:off x="9105900" y="4191043"/>
            <a:ext cx="3060370" cy="3060370"/>
          </a:xfrm>
          <a:prstGeom prst="rect">
            <a:avLst/>
          </a:prstGeom>
        </p:spPr>
      </p:pic>
    </p:spTree>
    <p:custDataLst>
      <p:tags r:id="rId1"/>
    </p:custDataLst>
    <p:extLst>
      <p:ext uri="{BB962C8B-B14F-4D97-AF65-F5344CB8AC3E}">
        <p14:creationId xmlns:p14="http://schemas.microsoft.com/office/powerpoint/2010/main" val="426492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54A4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rial Rounded MT Bold" panose="020F0704030504030204" pitchFamily="34" charset="0"/>
              </a:rPr>
              <a:t>Sexual Feelings During Puberty</a:t>
            </a:r>
            <a:endParaRPr lang="en-US" dirty="0">
              <a:solidFill>
                <a:schemeClr val="bg1"/>
              </a:solidFill>
              <a:latin typeface="Arial Rounded MT Bold" panose="020F0704030504030204" pitchFamily="34" charset="0"/>
            </a:endParaRPr>
          </a:p>
        </p:txBody>
      </p:sp>
      <p:sp>
        <p:nvSpPr>
          <p:cNvPr id="3" name="Content Placeholder 2"/>
          <p:cNvSpPr>
            <a:spLocks noGrp="1"/>
          </p:cNvSpPr>
          <p:nvPr>
            <p:ph idx="1"/>
          </p:nvPr>
        </p:nvSpPr>
        <p:spPr>
          <a:xfrm>
            <a:off x="838200" y="1825625"/>
            <a:ext cx="9829800" cy="4797408"/>
          </a:xfrm>
        </p:spPr>
        <p:txBody>
          <a:bodyPr>
            <a:normAutofit/>
          </a:bodyPr>
          <a:lstStyle/>
          <a:p>
            <a:r>
              <a:rPr lang="en-US" dirty="0">
                <a:solidFill>
                  <a:schemeClr val="bg1"/>
                </a:solidFill>
                <a:latin typeface="Calibri" panose="020F0502020204030204" pitchFamily="34" charset="0"/>
                <a:cs typeface="Calibri" panose="020F0502020204030204" pitchFamily="34" charset="0"/>
              </a:rPr>
              <a:t>All of these reactions are </a:t>
            </a:r>
            <a:r>
              <a:rPr lang="en-US" u="sng" dirty="0">
                <a:solidFill>
                  <a:schemeClr val="bg1"/>
                </a:solidFill>
                <a:latin typeface="Calibri" panose="020F0502020204030204" pitchFamily="34" charset="0"/>
                <a:cs typeface="Calibri" panose="020F0502020204030204" pitchFamily="34" charset="0"/>
              </a:rPr>
              <a:t>completely NORMAL.</a:t>
            </a:r>
          </a:p>
          <a:p>
            <a:r>
              <a:rPr lang="en-US" dirty="0">
                <a:solidFill>
                  <a:schemeClr val="bg1"/>
                </a:solidFill>
                <a:latin typeface="Calibri" panose="020F0502020204030204" pitchFamily="34" charset="0"/>
                <a:cs typeface="Calibri" panose="020F0502020204030204" pitchFamily="34" charset="0"/>
              </a:rPr>
              <a:t>It is also normal to </a:t>
            </a:r>
            <a:r>
              <a:rPr lang="en-US" u="sng" dirty="0">
                <a:solidFill>
                  <a:schemeClr val="bg1"/>
                </a:solidFill>
                <a:latin typeface="Calibri" panose="020F0502020204030204" pitchFamily="34" charset="0"/>
                <a:cs typeface="Calibri" panose="020F0502020204030204" pitchFamily="34" charset="0"/>
              </a:rPr>
              <a:t>not</a:t>
            </a:r>
            <a:r>
              <a:rPr lang="en-US" dirty="0">
                <a:solidFill>
                  <a:schemeClr val="bg1"/>
                </a:solidFill>
                <a:latin typeface="Calibri" panose="020F0502020204030204" pitchFamily="34" charset="0"/>
                <a:cs typeface="Calibri" panose="020F0502020204030204" pitchFamily="34" charset="0"/>
              </a:rPr>
              <a:t> feel sexual feelings during this time.</a:t>
            </a:r>
          </a:p>
          <a:p>
            <a:r>
              <a:rPr lang="en-US" dirty="0">
                <a:solidFill>
                  <a:schemeClr val="bg1"/>
                </a:solidFill>
                <a:latin typeface="Calibri" panose="020F0502020204030204" pitchFamily="34" charset="0"/>
                <a:cs typeface="Calibri" panose="020F0502020204030204" pitchFamily="34" charset="0"/>
              </a:rPr>
              <a:t>These feelings can be strong and confusing. It’s what you do about them that’s important! Sometimes young people act on these feelings without thinking things through. </a:t>
            </a:r>
            <a:endParaRPr lang="en-US" dirty="0" smtClean="0">
              <a:solidFill>
                <a:schemeClr val="bg1"/>
              </a:solidFill>
              <a:latin typeface="Calibri" panose="020F0502020204030204" pitchFamily="34" charset="0"/>
              <a:cs typeface="Calibri" panose="020F0502020204030204" pitchFamily="34" charset="0"/>
            </a:endParaRPr>
          </a:p>
          <a:p>
            <a:r>
              <a:rPr lang="en-US" dirty="0" smtClean="0">
                <a:solidFill>
                  <a:schemeClr val="bg1"/>
                </a:solidFill>
                <a:latin typeface="Calibri" panose="020F0502020204030204" pitchFamily="34" charset="0"/>
                <a:cs typeface="Calibri" panose="020F0502020204030204" pitchFamily="34" charset="0"/>
              </a:rPr>
              <a:t>The </a:t>
            </a:r>
            <a:r>
              <a:rPr lang="en-US" dirty="0">
                <a:solidFill>
                  <a:schemeClr val="bg1"/>
                </a:solidFill>
                <a:latin typeface="Calibri" panose="020F0502020204030204" pitchFamily="34" charset="0"/>
                <a:cs typeface="Calibri" panose="020F0502020204030204" pitchFamily="34" charset="0"/>
              </a:rPr>
              <a:t>safest thing to do is to take time to get to know and understand </a:t>
            </a:r>
            <a:r>
              <a:rPr lang="en-US" dirty="0" smtClean="0">
                <a:solidFill>
                  <a:schemeClr val="bg1"/>
                </a:solidFill>
                <a:latin typeface="Calibri" panose="020F0502020204030204" pitchFamily="34" charset="0"/>
                <a:cs typeface="Calibri" panose="020F0502020204030204" pitchFamily="34" charset="0"/>
              </a:rPr>
              <a:t>your body and your </a:t>
            </a:r>
            <a:r>
              <a:rPr lang="en-US" dirty="0">
                <a:solidFill>
                  <a:schemeClr val="bg1"/>
                </a:solidFill>
                <a:latin typeface="Calibri" panose="020F0502020204030204" pitchFamily="34" charset="0"/>
                <a:cs typeface="Calibri" panose="020F0502020204030204" pitchFamily="34" charset="0"/>
              </a:rPr>
              <a:t>feelings before you jump in to anything. </a:t>
            </a:r>
            <a:endParaRPr lang="en-US" dirty="0" smtClean="0">
              <a:solidFill>
                <a:schemeClr val="bg1"/>
              </a:solidFill>
              <a:latin typeface="Calibri" panose="020F0502020204030204" pitchFamily="34" charset="0"/>
              <a:cs typeface="Calibri" panose="020F0502020204030204" pitchFamily="34" charset="0"/>
            </a:endParaRPr>
          </a:p>
          <a:p>
            <a:r>
              <a:rPr lang="en-US" dirty="0" smtClean="0">
                <a:solidFill>
                  <a:schemeClr val="bg1"/>
                </a:solidFill>
                <a:latin typeface="Calibri" panose="020F0502020204030204" pitchFamily="34" charset="0"/>
                <a:cs typeface="Calibri" panose="020F0502020204030204" pitchFamily="34" charset="0"/>
              </a:rPr>
              <a:t>You </a:t>
            </a:r>
            <a:r>
              <a:rPr lang="en-US" dirty="0">
                <a:solidFill>
                  <a:schemeClr val="bg1"/>
                </a:solidFill>
                <a:latin typeface="Calibri" panose="020F0502020204030204" pitchFamily="34" charset="0"/>
                <a:cs typeface="Calibri" panose="020F0502020204030204" pitchFamily="34" charset="0"/>
              </a:rPr>
              <a:t>do not have to ACT on your sexual feelings just because you are having them!</a:t>
            </a:r>
          </a:p>
        </p:txBody>
      </p:sp>
    </p:spTree>
    <p:custDataLst>
      <p:tags r:id="rId1"/>
    </p:custDataLst>
    <p:extLst>
      <p:ext uri="{BB962C8B-B14F-4D97-AF65-F5344CB8AC3E}">
        <p14:creationId xmlns:p14="http://schemas.microsoft.com/office/powerpoint/2010/main" val="4178717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9404" y="1291391"/>
            <a:ext cx="11441658" cy="1938992"/>
          </a:xfrm>
          <a:prstGeom prst="rect">
            <a:avLst/>
          </a:prstGeom>
          <a:noFill/>
        </p:spPr>
        <p:txBody>
          <a:bodyPr wrap="none" rtlCol="0">
            <a:spAutoFit/>
          </a:bodyPr>
          <a:lstStyle/>
          <a:p>
            <a:pPr algn="ctr"/>
            <a:r>
              <a:rPr lang="en-US" sz="6000" dirty="0" smtClean="0">
                <a:solidFill>
                  <a:srgbClr val="367689"/>
                </a:solidFill>
              </a:rPr>
              <a:t>For more information and resources</a:t>
            </a:r>
          </a:p>
          <a:p>
            <a:pPr algn="ctr"/>
            <a:r>
              <a:rPr lang="en-US" sz="6000" dirty="0" smtClean="0">
                <a:solidFill>
                  <a:srgbClr val="367689"/>
                </a:solidFill>
              </a:rPr>
              <a:t>Visit </a:t>
            </a:r>
            <a:r>
              <a:rPr lang="en-US" sz="6000" b="1" u="sng" dirty="0">
                <a:solidFill>
                  <a:srgbClr val="367689"/>
                </a:solidFill>
              </a:rPr>
              <a:t>centerstone.org/teen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142" y="3589408"/>
            <a:ext cx="3492511" cy="3493181"/>
          </a:xfrm>
          <a:prstGeom prst="rect">
            <a:avLst/>
          </a:prstGeom>
        </p:spPr>
      </p:pic>
    </p:spTree>
    <p:extLst>
      <p:ext uri="{BB962C8B-B14F-4D97-AF65-F5344CB8AC3E}">
        <p14:creationId xmlns:p14="http://schemas.microsoft.com/office/powerpoint/2010/main" val="1936413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6347713" cy="838200"/>
          </a:xfrm>
        </p:spPr>
        <p:txBody>
          <a:bodyPr/>
          <a:lstStyle/>
          <a:p>
            <a:r>
              <a:rPr lang="en-US" dirty="0" smtClean="0"/>
              <a:t>Sources</a:t>
            </a:r>
            <a:endParaRPr lang="en-US" dirty="0"/>
          </a:p>
        </p:txBody>
      </p:sp>
      <p:sp>
        <p:nvSpPr>
          <p:cNvPr id="3" name="Content Placeholder 2"/>
          <p:cNvSpPr>
            <a:spLocks noGrp="1"/>
          </p:cNvSpPr>
          <p:nvPr>
            <p:ph idx="1"/>
          </p:nvPr>
        </p:nvSpPr>
        <p:spPr>
          <a:xfrm>
            <a:off x="1981200" y="1447800"/>
            <a:ext cx="6781800" cy="4724400"/>
          </a:xfrm>
        </p:spPr>
        <p:txBody>
          <a:bodyPr>
            <a:normAutofit fontScale="85000" lnSpcReduction="20000"/>
          </a:bodyPr>
          <a:lstStyle/>
          <a:p>
            <a:pPr lvl="0">
              <a:buClr>
                <a:srgbClr val="5FCBEF"/>
              </a:buClr>
            </a:pPr>
            <a:r>
              <a:rPr lang="en-US" dirty="0">
                <a:solidFill>
                  <a:prstClr val="black">
                    <a:lumMod val="75000"/>
                    <a:lumOff val="25000"/>
                  </a:prstClr>
                </a:solidFill>
              </a:rPr>
              <a:t>“Making A Difference!” Select Media</a:t>
            </a:r>
          </a:p>
          <a:p>
            <a:pPr lvl="0">
              <a:buClr>
                <a:srgbClr val="5FCBEF"/>
              </a:buClr>
            </a:pPr>
            <a:r>
              <a:rPr lang="en-US" dirty="0">
                <a:solidFill>
                  <a:prstClr val="black"/>
                </a:solidFill>
                <a:hlinkClick r:id="rId4"/>
              </a:rPr>
              <a:t>http://kidshealth.org/kid/grow/body_stuff/puberty.html</a:t>
            </a:r>
            <a:endParaRPr lang="en-US" dirty="0">
              <a:solidFill>
                <a:prstClr val="black"/>
              </a:solidFill>
            </a:endParaRPr>
          </a:p>
          <a:p>
            <a:pPr lvl="0">
              <a:buClr>
                <a:srgbClr val="5FCBEF"/>
              </a:buClr>
            </a:pPr>
            <a:r>
              <a:rPr lang="en-US" dirty="0">
                <a:solidFill>
                  <a:prstClr val="black"/>
                </a:solidFill>
                <a:hlinkClick r:id="rId5"/>
              </a:rPr>
              <a:t>http://</a:t>
            </a:r>
            <a:r>
              <a:rPr lang="en-US" dirty="0" smtClean="0">
                <a:solidFill>
                  <a:prstClr val="black"/>
                </a:solidFill>
                <a:hlinkClick r:id="rId5"/>
              </a:rPr>
              <a:t>www.cdc.gov/ncbddd/childdevelopment/positiveparenting/adolescence.html</a:t>
            </a:r>
            <a:endParaRPr lang="en-US" dirty="0" smtClean="0">
              <a:solidFill>
                <a:schemeClr val="tx1"/>
              </a:solidFill>
            </a:endParaRPr>
          </a:p>
          <a:p>
            <a:r>
              <a:rPr lang="en-US" dirty="0" smtClean="0">
                <a:solidFill>
                  <a:schemeClr val="tx1"/>
                </a:solidFill>
              </a:rPr>
              <a:t>AMAZE</a:t>
            </a:r>
            <a:r>
              <a:rPr lang="en-US" dirty="0">
                <a:solidFill>
                  <a:schemeClr val="tx1"/>
                </a:solidFill>
              </a:rPr>
              <a:t>. (2017, December 07). </a:t>
            </a:r>
            <a:r>
              <a:rPr lang="en-US" i="1" dirty="0">
                <a:solidFill>
                  <a:schemeClr val="tx1"/>
                </a:solidFill>
              </a:rPr>
              <a:t>Pregnancy and Reproduction Explained</a:t>
            </a:r>
            <a:r>
              <a:rPr lang="en-US" dirty="0">
                <a:solidFill>
                  <a:schemeClr val="tx1"/>
                </a:solidFill>
              </a:rPr>
              <a:t>. Retrieved from </a:t>
            </a:r>
            <a:r>
              <a:rPr lang="en-US" dirty="0">
                <a:solidFill>
                  <a:schemeClr val="tx1"/>
                </a:solidFill>
                <a:hlinkClick r:id="rId6"/>
              </a:rPr>
              <a:t>https://</a:t>
            </a:r>
            <a:r>
              <a:rPr lang="en-US" dirty="0" smtClean="0">
                <a:solidFill>
                  <a:schemeClr val="tx1"/>
                </a:solidFill>
                <a:hlinkClick r:id="rId6"/>
              </a:rPr>
              <a:t>youtu.be/OejdOS4IqeE?list=PLwKLUKhFLWhYoU638Q_oJz4SVOuhQT8JH</a:t>
            </a:r>
            <a:endParaRPr lang="en-US" dirty="0" smtClean="0">
              <a:solidFill>
                <a:schemeClr val="tx1"/>
              </a:solidFill>
            </a:endParaRPr>
          </a:p>
          <a:p>
            <a:r>
              <a:rPr lang="en-US" dirty="0">
                <a:solidFill>
                  <a:schemeClr val="tx1"/>
                </a:solidFill>
              </a:rPr>
              <a:t>AMAZE. (2018, May 10). Puberty: Feeling Depressed, Happy and Other Emotions. Retrieved from </a:t>
            </a:r>
            <a:r>
              <a:rPr lang="en-US" dirty="0">
                <a:solidFill>
                  <a:schemeClr val="tx1"/>
                </a:solidFill>
                <a:hlinkClick r:id="rId7"/>
              </a:rPr>
              <a:t>https://youtu.be/mAPLTaRM48Y</a:t>
            </a:r>
            <a:endParaRPr lang="en-US" dirty="0">
              <a:solidFill>
                <a:schemeClr val="tx1"/>
              </a:solidFill>
            </a:endParaRPr>
          </a:p>
          <a:p>
            <a:r>
              <a:rPr lang="en-US" dirty="0">
                <a:solidFill>
                  <a:schemeClr val="tx1"/>
                </a:solidFill>
              </a:rPr>
              <a:t>AMAZE. (2018, July 23). </a:t>
            </a:r>
            <a:r>
              <a:rPr lang="en-US" i="1" dirty="0">
                <a:solidFill>
                  <a:schemeClr val="tx1"/>
                </a:solidFill>
              </a:rPr>
              <a:t>Menstruation: What to Expect</a:t>
            </a:r>
            <a:r>
              <a:rPr lang="en-US" dirty="0">
                <a:solidFill>
                  <a:schemeClr val="tx1"/>
                </a:solidFill>
              </a:rPr>
              <a:t>. Retrieved from </a:t>
            </a:r>
            <a:r>
              <a:rPr lang="en-US" dirty="0">
                <a:solidFill>
                  <a:schemeClr val="tx1"/>
                </a:solidFill>
                <a:hlinkClick r:id="rId8"/>
              </a:rPr>
              <a:t>https://youtu.be/DBe7-PHRav8</a:t>
            </a:r>
            <a:endParaRPr lang="en-US" dirty="0">
              <a:solidFill>
                <a:schemeClr val="tx1"/>
              </a:solidFill>
            </a:endParaRPr>
          </a:p>
          <a:p>
            <a:endParaRPr lang="en-US" dirty="0">
              <a:solidFill>
                <a:schemeClr val="tx1"/>
              </a:solidFill>
            </a:endParaRPr>
          </a:p>
          <a:p>
            <a:endParaRPr lang="en-US" dirty="0"/>
          </a:p>
        </p:txBody>
      </p:sp>
    </p:spTree>
    <p:custDataLst>
      <p:tags r:id="rId1"/>
    </p:custDataLst>
    <p:extLst>
      <p:ext uri="{BB962C8B-B14F-4D97-AF65-F5344CB8AC3E}">
        <p14:creationId xmlns:p14="http://schemas.microsoft.com/office/powerpoint/2010/main" val="3255763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4663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041220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78287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213073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1005028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604811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622010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54A4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600" y="189492"/>
            <a:ext cx="8229600" cy="1143000"/>
          </a:xfrm>
        </p:spPr>
        <p:txBody>
          <a:bodyPr rtlCol="0">
            <a:normAutofit/>
          </a:bodyPr>
          <a:lstStyle/>
          <a:p>
            <a:pPr>
              <a:defRPr/>
            </a:pPr>
            <a:r>
              <a:rPr lang="en-US" dirty="0" smtClean="0">
                <a:solidFill>
                  <a:schemeClr val="bg1"/>
                </a:solidFill>
                <a:latin typeface="Arial Rounded MT Bold" panose="020F0704030504030204" pitchFamily="34" charset="0"/>
              </a:rPr>
              <a:t>What are hormones?</a:t>
            </a:r>
            <a:endParaRPr lang="en-US" dirty="0">
              <a:solidFill>
                <a:schemeClr val="bg1"/>
              </a:solidFill>
              <a:latin typeface="Arial Rounded MT Bold" panose="020F0704030504030204" pitchFamily="34" charset="0"/>
            </a:endParaRPr>
          </a:p>
        </p:txBody>
      </p:sp>
      <p:sp>
        <p:nvSpPr>
          <p:cNvPr id="3" name="Content Placeholder 2"/>
          <p:cNvSpPr>
            <a:spLocks noGrp="1"/>
          </p:cNvSpPr>
          <p:nvPr>
            <p:ph idx="1"/>
          </p:nvPr>
        </p:nvSpPr>
        <p:spPr>
          <a:xfrm>
            <a:off x="731321" y="1394324"/>
            <a:ext cx="8472055" cy="5156603"/>
          </a:xfrm>
        </p:spPr>
        <p:txBody>
          <a:bodyPr rtlCol="0">
            <a:normAutofit/>
          </a:bodyPr>
          <a:lstStyle/>
          <a:p>
            <a:pPr>
              <a:defRPr/>
            </a:pPr>
            <a:r>
              <a:rPr lang="en-US" dirty="0" smtClean="0">
                <a:solidFill>
                  <a:schemeClr val="bg1"/>
                </a:solidFill>
                <a:cs typeface="Calibri" panose="020F0502020204030204" pitchFamily="34" charset="0"/>
              </a:rPr>
              <a:t>A chemical in the body that plays a role in development, reproduction, and sexual growth.</a:t>
            </a:r>
          </a:p>
          <a:p>
            <a:pPr>
              <a:defRPr/>
            </a:pPr>
            <a:r>
              <a:rPr lang="en-US" dirty="0" smtClean="0">
                <a:solidFill>
                  <a:schemeClr val="bg1"/>
                </a:solidFill>
                <a:cs typeface="Calibri" panose="020F0502020204030204" pitchFamily="34" charset="0"/>
              </a:rPr>
              <a:t>Everyone is born with hormones.</a:t>
            </a:r>
          </a:p>
          <a:p>
            <a:pPr>
              <a:defRPr/>
            </a:pPr>
            <a:r>
              <a:rPr lang="en-US" dirty="0" smtClean="0">
                <a:solidFill>
                  <a:schemeClr val="bg1"/>
                </a:solidFill>
                <a:cs typeface="Calibri" panose="020F0502020204030204" pitchFamily="34" charset="0"/>
              </a:rPr>
              <a:t>The </a:t>
            </a:r>
            <a:r>
              <a:rPr lang="en-US" b="1" dirty="0" smtClean="0">
                <a:solidFill>
                  <a:schemeClr val="bg1"/>
                </a:solidFill>
                <a:cs typeface="Calibri" panose="020F0502020204030204" pitchFamily="34" charset="0"/>
              </a:rPr>
              <a:t>pituitary gland </a:t>
            </a:r>
            <a:r>
              <a:rPr lang="en-US" dirty="0" smtClean="0">
                <a:solidFill>
                  <a:schemeClr val="bg1"/>
                </a:solidFill>
                <a:cs typeface="Calibri" panose="020F0502020204030204" pitchFamily="34" charset="0"/>
              </a:rPr>
              <a:t>sends signals with hormones. The hormones in control of sexual growth are called </a:t>
            </a:r>
            <a:r>
              <a:rPr lang="en-US" u="sng" dirty="0" smtClean="0">
                <a:solidFill>
                  <a:schemeClr val="bg1"/>
                </a:solidFill>
                <a:cs typeface="Calibri" panose="020F0502020204030204" pitchFamily="34" charset="0"/>
              </a:rPr>
              <a:t>sex hormones</a:t>
            </a:r>
            <a:r>
              <a:rPr lang="en-US" dirty="0" smtClean="0">
                <a:solidFill>
                  <a:schemeClr val="bg1"/>
                </a:solidFill>
                <a:cs typeface="Calibri" panose="020F0502020204030204" pitchFamily="34" charset="0"/>
              </a:rPr>
              <a:t>. </a:t>
            </a:r>
          </a:p>
          <a:p>
            <a:pPr>
              <a:defRPr/>
            </a:pPr>
            <a:r>
              <a:rPr lang="en-US" dirty="0" smtClean="0">
                <a:solidFill>
                  <a:schemeClr val="bg1"/>
                </a:solidFill>
                <a:cs typeface="Calibri" panose="020F0502020204030204" pitchFamily="34" charset="0"/>
              </a:rPr>
              <a:t> They:</a:t>
            </a:r>
          </a:p>
          <a:p>
            <a:pPr lvl="1">
              <a:defRPr/>
            </a:pPr>
            <a:r>
              <a:rPr lang="en-US" dirty="0" smtClean="0">
                <a:solidFill>
                  <a:schemeClr val="bg1"/>
                </a:solidFill>
                <a:cs typeface="Calibri" panose="020F0502020204030204" pitchFamily="34" charset="0"/>
              </a:rPr>
              <a:t>Determine biological sex (internal and external genitals) </a:t>
            </a:r>
          </a:p>
          <a:p>
            <a:pPr lvl="1">
              <a:defRPr/>
            </a:pPr>
            <a:r>
              <a:rPr lang="en-US" dirty="0" smtClean="0">
                <a:solidFill>
                  <a:schemeClr val="bg1"/>
                </a:solidFill>
                <a:cs typeface="Calibri" panose="020F0502020204030204" pitchFamily="34" charset="0"/>
              </a:rPr>
              <a:t>Change your body from head to toe during puberty </a:t>
            </a:r>
          </a:p>
          <a:p>
            <a:pPr lvl="1">
              <a:defRPr/>
            </a:pPr>
            <a:r>
              <a:rPr lang="en-US" dirty="0" smtClean="0">
                <a:solidFill>
                  <a:schemeClr val="bg1"/>
                </a:solidFill>
                <a:cs typeface="Calibri" panose="020F0502020204030204" pitchFamily="34" charset="0"/>
              </a:rPr>
              <a:t>Help to create sperm, menstruation, and pregnancy</a:t>
            </a:r>
          </a:p>
        </p:txBody>
      </p:sp>
      <p:pic>
        <p:nvPicPr>
          <p:cNvPr id="5" name="Picture 4"/>
          <p:cNvPicPr>
            <a:picLocks noChangeAspect="1"/>
          </p:cNvPicPr>
          <p:nvPr/>
        </p:nvPicPr>
        <p:blipFill>
          <a:blip r:embed="rId4" cstate="print"/>
          <a:srcRect l="14227" t="20453" r="11171" b="14015"/>
          <a:stretch>
            <a:fillRect/>
          </a:stretch>
        </p:blipFill>
        <p:spPr bwMode="auto">
          <a:xfrm>
            <a:off x="9032340" y="3972625"/>
            <a:ext cx="2994865" cy="2777169"/>
          </a:xfrm>
          <a:prstGeom prst="rect">
            <a:avLst/>
          </a:prstGeom>
          <a:noFill/>
          <a:ln w="9525">
            <a:noFill/>
            <a:miter lim="800000"/>
            <a:headEnd/>
            <a:tailEnd/>
          </a:ln>
        </p:spPr>
      </p:pic>
      <p:sp>
        <p:nvSpPr>
          <p:cNvPr id="6" name="TextBox 5"/>
          <p:cNvSpPr txBox="1"/>
          <p:nvPr/>
        </p:nvSpPr>
        <p:spPr>
          <a:xfrm>
            <a:off x="10210800" y="5821943"/>
            <a:ext cx="1066800" cy="646112"/>
          </a:xfrm>
          <a:prstGeom prst="rect">
            <a:avLst/>
          </a:prstGeom>
          <a:noFill/>
        </p:spPr>
        <p:txBody>
          <a:bodyPr>
            <a:spAutoFit/>
          </a:bodyPr>
          <a:lstStyle/>
          <a:p>
            <a:pPr algn="ctr">
              <a:defRPr/>
            </a:pPr>
            <a:r>
              <a:rPr lang="en-US" dirty="0">
                <a:solidFill>
                  <a:schemeClr val="accent3">
                    <a:lumMod val="10000"/>
                    <a:lumOff val="90000"/>
                  </a:schemeClr>
                </a:solidFill>
              </a:rPr>
              <a:t>Pituitary gland</a:t>
            </a:r>
          </a:p>
        </p:txBody>
      </p:sp>
    </p:spTree>
    <p:custDataLst>
      <p:tags r:id="rId1"/>
    </p:custDataLst>
    <p:extLst>
      <p:ext uri="{BB962C8B-B14F-4D97-AF65-F5344CB8AC3E}">
        <p14:creationId xmlns:p14="http://schemas.microsoft.com/office/powerpoint/2010/main" val="81071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sz="quarter" idx="10"/>
          </p:nvPr>
        </p:nvSpPr>
        <p:spPr/>
      </p:sp>
      <p:sp>
        <p:nvSpPr>
          <p:cNvPr id="4" name="Picture Placeholder 3"/>
          <p:cNvSpPr>
            <a:spLocks noGrp="1"/>
          </p:cNvSpPr>
          <p:nvPr>
            <p:ph type="pic" sz="quarter" idx="11"/>
          </p:nvPr>
        </p:nvSpPr>
        <p:spPr/>
      </p:sp>
      <p:sp>
        <p:nvSpPr>
          <p:cNvPr id="5" name="Picture Placeholder 4"/>
          <p:cNvSpPr>
            <a:spLocks noGrp="1"/>
          </p:cNvSpPr>
          <p:nvPr>
            <p:ph type="pic" sz="quarter" idx="12"/>
          </p:nvPr>
        </p:nvSpPr>
        <p:spPr/>
      </p:sp>
    </p:spTree>
    <p:extLst>
      <p:ext uri="{BB962C8B-B14F-4D97-AF65-F5344CB8AC3E}">
        <p14:creationId xmlns:p14="http://schemas.microsoft.com/office/powerpoint/2010/main" val="1858813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517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872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659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36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0285" y="234531"/>
            <a:ext cx="10515600" cy="1325563"/>
          </a:xfrm>
        </p:spPr>
        <p:txBody>
          <a:bodyPr rtlCol="0">
            <a:noAutofit/>
          </a:bodyPr>
          <a:lstStyle/>
          <a:p>
            <a:pPr>
              <a:defRPr/>
            </a:pPr>
            <a:r>
              <a:rPr lang="en-US" dirty="0" smtClean="0">
                <a:latin typeface="Arial Rounded MT Bold" panose="020F0704030504030204" pitchFamily="34" charset="0"/>
              </a:rPr>
              <a:t>Puberty –Biological Males</a:t>
            </a:r>
            <a:endParaRPr lang="en-US" dirty="0">
              <a:latin typeface="Arial Rounded MT Bold" panose="020F0704030504030204" pitchFamily="34" charset="0"/>
            </a:endParaRPr>
          </a:p>
        </p:txBody>
      </p:sp>
      <p:sp>
        <p:nvSpPr>
          <p:cNvPr id="3" name="Content Placeholder 2"/>
          <p:cNvSpPr>
            <a:spLocks noGrp="1"/>
          </p:cNvSpPr>
          <p:nvPr>
            <p:ph idx="1"/>
          </p:nvPr>
        </p:nvSpPr>
        <p:spPr>
          <a:xfrm>
            <a:off x="517358" y="1560094"/>
            <a:ext cx="9302087" cy="5171365"/>
          </a:xfrm>
        </p:spPr>
        <p:txBody>
          <a:bodyPr rtlCol="0">
            <a:normAutofit lnSpcReduction="10000"/>
          </a:bodyPr>
          <a:lstStyle/>
          <a:p>
            <a:pPr>
              <a:defRPr/>
            </a:pPr>
            <a:r>
              <a:rPr lang="en-US" sz="2600" dirty="0">
                <a:latin typeface="+mn-lt"/>
                <a:cs typeface="Calibri" panose="020F0502020204030204" pitchFamily="34" charset="0"/>
              </a:rPr>
              <a:t>The </a:t>
            </a:r>
            <a:r>
              <a:rPr lang="en-US" sz="2600" u="sng" dirty="0">
                <a:latin typeface="+mn-lt"/>
                <a:cs typeface="Calibri" panose="020F0502020204030204" pitchFamily="34" charset="0"/>
              </a:rPr>
              <a:t>pituitary gland </a:t>
            </a:r>
            <a:r>
              <a:rPr lang="en-US" sz="2600" dirty="0">
                <a:latin typeface="+mn-lt"/>
                <a:cs typeface="Calibri" panose="020F0502020204030204" pitchFamily="34" charset="0"/>
              </a:rPr>
              <a:t>sends a signal to the testicles to start producing the male sex hormone: </a:t>
            </a:r>
            <a:r>
              <a:rPr lang="en-US" sz="2600" b="1" i="1" u="sng" dirty="0">
                <a:latin typeface="+mn-lt"/>
                <a:cs typeface="Calibri" panose="020F0502020204030204" pitchFamily="34" charset="0"/>
              </a:rPr>
              <a:t>testosterone</a:t>
            </a:r>
            <a:r>
              <a:rPr lang="en-US" sz="2600" b="1" dirty="0">
                <a:latin typeface="+mn-lt"/>
                <a:cs typeface="Calibri" panose="020F0502020204030204" pitchFamily="34" charset="0"/>
              </a:rPr>
              <a:t> </a:t>
            </a:r>
            <a:endParaRPr lang="en-US" sz="2600" b="1" u="sng" dirty="0">
              <a:latin typeface="+mn-lt"/>
              <a:cs typeface="Calibri" panose="020F0502020204030204" pitchFamily="34" charset="0"/>
            </a:endParaRPr>
          </a:p>
          <a:p>
            <a:pPr>
              <a:defRPr/>
            </a:pPr>
            <a:r>
              <a:rPr lang="en-US" sz="2600" dirty="0">
                <a:latin typeface="+mn-lt"/>
                <a:cs typeface="Calibri" panose="020F0502020204030204" pitchFamily="34" charset="0"/>
              </a:rPr>
              <a:t>Release of testosterone signals the body to start puberty! </a:t>
            </a:r>
          </a:p>
          <a:p>
            <a:pPr lvl="1">
              <a:defRPr/>
            </a:pPr>
            <a:r>
              <a:rPr lang="en-US" dirty="0">
                <a:latin typeface="+mn-lt"/>
                <a:cs typeface="Calibri" panose="020F0502020204030204" pitchFamily="34" charset="0"/>
              </a:rPr>
              <a:t>Genitals grow and develop and </a:t>
            </a:r>
            <a:r>
              <a:rPr lang="en-US" u="sng" dirty="0">
                <a:latin typeface="+mn-lt"/>
                <a:cs typeface="Calibri" panose="020F0502020204030204" pitchFamily="34" charset="0"/>
              </a:rPr>
              <a:t>erections occur</a:t>
            </a:r>
            <a:r>
              <a:rPr lang="en-US" dirty="0">
                <a:latin typeface="+mn-lt"/>
                <a:cs typeface="Calibri" panose="020F0502020204030204" pitchFamily="34" charset="0"/>
              </a:rPr>
              <a:t>, which is when blood fills the spongy tissue of the penis and makes it hard.</a:t>
            </a:r>
          </a:p>
          <a:p>
            <a:pPr lvl="1">
              <a:defRPr/>
            </a:pPr>
            <a:endParaRPr lang="en-US" dirty="0">
              <a:latin typeface="+mn-lt"/>
              <a:cs typeface="Calibri" panose="020F0502020204030204" pitchFamily="34" charset="0"/>
            </a:endParaRPr>
          </a:p>
          <a:p>
            <a:pPr>
              <a:defRPr/>
            </a:pPr>
            <a:r>
              <a:rPr lang="en-US" sz="2600" dirty="0">
                <a:latin typeface="+mn-lt"/>
                <a:cs typeface="Calibri" panose="020F0502020204030204" pitchFamily="34" charset="0"/>
              </a:rPr>
              <a:t>The testicles begin to make </a:t>
            </a:r>
            <a:r>
              <a:rPr lang="en-US" sz="2600" b="1" u="sng" dirty="0">
                <a:latin typeface="+mn-lt"/>
                <a:cs typeface="Calibri" panose="020F0502020204030204" pitchFamily="34" charset="0"/>
              </a:rPr>
              <a:t>semen</a:t>
            </a:r>
            <a:r>
              <a:rPr lang="en-US" sz="2600" dirty="0">
                <a:latin typeface="+mn-lt"/>
                <a:cs typeface="Calibri" panose="020F0502020204030204" pitchFamily="34" charset="0"/>
              </a:rPr>
              <a:t>, which is a white liquid that comes out of the tip of the penis during </a:t>
            </a:r>
            <a:r>
              <a:rPr lang="en-US" sz="2600" u="sng" dirty="0">
                <a:latin typeface="+mn-lt"/>
                <a:cs typeface="Calibri" panose="020F0502020204030204" pitchFamily="34" charset="0"/>
              </a:rPr>
              <a:t>ejaculation</a:t>
            </a:r>
            <a:r>
              <a:rPr lang="en-US" sz="2600" dirty="0">
                <a:latin typeface="+mn-lt"/>
                <a:cs typeface="Calibri" panose="020F0502020204030204" pitchFamily="34" charset="0"/>
              </a:rPr>
              <a:t> (typically from excitement during erection</a:t>
            </a:r>
            <a:r>
              <a:rPr lang="en-US" sz="2600" dirty="0" smtClean="0">
                <a:latin typeface="+mn-lt"/>
                <a:cs typeface="Calibri" panose="020F0502020204030204" pitchFamily="34" charset="0"/>
              </a:rPr>
              <a:t>).</a:t>
            </a:r>
            <a:endParaRPr lang="en-US" sz="2600" dirty="0">
              <a:latin typeface="+mn-lt"/>
              <a:cs typeface="Calibri" panose="020F0502020204030204" pitchFamily="34" charset="0"/>
            </a:endParaRPr>
          </a:p>
          <a:p>
            <a:pPr>
              <a:defRPr/>
            </a:pPr>
            <a:r>
              <a:rPr lang="en-US" sz="2600" dirty="0">
                <a:latin typeface="+mn-lt"/>
                <a:cs typeface="Calibri" panose="020F0502020204030204" pitchFamily="34" charset="0"/>
              </a:rPr>
              <a:t>Each ejaculation can contain </a:t>
            </a:r>
            <a:r>
              <a:rPr lang="en-US" sz="2600" b="1" u="sng" dirty="0">
                <a:latin typeface="+mn-lt"/>
                <a:cs typeface="Calibri" panose="020F0502020204030204" pitchFamily="34" charset="0"/>
              </a:rPr>
              <a:t>15-400+ million sperm</a:t>
            </a:r>
            <a:r>
              <a:rPr lang="en-US" sz="2600" u="sng" dirty="0">
                <a:latin typeface="+mn-lt"/>
                <a:cs typeface="Calibri" panose="020F0502020204030204" pitchFamily="34" charset="0"/>
              </a:rPr>
              <a:t>.</a:t>
            </a:r>
          </a:p>
          <a:p>
            <a:pPr>
              <a:defRPr/>
            </a:pPr>
            <a:r>
              <a:rPr lang="en-US" sz="2600" dirty="0">
                <a:latin typeface="+mn-lt"/>
                <a:cs typeface="Calibri" panose="020F0502020204030204" pitchFamily="34" charset="0"/>
              </a:rPr>
              <a:t>Biological males start making sperm during puberty. </a:t>
            </a:r>
          </a:p>
          <a:p>
            <a:pPr lvl="1">
              <a:defRPr/>
            </a:pPr>
            <a:r>
              <a:rPr lang="en-US" dirty="0">
                <a:latin typeface="+mn-lt"/>
                <a:cs typeface="Calibri" panose="020F0502020204030204" pitchFamily="34" charset="0"/>
              </a:rPr>
              <a:t>It takes about </a:t>
            </a:r>
            <a:r>
              <a:rPr lang="en-US" b="1" u="sng" dirty="0">
                <a:latin typeface="+mn-lt"/>
                <a:cs typeface="Calibri" panose="020F0502020204030204" pitchFamily="34" charset="0"/>
              </a:rPr>
              <a:t>64</a:t>
            </a:r>
            <a:r>
              <a:rPr lang="en-US" u="sng" dirty="0">
                <a:latin typeface="+mn-lt"/>
                <a:cs typeface="Calibri" panose="020F0502020204030204" pitchFamily="34" charset="0"/>
              </a:rPr>
              <a:t> days </a:t>
            </a:r>
            <a:r>
              <a:rPr lang="en-US" dirty="0">
                <a:latin typeface="+mn-lt"/>
                <a:cs typeface="Calibri" panose="020F0502020204030204" pitchFamily="34" charset="0"/>
              </a:rPr>
              <a:t>to make sperm, but it’s always being made so it never runs out!</a:t>
            </a:r>
          </a:p>
          <a:p>
            <a:pPr marL="0" indent="0">
              <a:buNone/>
              <a:defRPr/>
            </a:pPr>
            <a:endParaRPr lang="en-US" sz="2400" dirty="0">
              <a:solidFill>
                <a:schemeClr val="tx1"/>
              </a:solidFill>
              <a:latin typeface="Calibri" panose="020F0502020204030204" pitchFamily="34" charset="0"/>
              <a:cs typeface="Calibri" panose="020F0502020204030204" pitchFamily="34" charset="0"/>
            </a:endParaRPr>
          </a:p>
          <a:p>
            <a:pPr>
              <a:buFont typeface="Wingdings 3" charset="2"/>
              <a:buChar char=""/>
              <a:defRPr/>
            </a:pPr>
            <a:endParaRPr lang="en-US" sz="2000" dirty="0">
              <a:solidFill>
                <a:schemeClr val="tx1"/>
              </a:solidFill>
              <a:latin typeface="Calibri" panose="020F0502020204030204" pitchFamily="34" charset="0"/>
              <a:cs typeface="Calibri" panose="020F0502020204030204" pitchFamily="34" charset="0"/>
            </a:endParaRPr>
          </a:p>
          <a:p>
            <a:pPr>
              <a:buFont typeface="Wingdings 3" charset="2"/>
              <a:buChar char=""/>
              <a:defRPr/>
            </a:pPr>
            <a:endParaRPr lang="en-US" dirty="0" smtClean="0">
              <a:solidFill>
                <a:schemeClr val="tx1"/>
              </a:solidFill>
              <a:latin typeface="Calibri" panose="020F0502020204030204" pitchFamily="34" charset="0"/>
              <a:cs typeface="Calibri" panose="020F0502020204030204" pitchFamily="34" charset="0"/>
            </a:endParaRPr>
          </a:p>
          <a:p>
            <a:pPr>
              <a:buFont typeface="Wingdings 3" charset="2"/>
              <a:buChar char=""/>
              <a:defRPr/>
            </a:pPr>
            <a:endParaRPr lang="en-US" dirty="0">
              <a:solidFill>
                <a:schemeClr val="tx1"/>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08004">
            <a:off x="9760317" y="4512002"/>
            <a:ext cx="2106460" cy="2106460"/>
          </a:xfrm>
          <a:prstGeom prst="rect">
            <a:avLst/>
          </a:prstGeom>
        </p:spPr>
      </p:pic>
    </p:spTree>
    <p:custDataLst>
      <p:tags r:id="rId1"/>
    </p:custDataLst>
    <p:extLst>
      <p:ext uri="{BB962C8B-B14F-4D97-AF65-F5344CB8AC3E}">
        <p14:creationId xmlns:p14="http://schemas.microsoft.com/office/powerpoint/2010/main" val="185406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519" y="110917"/>
            <a:ext cx="9907724" cy="642730"/>
          </a:xfrm>
        </p:spPr>
        <p:txBody>
          <a:bodyPr>
            <a:noAutofit/>
          </a:bodyPr>
          <a:lstStyle/>
          <a:p>
            <a:r>
              <a:rPr lang="en-US" sz="4400" dirty="0" smtClean="0"/>
              <a:t>Internal Anatomy- Semen </a:t>
            </a:r>
            <a:r>
              <a:rPr lang="en-US" sz="4400" dirty="0"/>
              <a:t>F</a:t>
            </a:r>
            <a:r>
              <a:rPr lang="en-US" sz="4400" dirty="0" smtClean="0"/>
              <a:t>ormation</a:t>
            </a:r>
            <a:endParaRPr lang="en-US" sz="4400" dirty="0"/>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40" r="59289"/>
          <a:stretch/>
        </p:blipFill>
        <p:spPr>
          <a:xfrm>
            <a:off x="7646504" y="992551"/>
            <a:ext cx="4545496" cy="5865450"/>
          </a:xfrm>
        </p:spPr>
      </p:pic>
      <p:sp>
        <p:nvSpPr>
          <p:cNvPr id="4" name="Text Placeholder 3"/>
          <p:cNvSpPr>
            <a:spLocks noGrp="1"/>
          </p:cNvSpPr>
          <p:nvPr>
            <p:ph type="body" sz="half" idx="2"/>
          </p:nvPr>
        </p:nvSpPr>
        <p:spPr>
          <a:xfrm>
            <a:off x="389744" y="872908"/>
            <a:ext cx="7199575" cy="4769058"/>
          </a:xfrm>
        </p:spPr>
        <p:txBody>
          <a:bodyPr>
            <a:noAutofit/>
          </a:bodyPr>
          <a:lstStyle/>
          <a:p>
            <a:pPr marL="285750" indent="-285750">
              <a:buFont typeface="Arial" panose="020B0604020202020204" pitchFamily="34" charset="0"/>
              <a:buChar char="•"/>
            </a:pPr>
            <a:r>
              <a:rPr lang="en-US" sz="3200" dirty="0" smtClean="0"/>
              <a:t>Testicles make sperm</a:t>
            </a:r>
          </a:p>
          <a:p>
            <a:pPr marL="285750" indent="-285750">
              <a:buFont typeface="Arial" panose="020B0604020202020204" pitchFamily="34" charset="0"/>
              <a:buChar char="•"/>
            </a:pPr>
            <a:r>
              <a:rPr lang="en-US" sz="3200" dirty="0" smtClean="0"/>
              <a:t>Sperm travel from testicles to epididymis</a:t>
            </a:r>
          </a:p>
          <a:p>
            <a:pPr marL="742950" lvl="1" indent="-285750">
              <a:buFont typeface="Arial" panose="020B0604020202020204" pitchFamily="34" charset="0"/>
              <a:buChar char="•"/>
            </a:pPr>
            <a:r>
              <a:rPr lang="en-US" sz="2800" dirty="0" smtClean="0">
                <a:solidFill>
                  <a:srgbClr val="367689"/>
                </a:solidFill>
                <a:latin typeface="Cambria" panose="02040503050406030204" pitchFamily="18" charset="0"/>
                <a:ea typeface="Cambria" panose="02040503050406030204" pitchFamily="18" charset="0"/>
              </a:rPr>
              <a:t>Finish developing</a:t>
            </a:r>
          </a:p>
          <a:p>
            <a:pPr marL="285750" indent="-285750">
              <a:buFont typeface="Arial" panose="020B0604020202020204" pitchFamily="34" charset="0"/>
              <a:buChar char="•"/>
            </a:pPr>
            <a:r>
              <a:rPr lang="en-US" sz="3200" dirty="0" smtClean="0"/>
              <a:t>From epididymis to vas deferens</a:t>
            </a:r>
          </a:p>
          <a:p>
            <a:pPr marL="285750" indent="-285750">
              <a:buFont typeface="Arial" panose="020B0604020202020204" pitchFamily="34" charset="0"/>
              <a:buChar char="•"/>
            </a:pPr>
            <a:r>
              <a:rPr lang="en-US" sz="3200" dirty="0" smtClean="0"/>
              <a:t>Seminal vesicles and prostate</a:t>
            </a:r>
          </a:p>
          <a:p>
            <a:pPr marL="742950" lvl="1" indent="-285750">
              <a:buFont typeface="Arial" panose="020B0604020202020204" pitchFamily="34" charset="0"/>
              <a:buChar char="•"/>
            </a:pPr>
            <a:r>
              <a:rPr lang="en-US" sz="2800" dirty="0" smtClean="0">
                <a:solidFill>
                  <a:srgbClr val="367689"/>
                </a:solidFill>
                <a:latin typeface="Cambria" panose="02040503050406030204" pitchFamily="18" charset="0"/>
                <a:ea typeface="Cambria" panose="02040503050406030204" pitchFamily="18" charset="0"/>
              </a:rPr>
              <a:t>Both make fluids to form semen</a:t>
            </a:r>
          </a:p>
          <a:p>
            <a:pPr marL="742950" lvl="1" indent="-285750">
              <a:buFont typeface="Arial" panose="020B0604020202020204" pitchFamily="34" charset="0"/>
              <a:buChar char="•"/>
            </a:pPr>
            <a:r>
              <a:rPr lang="en-US" sz="2800" dirty="0" smtClean="0">
                <a:solidFill>
                  <a:srgbClr val="367689"/>
                </a:solidFill>
                <a:latin typeface="Cambria" panose="02040503050406030204" pitchFamily="18" charset="0"/>
                <a:ea typeface="Cambria" panose="02040503050406030204" pitchFamily="18" charset="0"/>
              </a:rPr>
              <a:t>Semen=fluids + sperm</a:t>
            </a:r>
            <a:endParaRPr lang="en-US" sz="2800" dirty="0">
              <a:solidFill>
                <a:srgbClr val="367689"/>
              </a:solidFill>
              <a:latin typeface="Cambria" panose="02040503050406030204" pitchFamily="18" charset="0"/>
              <a:ea typeface="Cambria" panose="02040503050406030204" pitchFamily="18" charset="0"/>
            </a:endParaRPr>
          </a:p>
        </p:txBody>
      </p:sp>
      <p:sp>
        <p:nvSpPr>
          <p:cNvPr id="6" name="TextBox 5"/>
          <p:cNvSpPr txBox="1"/>
          <p:nvPr/>
        </p:nvSpPr>
        <p:spPr>
          <a:xfrm>
            <a:off x="7924800" y="1258957"/>
            <a:ext cx="1378226" cy="369332"/>
          </a:xfrm>
          <a:prstGeom prst="rect">
            <a:avLst/>
          </a:prstGeom>
          <a:noFill/>
        </p:spPr>
        <p:txBody>
          <a:bodyPr wrap="square" rtlCol="0">
            <a:spAutoFit/>
          </a:bodyPr>
          <a:lstStyle/>
          <a:p>
            <a:r>
              <a:rPr lang="en-US" dirty="0"/>
              <a:t>v</a:t>
            </a:r>
            <a:r>
              <a:rPr lang="en-US" dirty="0" smtClean="0"/>
              <a:t>as deferens</a:t>
            </a:r>
            <a:endParaRPr lang="en-US" dirty="0"/>
          </a:p>
        </p:txBody>
      </p:sp>
      <p:cxnSp>
        <p:nvCxnSpPr>
          <p:cNvPr id="8" name="Straight Arrow Connector 7"/>
          <p:cNvCxnSpPr/>
          <p:nvPr/>
        </p:nvCxnSpPr>
        <p:spPr>
          <a:xfrm>
            <a:off x="8428383" y="1628289"/>
            <a:ext cx="278295" cy="346285"/>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7646504" y="4113216"/>
            <a:ext cx="1378226" cy="369332"/>
          </a:xfrm>
          <a:prstGeom prst="rect">
            <a:avLst/>
          </a:prstGeom>
          <a:noFill/>
        </p:spPr>
        <p:txBody>
          <a:bodyPr wrap="square" rtlCol="0">
            <a:spAutoFit/>
          </a:bodyPr>
          <a:lstStyle/>
          <a:p>
            <a:r>
              <a:rPr lang="en-US" dirty="0" smtClean="0"/>
              <a:t>epididymis</a:t>
            </a:r>
            <a:endParaRPr lang="en-US" dirty="0"/>
          </a:p>
        </p:txBody>
      </p:sp>
      <p:cxnSp>
        <p:nvCxnSpPr>
          <p:cNvPr id="11" name="Straight Arrow Connector 10"/>
          <p:cNvCxnSpPr/>
          <p:nvPr/>
        </p:nvCxnSpPr>
        <p:spPr>
          <a:xfrm>
            <a:off x="8348870" y="4503933"/>
            <a:ext cx="245165" cy="40404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7646504" y="2398643"/>
            <a:ext cx="967409" cy="646331"/>
          </a:xfrm>
          <a:prstGeom prst="rect">
            <a:avLst/>
          </a:prstGeom>
          <a:noFill/>
        </p:spPr>
        <p:txBody>
          <a:bodyPr wrap="square" rtlCol="0">
            <a:spAutoFit/>
          </a:bodyPr>
          <a:lstStyle/>
          <a:p>
            <a:r>
              <a:rPr lang="en-US" dirty="0" smtClean="0"/>
              <a:t>Seminal vesicles</a:t>
            </a:r>
          </a:p>
        </p:txBody>
      </p:sp>
      <p:cxnSp>
        <p:nvCxnSpPr>
          <p:cNvPr id="16" name="Straight Arrow Connector 15"/>
          <p:cNvCxnSpPr/>
          <p:nvPr/>
        </p:nvCxnSpPr>
        <p:spPr>
          <a:xfrm flipV="1">
            <a:off x="8428383" y="2782957"/>
            <a:ext cx="1046921" cy="10601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6" idx="2"/>
          </p:cNvCxnSpPr>
          <p:nvPr/>
        </p:nvCxnSpPr>
        <p:spPr>
          <a:xfrm>
            <a:off x="8613913" y="1628289"/>
            <a:ext cx="2928730" cy="94263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8428383" y="2888975"/>
            <a:ext cx="219986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8444947" y="4451066"/>
            <a:ext cx="3097696" cy="52267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9594574" y="6482827"/>
            <a:ext cx="1537252" cy="371061"/>
          </a:xfrm>
          <a:prstGeom prst="rect">
            <a:avLst/>
          </a:prstGeom>
          <a:noFill/>
        </p:spPr>
        <p:txBody>
          <a:bodyPr wrap="square" rtlCol="0">
            <a:spAutoFit/>
          </a:bodyPr>
          <a:lstStyle/>
          <a:p>
            <a:r>
              <a:rPr lang="en-US" dirty="0" smtClean="0"/>
              <a:t>testicles</a:t>
            </a:r>
            <a:endParaRPr lang="en-US" dirty="0"/>
          </a:p>
        </p:txBody>
      </p:sp>
      <p:cxnSp>
        <p:nvCxnSpPr>
          <p:cNvPr id="29" name="Straight Arrow Connector 28"/>
          <p:cNvCxnSpPr/>
          <p:nvPr/>
        </p:nvCxnSpPr>
        <p:spPr>
          <a:xfrm flipH="1" flipV="1">
            <a:off x="9024730" y="5991631"/>
            <a:ext cx="569844" cy="48708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V="1">
            <a:off x="10482470" y="5868988"/>
            <a:ext cx="649356" cy="60972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8686799" y="3072771"/>
            <a:ext cx="1007165" cy="369332"/>
          </a:xfrm>
          <a:prstGeom prst="rect">
            <a:avLst/>
          </a:prstGeom>
          <a:noFill/>
        </p:spPr>
        <p:txBody>
          <a:bodyPr wrap="square" rtlCol="0">
            <a:spAutoFit/>
          </a:bodyPr>
          <a:lstStyle/>
          <a:p>
            <a:r>
              <a:rPr lang="en-US" dirty="0" smtClean="0"/>
              <a:t>prostate</a:t>
            </a:r>
            <a:endParaRPr lang="en-US" dirty="0"/>
          </a:p>
        </p:txBody>
      </p:sp>
      <p:cxnSp>
        <p:nvCxnSpPr>
          <p:cNvPr id="37" name="Straight Arrow Connector 36"/>
          <p:cNvCxnSpPr>
            <a:stCxn id="35" idx="2"/>
          </p:cNvCxnSpPr>
          <p:nvPr/>
        </p:nvCxnSpPr>
        <p:spPr>
          <a:xfrm>
            <a:off x="9190382" y="3442103"/>
            <a:ext cx="404192" cy="17574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40" name="Picture 39"/>
          <p:cNvPicPr>
            <a:picLocks noChangeAspect="1"/>
          </p:cNvPicPr>
          <p:nvPr/>
        </p:nvPicPr>
        <p:blipFill>
          <a:blip r:embed="rId4"/>
          <a:stretch>
            <a:fillRect/>
          </a:stretch>
        </p:blipFill>
        <p:spPr>
          <a:xfrm>
            <a:off x="13977" y="5067706"/>
            <a:ext cx="2715971" cy="1847850"/>
          </a:xfrm>
          <a:prstGeom prst="rect">
            <a:avLst/>
          </a:prstGeom>
        </p:spPr>
      </p:pic>
      <p:sp>
        <p:nvSpPr>
          <p:cNvPr id="41" name="TextBox 40"/>
          <p:cNvSpPr txBox="1"/>
          <p:nvPr/>
        </p:nvSpPr>
        <p:spPr>
          <a:xfrm>
            <a:off x="522425" y="6478714"/>
            <a:ext cx="2623931" cy="369332"/>
          </a:xfrm>
          <a:prstGeom prst="rect">
            <a:avLst/>
          </a:prstGeom>
          <a:noFill/>
        </p:spPr>
        <p:txBody>
          <a:bodyPr wrap="square" rtlCol="0">
            <a:spAutoFit/>
          </a:bodyPr>
          <a:lstStyle/>
          <a:p>
            <a:r>
              <a:rPr lang="en-US" dirty="0" smtClean="0">
                <a:solidFill>
                  <a:schemeClr val="bg1"/>
                </a:solidFill>
              </a:rPr>
              <a:t>Magnified sperm cell</a:t>
            </a:r>
            <a:endParaRPr lang="en-US" dirty="0">
              <a:solidFill>
                <a:schemeClr val="bg1"/>
              </a:solidFill>
            </a:endParaRPr>
          </a:p>
        </p:txBody>
      </p:sp>
    </p:spTree>
    <p:extLst>
      <p:ext uri="{BB962C8B-B14F-4D97-AF65-F5344CB8AC3E}">
        <p14:creationId xmlns:p14="http://schemas.microsoft.com/office/powerpoint/2010/main" val="2225289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8691" y="380593"/>
            <a:ext cx="6420732" cy="769441"/>
          </a:xfrm>
          <a:prstGeom prst="rect">
            <a:avLst/>
          </a:prstGeom>
        </p:spPr>
        <p:txBody>
          <a:bodyPr wrap="none">
            <a:spAutoFit/>
          </a:bodyPr>
          <a:lstStyle/>
          <a:p>
            <a:r>
              <a:rPr lang="en-US" sz="4400" b="1" dirty="0" smtClean="0">
                <a:solidFill>
                  <a:srgbClr val="367689"/>
                </a:solidFill>
                <a:latin typeface="Cambria" panose="02040503050406030204" pitchFamily="18" charset="0"/>
                <a:ea typeface="Cambria" panose="02040503050406030204" pitchFamily="18" charset="0"/>
                <a:cs typeface="+mj-cs"/>
              </a:rPr>
              <a:t>External Anatomy-penis</a:t>
            </a:r>
            <a:endParaRPr lang="en-US" dirty="0">
              <a:solidFill>
                <a:srgbClr val="367689"/>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122" y="1563756"/>
            <a:ext cx="4994113" cy="3929270"/>
          </a:xfrm>
          <a:prstGeom prst="rect">
            <a:avLst/>
          </a:prstGeom>
        </p:spPr>
      </p:pic>
      <p:sp>
        <p:nvSpPr>
          <p:cNvPr id="9" name="TextBox 8"/>
          <p:cNvSpPr txBox="1"/>
          <p:nvPr/>
        </p:nvSpPr>
        <p:spPr>
          <a:xfrm>
            <a:off x="8481391" y="2054087"/>
            <a:ext cx="1364974" cy="400110"/>
          </a:xfrm>
          <a:prstGeom prst="rect">
            <a:avLst/>
          </a:prstGeom>
          <a:noFill/>
        </p:spPr>
        <p:txBody>
          <a:bodyPr wrap="square" rtlCol="0">
            <a:spAutoFit/>
          </a:bodyPr>
          <a:lstStyle/>
          <a:p>
            <a:r>
              <a:rPr lang="en-US" sz="2000" dirty="0" smtClean="0">
                <a:solidFill>
                  <a:schemeClr val="bg1"/>
                </a:solidFill>
              </a:rPr>
              <a:t>penis</a:t>
            </a:r>
            <a:endParaRPr lang="en-US" sz="2000" dirty="0">
              <a:solidFill>
                <a:schemeClr val="bg1"/>
              </a:solidFill>
            </a:endParaRPr>
          </a:p>
        </p:txBody>
      </p:sp>
      <p:sp>
        <p:nvSpPr>
          <p:cNvPr id="10" name="TextBox 9"/>
          <p:cNvSpPr txBox="1"/>
          <p:nvPr/>
        </p:nvSpPr>
        <p:spPr>
          <a:xfrm>
            <a:off x="10734261" y="2789583"/>
            <a:ext cx="1364974" cy="400110"/>
          </a:xfrm>
          <a:prstGeom prst="rect">
            <a:avLst/>
          </a:prstGeom>
          <a:noFill/>
        </p:spPr>
        <p:txBody>
          <a:bodyPr wrap="square" rtlCol="0">
            <a:spAutoFit/>
          </a:bodyPr>
          <a:lstStyle/>
          <a:p>
            <a:r>
              <a:rPr lang="en-US" sz="2000" dirty="0" smtClean="0">
                <a:solidFill>
                  <a:schemeClr val="bg1"/>
                </a:solidFill>
              </a:rPr>
              <a:t>scrotum</a:t>
            </a:r>
            <a:endParaRPr lang="en-US" sz="2000" dirty="0">
              <a:solidFill>
                <a:schemeClr val="bg1"/>
              </a:solidFill>
            </a:endParaRPr>
          </a:p>
        </p:txBody>
      </p:sp>
      <p:sp>
        <p:nvSpPr>
          <p:cNvPr id="11" name="TextBox 10"/>
          <p:cNvSpPr txBox="1"/>
          <p:nvPr/>
        </p:nvSpPr>
        <p:spPr>
          <a:xfrm>
            <a:off x="9680713" y="4830417"/>
            <a:ext cx="1364974" cy="400110"/>
          </a:xfrm>
          <a:prstGeom prst="rect">
            <a:avLst/>
          </a:prstGeom>
          <a:noFill/>
        </p:spPr>
        <p:txBody>
          <a:bodyPr wrap="square" rtlCol="0">
            <a:spAutoFit/>
          </a:bodyPr>
          <a:lstStyle/>
          <a:p>
            <a:r>
              <a:rPr lang="en-US" sz="2000" dirty="0" smtClean="0">
                <a:solidFill>
                  <a:schemeClr val="bg1"/>
                </a:solidFill>
              </a:rPr>
              <a:t>testicles</a:t>
            </a:r>
            <a:endParaRPr lang="en-US" sz="2000" dirty="0">
              <a:solidFill>
                <a:schemeClr val="bg1"/>
              </a:solidFill>
            </a:endParaRPr>
          </a:p>
        </p:txBody>
      </p:sp>
      <p:cxnSp>
        <p:nvCxnSpPr>
          <p:cNvPr id="13" name="Straight Arrow Connector 12"/>
          <p:cNvCxnSpPr/>
          <p:nvPr/>
        </p:nvCxnSpPr>
        <p:spPr>
          <a:xfrm>
            <a:off x="8998226" y="2454197"/>
            <a:ext cx="318052" cy="169733"/>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0363200" y="4267200"/>
            <a:ext cx="371061" cy="563217"/>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6032" y="1206355"/>
            <a:ext cx="5830956"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rgbClr val="367689"/>
                </a:solidFill>
              </a:rPr>
              <a:t>Scrotum protects testicles</a:t>
            </a:r>
          </a:p>
          <a:p>
            <a:pPr marL="457200" indent="-457200">
              <a:buFont typeface="Arial" panose="020B0604020202020204" pitchFamily="34" charset="0"/>
              <a:buChar char="•"/>
            </a:pPr>
            <a:r>
              <a:rPr lang="en-US" sz="3200" dirty="0" smtClean="0">
                <a:solidFill>
                  <a:srgbClr val="367689"/>
                </a:solidFill>
              </a:rPr>
              <a:t>Testicles produce testosterone and make sperm</a:t>
            </a:r>
          </a:p>
          <a:p>
            <a:pPr marL="457200" indent="-457200">
              <a:buFont typeface="Arial" panose="020B0604020202020204" pitchFamily="34" charset="0"/>
              <a:buChar char="•"/>
            </a:pPr>
            <a:r>
              <a:rPr lang="en-US" sz="3200" dirty="0" smtClean="0">
                <a:solidFill>
                  <a:srgbClr val="367689"/>
                </a:solidFill>
              </a:rPr>
              <a:t>Glans is tip of shaft</a:t>
            </a:r>
          </a:p>
          <a:p>
            <a:pPr marL="914400" lvl="1" indent="-457200">
              <a:buFont typeface="Arial" panose="020B0604020202020204" pitchFamily="34" charset="0"/>
              <a:buChar char="•"/>
            </a:pPr>
            <a:r>
              <a:rPr lang="en-US" sz="3200" dirty="0" smtClean="0">
                <a:solidFill>
                  <a:srgbClr val="367689"/>
                </a:solidFill>
              </a:rPr>
              <a:t>full of nerve endings</a:t>
            </a:r>
          </a:p>
          <a:p>
            <a:pPr marL="914400" lvl="1" indent="-457200">
              <a:buFont typeface="Arial" panose="020B0604020202020204" pitchFamily="34" charset="0"/>
              <a:buChar char="•"/>
            </a:pPr>
            <a:r>
              <a:rPr lang="en-US" sz="3200" dirty="0" smtClean="0">
                <a:solidFill>
                  <a:srgbClr val="367689"/>
                </a:solidFill>
              </a:rPr>
              <a:t>opening of urethra</a:t>
            </a:r>
          </a:p>
          <a:p>
            <a:pPr marL="914400" lvl="1" indent="-457200">
              <a:buFont typeface="Arial" panose="020B0604020202020204" pitchFamily="34" charset="0"/>
              <a:buChar char="•"/>
            </a:pPr>
            <a:r>
              <a:rPr lang="en-US" sz="3200" dirty="0" smtClean="0">
                <a:solidFill>
                  <a:srgbClr val="367689"/>
                </a:solidFill>
              </a:rPr>
              <a:t>urine </a:t>
            </a:r>
            <a:r>
              <a:rPr lang="en-US" sz="3200" b="1" dirty="0" smtClean="0">
                <a:solidFill>
                  <a:srgbClr val="367689"/>
                </a:solidFill>
              </a:rPr>
              <a:t>or </a:t>
            </a:r>
            <a:r>
              <a:rPr lang="en-US" sz="3200" dirty="0" smtClean="0">
                <a:solidFill>
                  <a:srgbClr val="367689"/>
                </a:solidFill>
              </a:rPr>
              <a:t>semen exit</a:t>
            </a:r>
          </a:p>
          <a:p>
            <a:pPr marL="457200" indent="-457200">
              <a:buFont typeface="Arial" panose="020B0604020202020204" pitchFamily="34" charset="0"/>
              <a:buChar char="•"/>
            </a:pPr>
            <a:r>
              <a:rPr lang="en-US" sz="3200" dirty="0" smtClean="0">
                <a:solidFill>
                  <a:srgbClr val="367689"/>
                </a:solidFill>
              </a:rPr>
              <a:t>Penis is the shaft</a:t>
            </a:r>
          </a:p>
          <a:p>
            <a:pPr marL="914400" lvl="1" indent="-457200">
              <a:buFont typeface="Arial" panose="020B0604020202020204" pitchFamily="34" charset="0"/>
              <a:buChar char="•"/>
            </a:pPr>
            <a:r>
              <a:rPr lang="en-US" sz="3200" dirty="0">
                <a:solidFill>
                  <a:srgbClr val="367689"/>
                </a:solidFill>
              </a:rPr>
              <a:t>c</a:t>
            </a:r>
            <a:r>
              <a:rPr lang="en-US" sz="3200" dirty="0" smtClean="0">
                <a:solidFill>
                  <a:srgbClr val="367689"/>
                </a:solidFill>
              </a:rPr>
              <a:t>ontains urethra</a:t>
            </a:r>
          </a:p>
          <a:p>
            <a:r>
              <a:rPr lang="en-US" sz="3200" dirty="0"/>
              <a:t>	</a:t>
            </a:r>
            <a:r>
              <a:rPr lang="en-US" sz="3200" dirty="0" smtClean="0"/>
              <a:t>	</a:t>
            </a:r>
            <a:endParaRPr lang="en-US" sz="3200" dirty="0"/>
          </a:p>
        </p:txBody>
      </p:sp>
      <p:sp>
        <p:nvSpPr>
          <p:cNvPr id="18" name="TextBox 17"/>
          <p:cNvSpPr txBox="1"/>
          <p:nvPr/>
        </p:nvSpPr>
        <p:spPr>
          <a:xfrm>
            <a:off x="7457284" y="4030197"/>
            <a:ext cx="1364974" cy="400110"/>
          </a:xfrm>
          <a:prstGeom prst="rect">
            <a:avLst/>
          </a:prstGeom>
          <a:noFill/>
        </p:spPr>
        <p:txBody>
          <a:bodyPr wrap="square" rtlCol="0">
            <a:spAutoFit/>
          </a:bodyPr>
          <a:lstStyle/>
          <a:p>
            <a:r>
              <a:rPr lang="en-US" sz="2000" dirty="0" smtClean="0">
                <a:solidFill>
                  <a:schemeClr val="bg1"/>
                </a:solidFill>
              </a:rPr>
              <a:t>glans</a:t>
            </a:r>
            <a:endParaRPr lang="en-US" sz="2000" dirty="0">
              <a:solidFill>
                <a:schemeClr val="bg1"/>
              </a:solidFill>
            </a:endParaRPr>
          </a:p>
        </p:txBody>
      </p:sp>
      <p:sp>
        <p:nvSpPr>
          <p:cNvPr id="19" name="TextBox 18"/>
          <p:cNvSpPr txBox="1"/>
          <p:nvPr/>
        </p:nvSpPr>
        <p:spPr>
          <a:xfrm>
            <a:off x="7693865" y="2860561"/>
            <a:ext cx="1364974" cy="400110"/>
          </a:xfrm>
          <a:prstGeom prst="rect">
            <a:avLst/>
          </a:prstGeom>
          <a:noFill/>
        </p:spPr>
        <p:txBody>
          <a:bodyPr wrap="square" rtlCol="0">
            <a:spAutoFit/>
          </a:bodyPr>
          <a:lstStyle/>
          <a:p>
            <a:r>
              <a:rPr lang="en-US" sz="2000" dirty="0" smtClean="0">
                <a:solidFill>
                  <a:schemeClr val="bg1"/>
                </a:solidFill>
              </a:rPr>
              <a:t>urethra</a:t>
            </a:r>
            <a:endParaRPr lang="en-US" sz="2000" dirty="0">
              <a:solidFill>
                <a:schemeClr val="bg1"/>
              </a:solidFill>
            </a:endParaRPr>
          </a:p>
        </p:txBody>
      </p:sp>
      <p:sp>
        <p:nvSpPr>
          <p:cNvPr id="20" name="TextBox 19"/>
          <p:cNvSpPr txBox="1"/>
          <p:nvPr/>
        </p:nvSpPr>
        <p:spPr>
          <a:xfrm>
            <a:off x="7534839" y="4779254"/>
            <a:ext cx="1364974" cy="707886"/>
          </a:xfrm>
          <a:prstGeom prst="rect">
            <a:avLst/>
          </a:prstGeom>
          <a:noFill/>
        </p:spPr>
        <p:txBody>
          <a:bodyPr wrap="square" rtlCol="0">
            <a:spAutoFit/>
          </a:bodyPr>
          <a:lstStyle/>
          <a:p>
            <a:r>
              <a:rPr lang="en-US" sz="2000" dirty="0" smtClean="0">
                <a:solidFill>
                  <a:schemeClr val="bg1"/>
                </a:solidFill>
              </a:rPr>
              <a:t>Urethral opening</a:t>
            </a:r>
            <a:endParaRPr lang="en-US" sz="2000" dirty="0">
              <a:solidFill>
                <a:schemeClr val="bg1"/>
              </a:solidFill>
            </a:endParaRPr>
          </a:p>
        </p:txBody>
      </p:sp>
      <p:cxnSp>
        <p:nvCxnSpPr>
          <p:cNvPr id="21" name="Straight Arrow Connector 20"/>
          <p:cNvCxnSpPr/>
          <p:nvPr/>
        </p:nvCxnSpPr>
        <p:spPr>
          <a:xfrm>
            <a:off x="8660296" y="3102918"/>
            <a:ext cx="1053547" cy="157753"/>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217326" y="4238973"/>
            <a:ext cx="318052" cy="169733"/>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8660296" y="4851384"/>
            <a:ext cx="161962" cy="241532"/>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217326" y="1115326"/>
            <a:ext cx="3535395" cy="400110"/>
          </a:xfrm>
          <a:prstGeom prst="rect">
            <a:avLst/>
          </a:prstGeom>
          <a:noFill/>
        </p:spPr>
        <p:txBody>
          <a:bodyPr wrap="square" rtlCol="0">
            <a:spAutoFit/>
          </a:bodyPr>
          <a:lstStyle/>
          <a:p>
            <a:r>
              <a:rPr lang="en-US" sz="2000" i="1" dirty="0" smtClean="0">
                <a:solidFill>
                  <a:srgbClr val="367689"/>
                </a:solidFill>
              </a:rPr>
              <a:t>Diagram of circumcised penis</a:t>
            </a:r>
            <a:endParaRPr lang="en-US" sz="2000" i="1" dirty="0">
              <a:solidFill>
                <a:srgbClr val="367689"/>
              </a:solidFill>
            </a:endParaRPr>
          </a:p>
        </p:txBody>
      </p:sp>
      <p:pic>
        <p:nvPicPr>
          <p:cNvPr id="2" name="Picture 1"/>
          <p:cNvPicPr>
            <a:picLocks noChangeAspect="1"/>
          </p:cNvPicPr>
          <p:nvPr/>
        </p:nvPicPr>
        <p:blipFill>
          <a:blip r:embed="rId4"/>
          <a:stretch>
            <a:fillRect/>
          </a:stretch>
        </p:blipFill>
        <p:spPr>
          <a:xfrm>
            <a:off x="9481424" y="5566609"/>
            <a:ext cx="2505673" cy="1152244"/>
          </a:xfrm>
          <a:prstGeom prst="rect">
            <a:avLst/>
          </a:prstGeom>
        </p:spPr>
      </p:pic>
    </p:spTree>
    <p:extLst>
      <p:ext uri="{BB962C8B-B14F-4D97-AF65-F5344CB8AC3E}">
        <p14:creationId xmlns:p14="http://schemas.microsoft.com/office/powerpoint/2010/main" val="280119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483056" y="303850"/>
            <a:ext cx="8284398" cy="1320800"/>
          </a:xfrm>
        </p:spPr>
        <p:txBody>
          <a:bodyPr rtlCol="0">
            <a:noAutofit/>
          </a:bodyPr>
          <a:lstStyle/>
          <a:p>
            <a:pPr>
              <a:defRPr/>
            </a:pPr>
            <a:r>
              <a:rPr lang="en-US" dirty="0" smtClean="0">
                <a:latin typeface="Arial Rounded MT Bold" panose="020F0704030504030204" pitchFamily="34" charset="0"/>
              </a:rPr>
              <a:t>Puberty – Biological Females</a:t>
            </a:r>
            <a:endParaRPr lang="en-US" dirty="0">
              <a:latin typeface="Arial Rounded MT Bold" panose="020F0704030504030204" pitchFamily="34" charset="0"/>
            </a:endParaRPr>
          </a:p>
        </p:txBody>
      </p:sp>
      <p:sp>
        <p:nvSpPr>
          <p:cNvPr id="5" name="Content Placeholder 4"/>
          <p:cNvSpPr txBox="1">
            <a:spLocks noGrp="1"/>
          </p:cNvSpPr>
          <p:nvPr>
            <p:ph idx="1"/>
          </p:nvPr>
        </p:nvSpPr>
        <p:spPr>
          <a:xfrm>
            <a:off x="1204435" y="2021257"/>
            <a:ext cx="8841594" cy="3835922"/>
          </a:xfrm>
          <a:prstGeom prst="rect">
            <a:avLst/>
          </a:prstGeom>
          <a:noFill/>
        </p:spPr>
        <p:txBody>
          <a:bodyPr wrap="square" rtlCol="0">
            <a:spAutoFit/>
          </a:bodyPr>
          <a:lstStyle/>
          <a:p>
            <a:pPr>
              <a:defRPr/>
            </a:pPr>
            <a:r>
              <a:rPr lang="en-US" b="1" u="sng" dirty="0">
                <a:latin typeface="+mn-lt"/>
                <a:cs typeface="Calibri" panose="020F0502020204030204" pitchFamily="34" charset="0"/>
              </a:rPr>
              <a:t>The pituitary gland </a:t>
            </a:r>
            <a:r>
              <a:rPr lang="en-US" dirty="0">
                <a:latin typeface="+mn-lt"/>
                <a:cs typeface="Calibri" panose="020F0502020204030204" pitchFamily="34" charset="0"/>
              </a:rPr>
              <a:t>sends a signal to the </a:t>
            </a:r>
            <a:r>
              <a:rPr lang="en-US" b="1" u="sng" dirty="0">
                <a:latin typeface="+mn-lt"/>
                <a:cs typeface="Calibri" panose="020F0502020204030204" pitchFamily="34" charset="0"/>
              </a:rPr>
              <a:t>ovaries</a:t>
            </a:r>
            <a:r>
              <a:rPr lang="en-US" u="sng" dirty="0">
                <a:latin typeface="+mn-lt"/>
                <a:cs typeface="Calibri" panose="020F0502020204030204" pitchFamily="34" charset="0"/>
              </a:rPr>
              <a:t> </a:t>
            </a:r>
            <a:r>
              <a:rPr lang="en-US" dirty="0">
                <a:latin typeface="+mn-lt"/>
                <a:cs typeface="Calibri" panose="020F0502020204030204" pitchFamily="34" charset="0"/>
              </a:rPr>
              <a:t>to start producing the female sex hormone, </a:t>
            </a:r>
            <a:r>
              <a:rPr lang="en-US" b="1" u="sng" dirty="0">
                <a:latin typeface="+mn-lt"/>
                <a:cs typeface="Calibri" panose="020F0502020204030204" pitchFamily="34" charset="0"/>
              </a:rPr>
              <a:t>estrogen</a:t>
            </a:r>
            <a:r>
              <a:rPr lang="en-US" dirty="0">
                <a:latin typeface="+mn-lt"/>
                <a:cs typeface="Calibri" panose="020F0502020204030204" pitchFamily="34" charset="0"/>
              </a:rPr>
              <a:t>!</a:t>
            </a:r>
          </a:p>
          <a:p>
            <a:pPr>
              <a:defRPr/>
            </a:pPr>
            <a:endParaRPr lang="en-US" dirty="0">
              <a:latin typeface="+mn-lt"/>
              <a:cs typeface="Calibri" panose="020F0502020204030204" pitchFamily="34" charset="0"/>
            </a:endParaRPr>
          </a:p>
          <a:p>
            <a:pPr>
              <a:defRPr/>
            </a:pPr>
            <a:r>
              <a:rPr lang="en-US" dirty="0">
                <a:latin typeface="+mn-lt"/>
                <a:cs typeface="Calibri" panose="020F0502020204030204" pitchFamily="34" charset="0"/>
              </a:rPr>
              <a:t>Other hormones such as </a:t>
            </a:r>
            <a:r>
              <a:rPr lang="en-US" b="1" u="sng" dirty="0">
                <a:latin typeface="+mn-lt"/>
                <a:cs typeface="Calibri" panose="020F0502020204030204" pitchFamily="34" charset="0"/>
              </a:rPr>
              <a:t>progesterone</a:t>
            </a:r>
            <a:r>
              <a:rPr lang="en-US" dirty="0">
                <a:latin typeface="+mn-lt"/>
                <a:cs typeface="Calibri" panose="020F0502020204030204" pitchFamily="34" charset="0"/>
              </a:rPr>
              <a:t> and some </a:t>
            </a:r>
            <a:r>
              <a:rPr lang="en-US" b="1" u="sng" dirty="0">
                <a:latin typeface="+mn-lt"/>
                <a:cs typeface="Calibri" panose="020F0502020204030204" pitchFamily="34" charset="0"/>
              </a:rPr>
              <a:t>testosterone</a:t>
            </a:r>
            <a:r>
              <a:rPr lang="en-US" dirty="0">
                <a:latin typeface="+mn-lt"/>
                <a:cs typeface="Calibri" panose="020F0502020204030204" pitchFamily="34" charset="0"/>
              </a:rPr>
              <a:t> are produced.</a:t>
            </a:r>
          </a:p>
          <a:p>
            <a:pPr>
              <a:defRPr/>
            </a:pPr>
            <a:endParaRPr lang="en-US" dirty="0">
              <a:latin typeface="+mn-lt"/>
              <a:cs typeface="Calibri" panose="020F0502020204030204" pitchFamily="34" charset="0"/>
            </a:endParaRPr>
          </a:p>
          <a:p>
            <a:pPr>
              <a:defRPr/>
            </a:pPr>
            <a:r>
              <a:rPr lang="en-US" dirty="0">
                <a:latin typeface="+mn-lt"/>
                <a:cs typeface="Calibri" panose="020F0502020204030204" pitchFamily="34" charset="0"/>
              </a:rPr>
              <a:t>Release of estrogen signals the body </a:t>
            </a:r>
            <a:r>
              <a:rPr lang="en-US" dirty="0" smtClean="0">
                <a:latin typeface="+mn-lt"/>
                <a:cs typeface="Calibri" panose="020F0502020204030204" pitchFamily="34" charset="0"/>
              </a:rPr>
              <a:t>to begin</a:t>
            </a:r>
          </a:p>
          <a:p>
            <a:pPr marL="0" indent="0">
              <a:buNone/>
              <a:defRPr/>
            </a:pPr>
            <a:r>
              <a:rPr lang="en-US" dirty="0" smtClean="0">
                <a:latin typeface="+mn-lt"/>
                <a:cs typeface="Calibri" panose="020F0502020204030204" pitchFamily="34" charset="0"/>
              </a:rPr>
              <a:t>puberty</a:t>
            </a:r>
            <a:r>
              <a:rPr lang="en-US" dirty="0">
                <a:latin typeface="+mn-lt"/>
                <a:cs typeface="Calibri" panose="020F0502020204030204" pitchFamily="34" charset="0"/>
              </a:rPr>
              <a:t>.</a:t>
            </a:r>
          </a:p>
        </p:txBody>
      </p:sp>
      <p:sp>
        <p:nvSpPr>
          <p:cNvPr id="3" name="Rectangle 2"/>
          <p:cNvSpPr/>
          <p:nvPr/>
        </p:nvSpPr>
        <p:spPr>
          <a:xfrm>
            <a:off x="10222172" y="5987534"/>
            <a:ext cx="1192519" cy="646331"/>
          </a:xfrm>
          <a:prstGeom prst="rect">
            <a:avLst/>
          </a:prstGeom>
        </p:spPr>
        <p:txBody>
          <a:bodyPr wrap="square">
            <a:spAutoFit/>
          </a:bodyPr>
          <a:lstStyle/>
          <a:p>
            <a:pPr algn="ctr">
              <a:defRPr/>
            </a:pPr>
            <a:r>
              <a:rPr lang="en-US" dirty="0">
                <a:solidFill>
                  <a:schemeClr val="accent3">
                    <a:lumMod val="10000"/>
                    <a:lumOff val="90000"/>
                  </a:schemeClr>
                </a:solidFill>
              </a:rPr>
              <a:t>Pituitary gland</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6785" y="3860800"/>
            <a:ext cx="2857530" cy="2857530"/>
          </a:xfrm>
          <a:prstGeom prst="rect">
            <a:avLst/>
          </a:prstGeom>
        </p:spPr>
      </p:pic>
    </p:spTree>
    <p:custDataLst>
      <p:tags r:id="rId1"/>
    </p:custDataLst>
    <p:extLst>
      <p:ext uri="{BB962C8B-B14F-4D97-AF65-F5344CB8AC3E}">
        <p14:creationId xmlns:p14="http://schemas.microsoft.com/office/powerpoint/2010/main" val="362082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6" name="Rectangle 5"/>
          <p:cNvSpPr/>
          <p:nvPr/>
        </p:nvSpPr>
        <p:spPr>
          <a:xfrm>
            <a:off x="373701" y="82411"/>
            <a:ext cx="7526116" cy="769441"/>
          </a:xfrm>
          <a:prstGeom prst="rect">
            <a:avLst/>
          </a:prstGeom>
        </p:spPr>
        <p:txBody>
          <a:bodyPr wrap="square">
            <a:spAutoFit/>
          </a:bodyPr>
          <a:lstStyle/>
          <a:p>
            <a:r>
              <a:rPr lang="en-US" sz="4400" b="1" dirty="0" smtClean="0">
                <a:solidFill>
                  <a:srgbClr val="367689"/>
                </a:solidFill>
                <a:latin typeface="Cambria" panose="02040503050406030204" pitchFamily="18" charset="0"/>
                <a:ea typeface="Cambria" panose="02040503050406030204" pitchFamily="18" charset="0"/>
                <a:cs typeface="+mj-cs"/>
              </a:rPr>
              <a:t>External Anatomy- Vulva</a:t>
            </a:r>
            <a:endParaRPr lang="en-US" dirty="0">
              <a:solidFill>
                <a:srgbClr val="367689"/>
              </a:solidFill>
            </a:endParaRPr>
          </a:p>
        </p:txBody>
      </p:sp>
      <p:sp>
        <p:nvSpPr>
          <p:cNvPr id="16" name="TextBox 15"/>
          <p:cNvSpPr txBox="1"/>
          <p:nvPr/>
        </p:nvSpPr>
        <p:spPr>
          <a:xfrm>
            <a:off x="586032" y="1206355"/>
            <a:ext cx="5830956" cy="584775"/>
          </a:xfrm>
          <a:prstGeom prst="rect">
            <a:avLst/>
          </a:prstGeom>
          <a:noFill/>
        </p:spPr>
        <p:txBody>
          <a:bodyPr wrap="square" rtlCol="0">
            <a:spAutoFit/>
          </a:bodyPr>
          <a:lstStyle/>
          <a:p>
            <a:r>
              <a:rPr lang="en-US" sz="3200" dirty="0"/>
              <a:t>	</a:t>
            </a:r>
            <a:r>
              <a:rPr lang="en-US" sz="3200" dirty="0" smtClean="0"/>
              <a:t>	</a:t>
            </a:r>
            <a:endParaRPr lang="en-US" sz="3200" dirty="0"/>
          </a:p>
        </p:txBody>
      </p:sp>
      <p:sp>
        <p:nvSpPr>
          <p:cNvPr id="22" name="TextBox 21"/>
          <p:cNvSpPr txBox="1"/>
          <p:nvPr/>
        </p:nvSpPr>
        <p:spPr>
          <a:xfrm>
            <a:off x="314104" y="957526"/>
            <a:ext cx="6416988" cy="5539978"/>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rgbClr val="367689"/>
                </a:solidFill>
                <a:latin typeface="Cambria" panose="02040503050406030204" pitchFamily="18" charset="0"/>
                <a:ea typeface="Cambria" panose="02040503050406030204" pitchFamily="18" charset="0"/>
              </a:rPr>
              <a:t>Vulva has many parts.</a:t>
            </a:r>
          </a:p>
          <a:p>
            <a:pPr marL="285750" indent="-285750">
              <a:buFont typeface="Arial" panose="020B0604020202020204" pitchFamily="34" charset="0"/>
              <a:buChar char="•"/>
            </a:pPr>
            <a:r>
              <a:rPr lang="en-US" sz="2800" dirty="0" smtClean="0">
                <a:solidFill>
                  <a:srgbClr val="367689"/>
                </a:solidFill>
                <a:latin typeface="Cambria" panose="02040503050406030204" pitchFamily="18" charset="0"/>
                <a:ea typeface="Cambria" panose="02040503050406030204" pitchFamily="18" charset="0"/>
              </a:rPr>
              <a:t>Mons Pubis protects pubic bone.</a:t>
            </a:r>
          </a:p>
          <a:p>
            <a:pPr marL="285750" indent="-285750">
              <a:buFont typeface="Arial" panose="020B0604020202020204" pitchFamily="34" charset="0"/>
              <a:buChar char="•"/>
            </a:pPr>
            <a:r>
              <a:rPr lang="en-US" sz="2800" dirty="0" smtClean="0">
                <a:solidFill>
                  <a:srgbClr val="367689"/>
                </a:solidFill>
                <a:latin typeface="Cambria" panose="02040503050406030204" pitchFamily="18" charset="0"/>
                <a:ea typeface="Cambria" panose="02040503050406030204" pitchFamily="18" charset="0"/>
              </a:rPr>
              <a:t>Clitoris has thousands of nerve endings.</a:t>
            </a:r>
          </a:p>
          <a:p>
            <a:pPr marL="285750" indent="-285750">
              <a:buFont typeface="Arial" panose="020B0604020202020204" pitchFamily="34" charset="0"/>
              <a:buChar char="•"/>
            </a:pPr>
            <a:r>
              <a:rPr lang="en-US" sz="2800" dirty="0" smtClean="0">
                <a:solidFill>
                  <a:srgbClr val="367689"/>
                </a:solidFill>
                <a:latin typeface="Cambria" panose="02040503050406030204" pitchFamily="18" charset="0"/>
                <a:ea typeface="Cambria" panose="02040503050406030204" pitchFamily="18" charset="0"/>
              </a:rPr>
              <a:t>Labia are folds of skin surrounding the vaginal opening.</a:t>
            </a:r>
          </a:p>
          <a:p>
            <a:pPr marL="285750" indent="-285750">
              <a:buFont typeface="Arial" panose="020B0604020202020204" pitchFamily="34" charset="0"/>
              <a:buChar char="•"/>
            </a:pPr>
            <a:r>
              <a:rPr lang="en-US" sz="2800" dirty="0" smtClean="0">
                <a:solidFill>
                  <a:srgbClr val="367689"/>
                </a:solidFill>
                <a:latin typeface="Cambria" panose="02040503050406030204" pitchFamily="18" charset="0"/>
                <a:ea typeface="Cambria" panose="02040503050406030204" pitchFamily="18" charset="0"/>
              </a:rPr>
              <a:t>Urethral opening is where urine exits the body.</a:t>
            </a:r>
          </a:p>
          <a:p>
            <a:pPr marL="285750" indent="-285750">
              <a:buFont typeface="Arial" panose="020B0604020202020204" pitchFamily="34" charset="0"/>
              <a:buChar char="•"/>
            </a:pPr>
            <a:r>
              <a:rPr lang="en-US" sz="2800" dirty="0" smtClean="0">
                <a:solidFill>
                  <a:srgbClr val="367689"/>
                </a:solidFill>
                <a:latin typeface="Cambria" panose="02040503050406030204" pitchFamily="18" charset="0"/>
                <a:ea typeface="Cambria" panose="02040503050406030204" pitchFamily="18" charset="0"/>
              </a:rPr>
              <a:t>Vaginal opening is where period blood and vaginal childbirth leave the body.</a:t>
            </a:r>
          </a:p>
          <a:p>
            <a:pPr marL="285750" indent="-285750">
              <a:buFont typeface="Arial" panose="020B0604020202020204" pitchFamily="34" charset="0"/>
              <a:buChar char="•"/>
            </a:pPr>
            <a:r>
              <a:rPr lang="en-US" sz="2800" dirty="0" smtClean="0">
                <a:solidFill>
                  <a:srgbClr val="367689"/>
                </a:solidFill>
                <a:latin typeface="Cambria" panose="02040503050406030204" pitchFamily="18" charset="0"/>
                <a:ea typeface="Cambria" panose="02040503050406030204" pitchFamily="18" charset="0"/>
              </a:rPr>
              <a:t>Bartholin’s glands produce fluid to keep vagina lubricated</a:t>
            </a:r>
          </a:p>
          <a:p>
            <a:pPr marL="285750" indent="-285750">
              <a:buFont typeface="Arial" panose="020B0604020202020204" pitchFamily="34" charset="0"/>
              <a:buChar char="•"/>
            </a:pP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373" t="9387" r="10214"/>
          <a:stretch/>
        </p:blipFill>
        <p:spPr>
          <a:xfrm>
            <a:off x="6731092" y="1206355"/>
            <a:ext cx="5460907" cy="3543445"/>
          </a:xfrm>
          <a:prstGeom prst="rect">
            <a:avLst/>
          </a:prstGeom>
        </p:spPr>
      </p:pic>
      <p:sp>
        <p:nvSpPr>
          <p:cNvPr id="4" name="TextBox 3"/>
          <p:cNvSpPr txBox="1"/>
          <p:nvPr/>
        </p:nvSpPr>
        <p:spPr>
          <a:xfrm>
            <a:off x="10418164" y="6509252"/>
            <a:ext cx="2688235" cy="261610"/>
          </a:xfrm>
          <a:prstGeom prst="rect">
            <a:avLst/>
          </a:prstGeom>
          <a:noFill/>
        </p:spPr>
        <p:txBody>
          <a:bodyPr wrap="square" rtlCol="0">
            <a:spAutoFit/>
          </a:bodyPr>
          <a:lstStyle/>
          <a:p>
            <a:r>
              <a:rPr lang="en-US" sz="1100" dirty="0"/>
              <a:t>Design by Diego </a:t>
            </a:r>
            <a:r>
              <a:rPr lang="en-US" sz="1100" dirty="0" err="1"/>
              <a:t>Sabogal</a:t>
            </a:r>
            <a:endParaRPr lang="en-US" sz="1100" dirty="0"/>
          </a:p>
        </p:txBody>
      </p:sp>
    </p:spTree>
    <p:extLst>
      <p:ext uri="{BB962C8B-B14F-4D97-AF65-F5344CB8AC3E}">
        <p14:creationId xmlns:p14="http://schemas.microsoft.com/office/powerpoint/2010/main" val="1299102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8763000" cy="1143000"/>
          </a:xfrm>
        </p:spPr>
        <p:txBody>
          <a:bodyPr rtlCol="0">
            <a:noAutofit/>
          </a:bodyPr>
          <a:lstStyle/>
          <a:p>
            <a:pPr algn="ctr">
              <a:defRPr/>
            </a:pPr>
            <a:r>
              <a:rPr lang="en-US" dirty="0" smtClean="0">
                <a:latin typeface="Arial Rounded MT Bold" panose="020F0704030504030204" pitchFamily="34" charset="0"/>
              </a:rPr>
              <a:t>Internal Female Anatomy</a:t>
            </a:r>
            <a:endParaRPr lang="en-US" dirty="0">
              <a:latin typeface="Arial Rounded MT Bold" panose="020F0704030504030204" pitchFamily="34" charset="0"/>
            </a:endParaRPr>
          </a:p>
        </p:txBody>
      </p:sp>
      <p:pic>
        <p:nvPicPr>
          <p:cNvPr id="14339" name="Picture 3"/>
          <p:cNvPicPr>
            <a:picLocks noChangeAspect="1"/>
          </p:cNvPicPr>
          <p:nvPr/>
        </p:nvPicPr>
        <p:blipFill>
          <a:blip r:embed="rId4" cstate="print"/>
          <a:srcRect/>
          <a:stretch>
            <a:fillRect/>
          </a:stretch>
        </p:blipFill>
        <p:spPr bwMode="auto">
          <a:xfrm>
            <a:off x="3405342" y="1817676"/>
            <a:ext cx="5492750" cy="3952875"/>
          </a:xfrm>
          <a:prstGeom prst="rect">
            <a:avLst/>
          </a:prstGeom>
          <a:ln>
            <a:noFill/>
          </a:ln>
          <a:effectLst>
            <a:softEdge rad="112500"/>
          </a:effectLst>
        </p:spPr>
      </p:pic>
      <p:sp>
        <p:nvSpPr>
          <p:cNvPr id="6" name="Right Arrow 5"/>
          <p:cNvSpPr/>
          <p:nvPr/>
        </p:nvSpPr>
        <p:spPr>
          <a:xfrm>
            <a:off x="4748390" y="4514507"/>
            <a:ext cx="1143000" cy="228600"/>
          </a:xfrm>
          <a:prstGeom prst="rightArrow">
            <a:avLst/>
          </a:prstGeom>
          <a:solidFill>
            <a:srgbClr val="36768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Arrow 6"/>
          <p:cNvSpPr/>
          <p:nvPr/>
        </p:nvSpPr>
        <p:spPr>
          <a:xfrm>
            <a:off x="2743200" y="2537686"/>
            <a:ext cx="1143000" cy="228600"/>
          </a:xfrm>
          <a:prstGeom prst="rightArrow">
            <a:avLst/>
          </a:prstGeom>
          <a:solidFill>
            <a:srgbClr val="36768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367689"/>
              </a:solidFill>
            </a:endParaRPr>
          </a:p>
        </p:txBody>
      </p:sp>
      <p:sp>
        <p:nvSpPr>
          <p:cNvPr id="8" name="Right Arrow 7"/>
          <p:cNvSpPr/>
          <p:nvPr/>
        </p:nvSpPr>
        <p:spPr>
          <a:xfrm rot="10800000">
            <a:off x="6499176" y="5175245"/>
            <a:ext cx="1143000" cy="228600"/>
          </a:xfrm>
          <a:prstGeom prst="rightArrow">
            <a:avLst/>
          </a:prstGeom>
          <a:solidFill>
            <a:srgbClr val="36768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rot="10800000">
            <a:off x="6499177" y="4113042"/>
            <a:ext cx="1143000" cy="228600"/>
          </a:xfrm>
          <a:prstGeom prst="rightArrow">
            <a:avLst/>
          </a:prstGeom>
          <a:solidFill>
            <a:srgbClr val="36768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ight Arrow 9"/>
          <p:cNvSpPr/>
          <p:nvPr/>
        </p:nvSpPr>
        <p:spPr>
          <a:xfrm rot="-2100000">
            <a:off x="4640790" y="3364521"/>
            <a:ext cx="1143000" cy="228600"/>
          </a:xfrm>
          <a:prstGeom prst="rightArrow">
            <a:avLst/>
          </a:prstGeom>
          <a:solidFill>
            <a:srgbClr val="36768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rot="-10800000">
            <a:off x="7846406" y="2907819"/>
            <a:ext cx="1143000" cy="228600"/>
          </a:xfrm>
          <a:prstGeom prst="rightArrow">
            <a:avLst/>
          </a:prstGeom>
          <a:solidFill>
            <a:srgbClr val="36768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p:nvPr/>
        </p:nvSpPr>
        <p:spPr>
          <a:xfrm>
            <a:off x="1752600" y="2261707"/>
            <a:ext cx="1219200" cy="646113"/>
          </a:xfrm>
          <a:prstGeom prst="rect">
            <a:avLst/>
          </a:prstGeom>
          <a:noFill/>
        </p:spPr>
        <p:txBody>
          <a:bodyPr>
            <a:spAutoFit/>
          </a:bodyPr>
          <a:lstStyle/>
          <a:p>
            <a:pPr algn="ctr">
              <a:defRPr/>
            </a:pPr>
            <a:r>
              <a:rPr lang="en-US" b="1" dirty="0">
                <a:solidFill>
                  <a:srgbClr val="367689"/>
                </a:solidFill>
              </a:rPr>
              <a:t>Fallopian Tube</a:t>
            </a:r>
          </a:p>
        </p:txBody>
      </p:sp>
      <p:sp>
        <p:nvSpPr>
          <p:cNvPr id="14" name="TextBox 13"/>
          <p:cNvSpPr txBox="1"/>
          <p:nvPr/>
        </p:nvSpPr>
        <p:spPr>
          <a:xfrm>
            <a:off x="3733059" y="4255419"/>
            <a:ext cx="1219200" cy="646113"/>
          </a:xfrm>
          <a:prstGeom prst="rect">
            <a:avLst/>
          </a:prstGeom>
          <a:noFill/>
        </p:spPr>
        <p:txBody>
          <a:bodyPr>
            <a:spAutoFit/>
          </a:bodyPr>
          <a:lstStyle/>
          <a:p>
            <a:pPr algn="ctr">
              <a:defRPr/>
            </a:pPr>
            <a:r>
              <a:rPr lang="en-US" b="1" dirty="0" smtClean="0">
                <a:solidFill>
                  <a:srgbClr val="367689"/>
                </a:solidFill>
              </a:rPr>
              <a:t>Vaginal Canal</a:t>
            </a:r>
            <a:endParaRPr lang="en-US" b="1" dirty="0">
              <a:solidFill>
                <a:srgbClr val="367689"/>
              </a:solidFill>
            </a:endParaRPr>
          </a:p>
        </p:txBody>
      </p:sp>
      <p:sp>
        <p:nvSpPr>
          <p:cNvPr id="15" name="TextBox 14"/>
          <p:cNvSpPr txBox="1"/>
          <p:nvPr/>
        </p:nvSpPr>
        <p:spPr>
          <a:xfrm>
            <a:off x="7642176" y="5104601"/>
            <a:ext cx="1143000" cy="369888"/>
          </a:xfrm>
          <a:prstGeom prst="rect">
            <a:avLst/>
          </a:prstGeom>
          <a:noFill/>
        </p:spPr>
        <p:txBody>
          <a:bodyPr>
            <a:spAutoFit/>
          </a:bodyPr>
          <a:lstStyle/>
          <a:p>
            <a:pPr>
              <a:defRPr/>
            </a:pPr>
            <a:r>
              <a:rPr lang="en-US" b="1" dirty="0">
                <a:solidFill>
                  <a:srgbClr val="367689"/>
                </a:solidFill>
              </a:rPr>
              <a:t>Vagina</a:t>
            </a:r>
          </a:p>
        </p:txBody>
      </p:sp>
      <p:sp>
        <p:nvSpPr>
          <p:cNvPr id="16" name="TextBox 15"/>
          <p:cNvSpPr txBox="1"/>
          <p:nvPr/>
        </p:nvSpPr>
        <p:spPr>
          <a:xfrm>
            <a:off x="7124206" y="3695313"/>
            <a:ext cx="2175179" cy="646331"/>
          </a:xfrm>
          <a:prstGeom prst="rect">
            <a:avLst/>
          </a:prstGeom>
          <a:noFill/>
        </p:spPr>
        <p:txBody>
          <a:bodyPr wrap="square">
            <a:spAutoFit/>
          </a:bodyPr>
          <a:lstStyle/>
          <a:p>
            <a:pPr>
              <a:defRPr/>
            </a:pPr>
            <a:r>
              <a:rPr lang="en-US" b="1" dirty="0">
                <a:solidFill>
                  <a:srgbClr val="367689"/>
                </a:solidFill>
              </a:rPr>
              <a:t>Cervix (opening 	to uterus)</a:t>
            </a:r>
          </a:p>
        </p:txBody>
      </p:sp>
      <p:sp>
        <p:nvSpPr>
          <p:cNvPr id="17" name="TextBox 16"/>
          <p:cNvSpPr txBox="1"/>
          <p:nvPr/>
        </p:nvSpPr>
        <p:spPr>
          <a:xfrm>
            <a:off x="9001916" y="2831619"/>
            <a:ext cx="1066800" cy="381000"/>
          </a:xfrm>
          <a:prstGeom prst="rect">
            <a:avLst/>
          </a:prstGeom>
          <a:noFill/>
        </p:spPr>
        <p:txBody>
          <a:bodyPr>
            <a:spAutoFit/>
          </a:bodyPr>
          <a:lstStyle/>
          <a:p>
            <a:pPr>
              <a:defRPr/>
            </a:pPr>
            <a:r>
              <a:rPr lang="en-US" b="1" dirty="0">
                <a:solidFill>
                  <a:srgbClr val="367689"/>
                </a:solidFill>
              </a:rPr>
              <a:t>Ovary</a:t>
            </a:r>
          </a:p>
        </p:txBody>
      </p:sp>
      <p:sp>
        <p:nvSpPr>
          <p:cNvPr id="3" name="TextBox 2"/>
          <p:cNvSpPr txBox="1"/>
          <p:nvPr/>
        </p:nvSpPr>
        <p:spPr>
          <a:xfrm>
            <a:off x="3932312" y="3715306"/>
            <a:ext cx="824649" cy="369332"/>
          </a:xfrm>
          <a:prstGeom prst="rect">
            <a:avLst/>
          </a:prstGeom>
          <a:noFill/>
        </p:spPr>
        <p:txBody>
          <a:bodyPr wrap="none">
            <a:spAutoFit/>
          </a:bodyPr>
          <a:lstStyle/>
          <a:p>
            <a:pPr>
              <a:defRPr/>
            </a:pPr>
            <a:r>
              <a:rPr lang="en-US" b="1" dirty="0">
                <a:solidFill>
                  <a:srgbClr val="367689"/>
                </a:solidFill>
              </a:rPr>
              <a:t>Uterus</a:t>
            </a:r>
          </a:p>
        </p:txBody>
      </p:sp>
    </p:spTree>
    <p:custDataLst>
      <p:tags r:id="rId1"/>
    </p:custDataLst>
    <p:extLst>
      <p:ext uri="{BB962C8B-B14F-4D97-AF65-F5344CB8AC3E}">
        <p14:creationId xmlns:p14="http://schemas.microsoft.com/office/powerpoint/2010/main" val="14326475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0.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3.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4.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5.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6.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7.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xml><?xml version="1.0" encoding="utf-8"?>
<p:tagLst xmlns:a="http://schemas.openxmlformats.org/drawingml/2006/main" xmlns:r="http://schemas.openxmlformats.org/officeDocument/2006/relationships" xmlns:p="http://schemas.openxmlformats.org/presentationml/2006/main">
  <p:tag name="ISIMAGESASSOCIATED" val="No"/>
</p:tagLst>
</file>

<file path=ppt/tags/tag4.xml><?xml version="1.0" encoding="utf-8"?>
<p:tagLst xmlns:a="http://schemas.openxmlformats.org/drawingml/2006/main" xmlns:r="http://schemas.openxmlformats.org/officeDocument/2006/relationships" xmlns:p="http://schemas.openxmlformats.org/presentationml/2006/main">
  <p:tag name="ISIMAGESASSOCIATED" val="No"/>
</p:tagLst>
</file>

<file path=ppt/tags/tag5.xml><?xml version="1.0" encoding="utf-8"?>
<p:tagLst xmlns:a="http://schemas.openxmlformats.org/drawingml/2006/main" xmlns:r="http://schemas.openxmlformats.org/officeDocument/2006/relationships" xmlns:p="http://schemas.openxmlformats.org/presentationml/2006/main">
  <p:tag name="ISIMAGESASSOCIATED" val="No"/>
</p:tagLst>
</file>

<file path=ppt/tags/tag6.xml><?xml version="1.0" encoding="utf-8"?>
<p:tagLst xmlns:a="http://schemas.openxmlformats.org/drawingml/2006/main" xmlns:r="http://schemas.openxmlformats.org/officeDocument/2006/relationships" xmlns:p="http://schemas.openxmlformats.org/presentationml/2006/main">
  <p:tag name="ISIMAGESASSOCIATED" val="No"/>
</p:tagLst>
</file>

<file path=ppt/tags/tag7.xml><?xml version="1.0" encoding="utf-8"?>
<p:tagLst xmlns:a="http://schemas.openxmlformats.org/drawingml/2006/main" xmlns:r="http://schemas.openxmlformats.org/officeDocument/2006/relationships" xmlns:p="http://schemas.openxmlformats.org/presentationml/2006/main">
  <p:tag name="ISIMAGESASSOCIATED" val="No"/>
</p:tagLst>
</file>

<file path=ppt/tags/tag8.xml><?xml version="1.0" encoding="utf-8"?>
<p:tagLst xmlns:a="http://schemas.openxmlformats.org/drawingml/2006/main" xmlns:r="http://schemas.openxmlformats.org/officeDocument/2006/relationships" xmlns:p="http://schemas.openxmlformats.org/presentationml/2006/main">
  <p:tag name="ISIMAGESASSOCIATED" val="No"/>
</p:tagLst>
</file>

<file path=ppt/tags/tag9.xml><?xml version="1.0" encoding="utf-8"?>
<p:tagLst xmlns:a="http://schemas.openxmlformats.org/drawingml/2006/main" xmlns:r="http://schemas.openxmlformats.org/officeDocument/2006/relationships" xmlns:p="http://schemas.openxmlformats.org/presentationml/2006/main">
  <p:tag name="ISIMAGESASSOCIATED" val="No"/>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B565D0-B185-4245-90D1-27976C13C2D0}" vid="{AEAB48F2-8B2D-47EB-9B1B-1E39396EA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2104</TotalTime>
  <Words>3119</Words>
  <Application>Microsoft Office PowerPoint</Application>
  <PresentationFormat>Widescreen</PresentationFormat>
  <Paragraphs>271</Paragraphs>
  <Slides>34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Rounded MT Bold</vt:lpstr>
      <vt:lpstr>Calibri</vt:lpstr>
      <vt:lpstr>Calibri Light</vt:lpstr>
      <vt:lpstr>Cambria</vt:lpstr>
      <vt:lpstr>Wingdings 3</vt:lpstr>
      <vt:lpstr>Office Theme</vt:lpstr>
      <vt:lpstr>Puberty and Human Reproduction</vt:lpstr>
      <vt:lpstr>Everyone goes through puberty…</vt:lpstr>
      <vt:lpstr>What are hormones?</vt:lpstr>
      <vt:lpstr>Puberty –Biological Males</vt:lpstr>
      <vt:lpstr>Internal Anatomy- Semen Formation</vt:lpstr>
      <vt:lpstr>PowerPoint Presentation</vt:lpstr>
      <vt:lpstr>Puberty – Biological Females</vt:lpstr>
      <vt:lpstr>PowerPoint Presentation</vt:lpstr>
      <vt:lpstr>Internal Female Anatomy</vt:lpstr>
      <vt:lpstr>Ovulation</vt:lpstr>
      <vt:lpstr>Menstruation Cycle</vt:lpstr>
      <vt:lpstr>PowerPoint Presentation</vt:lpstr>
      <vt:lpstr>Periods can be confusing . . .</vt:lpstr>
      <vt:lpstr>What if sperm meets with an egg?</vt:lpstr>
      <vt:lpstr>PowerPoint Presentation</vt:lpstr>
      <vt:lpstr>Interesting Facts</vt:lpstr>
      <vt:lpstr>During puberty, people begin experiencing some emotional changes as well….</vt:lpstr>
      <vt:lpstr>PowerPoint Presentation</vt:lpstr>
      <vt:lpstr>Sexual Feelings During Puberty</vt:lpstr>
      <vt:lpstr>Sexual Feelings During Puberty</vt:lpstr>
      <vt:lpstr>PowerPoint Presentation</vt:lpstr>
      <vt:lpstr>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Centerstone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Elisabeth Urwiler</dc:creator>
  <cp:lastModifiedBy>Whitney E. Salyer</cp:lastModifiedBy>
  <cp:revision>41</cp:revision>
  <dcterms:created xsi:type="dcterms:W3CDTF">2021-12-02T17:37:03Z</dcterms:created>
  <dcterms:modified xsi:type="dcterms:W3CDTF">2023-09-26T17:42:44Z</dcterms:modified>
</cp:coreProperties>
</file>