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86" r:id="rId16"/>
    <p:sldId id="26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BEE"/>
    <a:srgbClr val="98CDCD"/>
    <a:srgbClr val="367689"/>
    <a:srgbClr val="54A49D"/>
    <a:srgbClr val="A1FFA1"/>
    <a:srgbClr val="9F7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9667" autoAdjust="0"/>
  </p:normalViewPr>
  <p:slideViewPr>
    <p:cSldViewPr snapToGrid="0">
      <p:cViewPr varScale="1">
        <p:scale>
          <a:sx n="59" d="100"/>
          <a:sy n="59" d="100"/>
        </p:scale>
        <p:origin x="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067A-C319-4F8F-8A9E-18FA7A03653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5D003-44F0-41AF-A4DA-DB4A8A4EE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0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Facilitator note: </a:t>
            </a:r>
            <a:r>
              <a:rPr lang="en-US" dirty="0" smtClean="0"/>
              <a:t>This presentation includes information around sex and condom usage. Always review your state/county’s policies around these topics before presenting in schools.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5D003-44F0-41AF-A4DA-DB4A8A4EEB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6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BC97-E84E-43AE-B878-9E853A19B1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9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Update: Refusal skills are defined as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skills that a person needs to develop to resist peer pressure and avoid risky situations.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BC97-E84E-43AE-B878-9E853A19B1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5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“No” can also be ‘said’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nonverbally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body language such 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moving your body away from the person, crossing your arms, shaking your head, or by facial expressions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(ex. frowning).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BC97-E84E-43AE-B878-9E853A19B1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9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BC97-E84E-43AE-B878-9E853A19B1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9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BC97-E84E-43AE-B878-9E853A19B1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talking about risk reduction, if they don’t have a condom but still want to be physical, have them give ideas of other things they can do that are less risky activities</a:t>
            </a:r>
            <a:r>
              <a:rPr lang="en-US" baseline="0" dirty="0" smtClean="0"/>
              <a:t> (kissing, body rubbing, touching,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This is also a good way for them to communicate their boundaries.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BC97-E84E-43AE-B878-9E853A19B1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2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the situation is taking place at your home where you’re not able to leave, you may ask/demand that your partner leaves instead. If the situation escalates further, then finding another safe place to go (ex. Friend’s house, police department, etc.) might be the best option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BC97-E84E-43AE-B878-9E853A19B1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22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Facilitator note: Suggesting alternatives that include sexual acts or condom usage is </a:t>
            </a:r>
            <a:r>
              <a:rPr lang="en-US" b="1" u="sng" dirty="0" smtClean="0"/>
              <a:t>not permitted </a:t>
            </a:r>
            <a:r>
              <a:rPr lang="en-US" b="1" dirty="0" smtClean="0"/>
              <a:t>in TN schools per Family Life laws. Please review before presenting.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5D003-44F0-41AF-A4DA-DB4A8A4EEB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5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7" y="5586412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7" y="5586412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7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7" y="5586412"/>
            <a:ext cx="240982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899" y="5574909"/>
            <a:ext cx="2492200" cy="9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0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out Centerstone -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b="-2685"/>
          <a:stretch/>
        </p:blipFill>
        <p:spPr>
          <a:xfrm>
            <a:off x="2282" y="-256478"/>
            <a:ext cx="12200555" cy="730167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 userDrawn="1"/>
        </p:nvSpPr>
        <p:spPr>
          <a:xfrm>
            <a:off x="998868" y="768489"/>
            <a:ext cx="9712198" cy="62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8CDC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>
                <a:solidFill>
                  <a:srgbClr val="54A4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Centerstone at a glance</a:t>
            </a:r>
            <a:endParaRPr lang="en-US" b="1" dirty="0">
              <a:solidFill>
                <a:srgbClr val="54A49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82868" y="561600"/>
            <a:ext cx="10670400" cy="4746380"/>
          </a:xfrm>
          <a:prstGeom prst="rect">
            <a:avLst/>
          </a:prstGeom>
          <a:noFill/>
          <a:ln w="12700">
            <a:solidFill>
              <a:srgbClr val="E4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93268" y="1420089"/>
            <a:ext cx="1010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Centerstone is a private, nonprofit healthcare organization with services available nationally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Specialized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programs for the military community, therapeutic foster care, children’s services and employee assistance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programs (eap)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60+ years in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CARF and Joint Commission Accredited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Centerstone’s Research Institute provides guidance through research and technology, leveraging the best practices for use in all our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Centerstone’s Foundation secures philanthropic resources to support the work and mission of delivering care that changes people’s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lives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1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7" y="5586412"/>
            <a:ext cx="2409825" cy="9429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03921" y="3872021"/>
            <a:ext cx="9108791" cy="20723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603921" y="383138"/>
            <a:ext cx="9942907" cy="62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8CDC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Centerstone at a glance</a:t>
            </a:r>
            <a:endParaRPr lang="en-US" b="1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9586" y="1661495"/>
            <a:ext cx="3177071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People Served:</a:t>
            </a: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107,406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total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32,000+ children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75,000+ adults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Services Provided:</a:t>
            </a: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2,189,937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total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552055" y="4341662"/>
            <a:ext cx="4376871" cy="11695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1800" b="1" dirty="0" smtClean="0">
                <a:solidFill>
                  <a:srgbClr val="54A49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Inpatient Behavioral Hospital</a:t>
            </a:r>
          </a:p>
          <a:p>
            <a:endParaRPr lang="en-US" sz="16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03921" y="1062866"/>
            <a:ext cx="532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Care In FY 2022</a:t>
            </a:r>
            <a:endParaRPr lang="en-US" sz="2800" b="1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526420" y="1661495"/>
            <a:ext cx="42826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Staff:</a:t>
            </a: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3,080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clinical and administrative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staff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plus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nationwide network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contracted behavioral health providers.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Total</a:t>
            </a:r>
            <a:r>
              <a:rPr lang="en-US" b="1" baseline="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Revenue</a:t>
            </a:r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$305,725,431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03921" y="3958028"/>
            <a:ext cx="8610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Centerstone</a:t>
            </a:r>
            <a:r>
              <a:rPr lang="en-US" sz="28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in</a:t>
            </a:r>
            <a:r>
              <a:rPr lang="en-US" sz="2800" b="1" baseline="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the Community</a:t>
            </a:r>
            <a:endParaRPr lang="en-US" sz="2800" b="1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089586" y="4630452"/>
            <a:ext cx="1743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170+</a:t>
            </a:r>
            <a:r>
              <a:rPr lang="en-US" sz="18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Locations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214324" y="4618923"/>
            <a:ext cx="2150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367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750+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0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899" y="5574909"/>
            <a:ext cx="2492200" cy="997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34" y="1164674"/>
            <a:ext cx="3428590" cy="1928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8837" y="4697840"/>
            <a:ext cx="3428590" cy="19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7"/>
            <a:ext cx="10515600" cy="1325563"/>
          </a:xfrm>
        </p:spPr>
        <p:txBody>
          <a:bodyPr/>
          <a:lstStyle>
            <a:lvl1pPr>
              <a:defRPr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7" y="5586412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4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" y="5586412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3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7" y="5586412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4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7" y="5586412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1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" y="5586412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3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" y="5586412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7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7" y="5586412"/>
            <a:ext cx="2409825" cy="942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75" y="1894175"/>
            <a:ext cx="2372021" cy="13342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1" y="1894175"/>
            <a:ext cx="2372021" cy="13342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68" y="1894175"/>
            <a:ext cx="2372021" cy="13342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377" y="4258982"/>
            <a:ext cx="2372021" cy="13342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37591" y="4258982"/>
            <a:ext cx="2372021" cy="1334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03803" y="4258982"/>
            <a:ext cx="2372021" cy="1334262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67809" y="2285591"/>
            <a:ext cx="2914650" cy="2916237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38675" y="2285591"/>
            <a:ext cx="2914650" cy="2916237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09541" y="2285590"/>
            <a:ext cx="2914650" cy="2916237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5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7" y="5586412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2" r:id="rId5"/>
    <p:sldLayoutId id="2147483653" r:id="rId6"/>
    <p:sldLayoutId id="2147483656" r:id="rId7"/>
    <p:sldLayoutId id="2147483657" r:id="rId8"/>
    <p:sldLayoutId id="2147483659" r:id="rId9"/>
    <p:sldLayoutId id="2147483655" r:id="rId10"/>
    <p:sldLayoutId id="2147483658" r:id="rId11"/>
    <p:sldLayoutId id="2147483661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564" y="1116814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Refusal Skills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564" y="3651434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Teen Sexual Health Toolkit 3.0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95441" y="5829361"/>
            <a:ext cx="9060873" cy="852100"/>
            <a:chOff x="1440873" y="4202515"/>
            <a:chExt cx="9060873" cy="852100"/>
          </a:xfrm>
        </p:grpSpPr>
        <p:sp>
          <p:nvSpPr>
            <p:cNvPr id="4" name="Rectangle 3"/>
            <p:cNvSpPr/>
            <p:nvPr/>
          </p:nvSpPr>
          <p:spPr>
            <a:xfrm>
              <a:off x="1482436" y="4202515"/>
              <a:ext cx="8977746" cy="852100"/>
            </a:xfrm>
            <a:prstGeom prst="rect">
              <a:avLst/>
            </a:prstGeom>
            <a:solidFill>
              <a:srgbClr val="54A4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0873" y="4223618"/>
              <a:ext cx="90608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This publication was made possible by Grant Number TP1AH000081-01-01 from the Department of Health and Human Services, Office of Population Affairs; its contents are solely the responsibility of the authors and do not necessarily represent the official views of the Department of Health and Human Services.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97" y="141913"/>
            <a:ext cx="2015274" cy="2015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" y="-495727"/>
            <a:ext cx="3309852" cy="3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Do </a:t>
            </a:r>
            <a:r>
              <a:rPr lang="en-US" dirty="0"/>
              <a:t>S</a:t>
            </a:r>
            <a:r>
              <a:rPr lang="en-US" dirty="0" smtClean="0"/>
              <a:t>omething </a:t>
            </a:r>
            <a:r>
              <a:rPr lang="en-US" dirty="0"/>
              <a:t>F</a:t>
            </a:r>
            <a:r>
              <a:rPr lang="en-US" dirty="0" smtClean="0"/>
              <a:t>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Talking about boundaries can </a:t>
            </a:r>
            <a:r>
              <a:rPr lang="en-US" dirty="0"/>
              <a:t>be awkward! </a:t>
            </a:r>
            <a:r>
              <a:rPr lang="en-US" dirty="0" smtClean="0"/>
              <a:t>If your partner is being respectful of your boundaries then you can </a:t>
            </a:r>
            <a:r>
              <a:rPr lang="en-US" b="1" dirty="0" smtClean="0"/>
              <a:t>GO</a:t>
            </a:r>
            <a:r>
              <a:rPr lang="en-US" dirty="0" smtClean="0"/>
              <a:t> </a:t>
            </a:r>
            <a:r>
              <a:rPr lang="en-US" dirty="0"/>
              <a:t>do something </a:t>
            </a:r>
            <a:r>
              <a:rPr lang="en-US" dirty="0" smtClean="0"/>
              <a:t>fun afterwards. This can help you both feel better about the conversation while strengthening your relationship.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4" y="3548744"/>
            <a:ext cx="4223656" cy="42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A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817" y="390195"/>
            <a:ext cx="105477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- Stop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Say No</a:t>
            </a:r>
          </a:p>
          <a:p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- 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Give a reason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you want to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 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be safe (or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you don’t want to)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-Avoid 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situation and offer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Alternatives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 - Get out 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an unsafe situation or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something fun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8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327" y="479122"/>
            <a:ext cx="11283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get into a high pressure situation, just remember:</a:t>
            </a:r>
            <a:endParaRPr lang="en-US" sz="4400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779825">
            <a:off x="2550017" y="2967335"/>
            <a:ext cx="6774287" cy="193899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0" cap="none" spc="0" dirty="0" smtClean="0">
                <a:ln w="0"/>
                <a:solidFill>
                  <a:srgbClr val="367689"/>
                </a:solidFill>
                <a:effectLst/>
              </a:rPr>
              <a:t>SWAG</a:t>
            </a:r>
            <a:endParaRPr lang="en-US" sz="12000" b="0" cap="none" spc="0" dirty="0">
              <a:ln w="0"/>
              <a:solidFill>
                <a:srgbClr val="367689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13" y="3570514"/>
            <a:ext cx="3145972" cy="3145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8" y="3802629"/>
            <a:ext cx="2786742" cy="29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8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48" y="286476"/>
            <a:ext cx="9687897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Using SWAG in non-sexual situations</a:t>
            </a:r>
            <a:endParaRPr lang="en-US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1915479" y="2216468"/>
            <a:ext cx="904096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67689"/>
                </a:solidFill>
              </a:rPr>
              <a:t>Remember – you can use SWAG to negotiate out of </a:t>
            </a:r>
          </a:p>
          <a:p>
            <a:r>
              <a:rPr lang="en-US" sz="2800" dirty="0" smtClean="0">
                <a:solidFill>
                  <a:srgbClr val="367689"/>
                </a:solidFill>
              </a:rPr>
              <a:t>any high pressure/risky scenario, not just sex. </a:t>
            </a:r>
          </a:p>
          <a:p>
            <a:endParaRPr lang="en-US" sz="2800" dirty="0">
              <a:solidFill>
                <a:srgbClr val="367689"/>
              </a:solidFill>
            </a:endParaRPr>
          </a:p>
          <a:p>
            <a:r>
              <a:rPr lang="en-US" sz="2800" dirty="0" smtClean="0">
                <a:solidFill>
                  <a:srgbClr val="367689"/>
                </a:solidFill>
              </a:rPr>
              <a:t>You can use SWAG to say no to drinking, drugs, smoking, skipping school, or anything!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3575690"/>
            <a:ext cx="3678712" cy="36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009" y="920882"/>
            <a:ext cx="10779617" cy="85869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Stop and Say No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-No, I don’t want to have sex!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-No, I won’t have sex without a condom!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-No, I mean it. I do not want to do this!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-Stop pressuring me, I said no</a:t>
            </a:r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endParaRPr lang="en-US" sz="2000" dirty="0" smtClean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You Want to Wait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-I’m not ready to handle the responsibility that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comes with sex.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-I don’t want to have sex without a condom.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-I just don’t want to have sex.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don’t want an STI, we need to get tested </a:t>
            </a:r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first.</a:t>
            </a:r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Avoid the Situation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-I don’t want to be in the bedroom with the </a:t>
            </a:r>
            <a:endParaRPr lang="en-US" sz="2000" dirty="0" smtClean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door closed</a:t>
            </a:r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-We should get condoms so that we are prepared!</a:t>
            </a:r>
          </a:p>
          <a:p>
            <a:endParaRPr lang="en-US" sz="2000" dirty="0" smtClean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 smtClean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 smtClean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 smtClean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Offer </a:t>
            </a:r>
            <a:r>
              <a:rPr lang="en-US" sz="20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Alternatives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-Let’s go to a movie.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-Let’s get something to eat.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-Let’s just kiss since we don’t have a condom</a:t>
            </a:r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000" dirty="0" smtClean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Get Out (unsafe/pressure continues)</a:t>
            </a:r>
          </a:p>
          <a:p>
            <a:pPr>
              <a:buNone/>
            </a:pPr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-I’m leaving because you aren’t respecting my decision.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-If you don’t stop pressuring me I’m going to break up with you</a:t>
            </a:r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endParaRPr lang="en-US" sz="2000" dirty="0" smtClean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 do something Fun! (safe/respectful)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-Thank you for respecting me. I love you! Do you want to go out?</a:t>
            </a:r>
          </a:p>
          <a:p>
            <a:r>
              <a:rPr lang="en-US" sz="200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-I know this conversation was hard. Let’s go to the mall and hang out for awhile.</a:t>
            </a:r>
          </a:p>
          <a:p>
            <a:pPr algn="just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3977" y="81063"/>
            <a:ext cx="4333818" cy="8398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SWAG Examples</a:t>
            </a:r>
            <a:endParaRPr lang="en-US" b="1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2377" y="1662252"/>
            <a:ext cx="9144000" cy="8406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5400" dirty="0" smtClean="0"/>
              <a:t>For more information visit:</a:t>
            </a:r>
            <a:endParaRPr lang="en-US" sz="5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8619" y="3385127"/>
            <a:ext cx="9144000" cy="8406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5400" dirty="0" smtClean="0"/>
              <a:t>www.Centerstone.org/teen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306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6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3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A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Peer/Partner Pressure?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Sometimes, our friends or the person we are dating may pressure us to do things we don’t feel comfortable with.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are some examples of things our friends might pressure us about?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are some examples of things our dating partner might pressure us about?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36"/>
                    </a14:imgEffect>
                    <a14:imgEffect>
                      <a14:saturation sat="82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02" y="3547819"/>
            <a:ext cx="3666641" cy="36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Refusal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45286" cy="4351338"/>
          </a:xfrm>
        </p:spPr>
        <p:txBody>
          <a:bodyPr/>
          <a:lstStyle/>
          <a:p>
            <a:r>
              <a:rPr lang="en-US" dirty="0" smtClean="0"/>
              <a:t>If you are in a situation where someone pressures you to do something that you do not want to do, how might you respond?</a:t>
            </a:r>
          </a:p>
          <a:p>
            <a:r>
              <a:rPr lang="en-US" dirty="0" smtClean="0"/>
              <a:t>It is important that we have a plan for how we want to respond in high-pressure situations.</a:t>
            </a:r>
          </a:p>
          <a:p>
            <a:r>
              <a:rPr lang="en-US" dirty="0" smtClean="0"/>
              <a:t>Refusal skills take practice! </a:t>
            </a:r>
          </a:p>
          <a:p>
            <a:r>
              <a:rPr lang="en-US" dirty="0" smtClean="0"/>
              <a:t>The next few slides will help us better understand how we can respond.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74" y="3701141"/>
            <a:ext cx="3515410" cy="35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Say “No!”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1858282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STOP </a:t>
            </a:r>
            <a:r>
              <a:rPr lang="en-US" dirty="0"/>
              <a:t>– It’s a good idea to </a:t>
            </a:r>
            <a:r>
              <a:rPr lang="en-US" b="1" dirty="0"/>
              <a:t>STOP </a:t>
            </a:r>
            <a:r>
              <a:rPr lang="en-US" dirty="0"/>
              <a:t>when you start to feel uncomfortable. If you </a:t>
            </a:r>
            <a:r>
              <a:rPr lang="en-US" b="1" dirty="0"/>
              <a:t>STOP</a:t>
            </a:r>
            <a:r>
              <a:rPr lang="en-US" dirty="0"/>
              <a:t>, you have time to take a deep breath and think clearly about what is happening. </a:t>
            </a:r>
          </a:p>
          <a:p>
            <a:r>
              <a:rPr lang="en-US" b="1" dirty="0"/>
              <a:t>STOPPING</a:t>
            </a:r>
            <a:r>
              <a:rPr lang="en-US" dirty="0"/>
              <a:t> is a good first step towards an effective conversation.</a:t>
            </a:r>
          </a:p>
          <a:p>
            <a:r>
              <a:rPr lang="en-US" b="1" dirty="0"/>
              <a:t>SAY NO </a:t>
            </a:r>
            <a:r>
              <a:rPr lang="en-US" dirty="0"/>
              <a:t>– Don’t assume your </a:t>
            </a:r>
            <a:r>
              <a:rPr lang="en-US" dirty="0" smtClean="0"/>
              <a:t>friend/partner </a:t>
            </a:r>
            <a:r>
              <a:rPr lang="en-US" dirty="0"/>
              <a:t>can read your mind. You need to say NO </a:t>
            </a:r>
            <a:r>
              <a:rPr lang="en-US" dirty="0" smtClean="0"/>
              <a:t>and </a:t>
            </a:r>
            <a:r>
              <a:rPr lang="en-US" dirty="0"/>
              <a:t>say it like you </a:t>
            </a:r>
            <a:r>
              <a:rPr lang="en-US" i="1" dirty="0"/>
              <a:t>mean</a:t>
            </a:r>
            <a:r>
              <a:rPr lang="en-US" dirty="0"/>
              <a:t> it. Don’t laugh, send mixed </a:t>
            </a:r>
            <a:r>
              <a:rPr lang="en-US" dirty="0" smtClean="0"/>
              <a:t>signals </a:t>
            </a:r>
            <a:r>
              <a:rPr lang="en-US" dirty="0"/>
              <a:t>or pretend like it’s “no big deal”.</a:t>
            </a:r>
          </a:p>
          <a:p>
            <a:r>
              <a:rPr lang="en-US" dirty="0"/>
              <a:t>Your </a:t>
            </a:r>
            <a:r>
              <a:rPr lang="en-US" dirty="0" smtClean="0"/>
              <a:t>friend/partner </a:t>
            </a:r>
            <a:r>
              <a:rPr lang="en-US" dirty="0"/>
              <a:t>should respect you as soon as you </a:t>
            </a:r>
            <a:r>
              <a:rPr lang="en-US" b="1" dirty="0"/>
              <a:t>STOP</a:t>
            </a:r>
            <a:r>
              <a:rPr lang="en-US" dirty="0"/>
              <a:t> and </a:t>
            </a:r>
            <a:r>
              <a:rPr lang="en-US" b="1" dirty="0"/>
              <a:t>SAY NO</a:t>
            </a:r>
            <a:r>
              <a:rPr lang="en-US" dirty="0"/>
              <a:t>. If </a:t>
            </a:r>
            <a:r>
              <a:rPr lang="en-US" dirty="0" smtClean="0"/>
              <a:t>they continue </a:t>
            </a:r>
            <a:r>
              <a:rPr lang="en-US" dirty="0"/>
              <a:t>to pressure you, you have every right to leave.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83" y="3984171"/>
            <a:ext cx="2873829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9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a Reason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1" y="1690688"/>
            <a:ext cx="9056915" cy="4351338"/>
          </a:xfrm>
        </p:spPr>
        <p:txBody>
          <a:bodyPr>
            <a:normAutofit/>
          </a:bodyPr>
          <a:lstStyle/>
          <a:p>
            <a:r>
              <a:rPr lang="en-US" b="1" dirty="0"/>
              <a:t>WHY</a:t>
            </a:r>
            <a:r>
              <a:rPr lang="en-US" dirty="0"/>
              <a:t> – After you say NO you can be prepared to give your partner a reason </a:t>
            </a:r>
            <a:r>
              <a:rPr lang="en-US" b="1" dirty="0"/>
              <a:t>WHY</a:t>
            </a:r>
            <a:r>
              <a:rPr lang="en-US" dirty="0"/>
              <a:t>. Some examples might be:</a:t>
            </a:r>
          </a:p>
          <a:p>
            <a:pPr lvl="1"/>
            <a:r>
              <a:rPr lang="en-US" dirty="0"/>
              <a:t>I’m just not ready.</a:t>
            </a:r>
          </a:p>
          <a:p>
            <a:pPr lvl="1"/>
            <a:r>
              <a:rPr lang="en-US" dirty="0"/>
              <a:t>I’m not ready to be a parent.</a:t>
            </a:r>
          </a:p>
          <a:p>
            <a:pPr lvl="1"/>
            <a:r>
              <a:rPr lang="en-US" dirty="0"/>
              <a:t>I don’t want to </a:t>
            </a:r>
            <a:r>
              <a:rPr lang="en-US" dirty="0" smtClean="0"/>
              <a:t>worry about getting in trouble.</a:t>
            </a:r>
            <a:endParaRPr lang="en-US" dirty="0"/>
          </a:p>
          <a:p>
            <a:pPr lvl="1"/>
            <a:r>
              <a:rPr lang="en-US" dirty="0" smtClean="0"/>
              <a:t>I won’t be able to get home on time.</a:t>
            </a:r>
            <a:endParaRPr lang="en-US" dirty="0"/>
          </a:p>
          <a:p>
            <a:pPr lvl="1"/>
            <a:r>
              <a:rPr lang="en-US" dirty="0"/>
              <a:t>I want to wait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600" dirty="0"/>
              <a:t>REMEMBER – It’s always ok to just simply say, “I don’t want to!” That is enough of a reason and your partner should respect it!</a:t>
            </a: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6" y="4049486"/>
            <a:ext cx="2808514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92" y="339047"/>
            <a:ext cx="1115174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Give</a:t>
            </a:r>
            <a:r>
              <a:rPr lang="en-US" sz="4000" dirty="0" smtClean="0"/>
              <a:t> a Reason </a:t>
            </a:r>
            <a:r>
              <a:rPr lang="en-US" sz="4000" b="1" dirty="0" smtClean="0"/>
              <a:t>Why</a:t>
            </a:r>
            <a:r>
              <a:rPr lang="en-US" sz="4000" dirty="0" smtClean="0"/>
              <a:t> You </a:t>
            </a:r>
            <a:r>
              <a:rPr lang="en-US" sz="4000" dirty="0"/>
              <a:t>W</a:t>
            </a:r>
            <a:r>
              <a:rPr lang="en-US" sz="4000" dirty="0" smtClean="0"/>
              <a:t>ant to </a:t>
            </a:r>
            <a:r>
              <a:rPr lang="en-US" sz="4000" b="1" dirty="0" smtClean="0"/>
              <a:t>Wait</a:t>
            </a:r>
            <a:r>
              <a:rPr lang="en-US" sz="4000" dirty="0" smtClean="0"/>
              <a:t> to Be </a:t>
            </a:r>
            <a:r>
              <a:rPr lang="en-US" sz="4000" dirty="0"/>
              <a:t>S</a:t>
            </a:r>
            <a:r>
              <a:rPr lang="en-US" sz="4000" dirty="0" smtClean="0"/>
              <a:t>afe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WAIT</a:t>
            </a:r>
            <a:r>
              <a:rPr lang="en-US" dirty="0"/>
              <a:t> – If you’ve decided it is best for you to </a:t>
            </a:r>
            <a:r>
              <a:rPr lang="en-US" b="1" dirty="0"/>
              <a:t>WAIT</a:t>
            </a:r>
            <a:r>
              <a:rPr lang="en-US" dirty="0"/>
              <a:t>, be clear about your decision. Your decisions should always be </a:t>
            </a:r>
            <a:r>
              <a:rPr lang="en-US" dirty="0" smtClean="0"/>
              <a:t>respected.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might discuss how long you </a:t>
            </a:r>
            <a:r>
              <a:rPr lang="en-US" dirty="0" smtClean="0"/>
              <a:t>want to wait and </a:t>
            </a:r>
            <a:r>
              <a:rPr lang="en-US" dirty="0"/>
              <a:t>what your boundaries are. </a:t>
            </a:r>
            <a:r>
              <a:rPr lang="en-US" sz="2600" i="1" dirty="0"/>
              <a:t>(Ex. “I </a:t>
            </a:r>
            <a:r>
              <a:rPr lang="en-US" sz="2600" i="1" dirty="0" smtClean="0"/>
              <a:t>want to have sex, but I’m only willing to do so if we use a condom.” or “I want to wait until we’ve gotten to know each other better.”)</a:t>
            </a:r>
            <a:endParaRPr lang="en-US" sz="26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13" y="4376239"/>
            <a:ext cx="2481285" cy="24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the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72600" cy="4351338"/>
          </a:xfrm>
        </p:spPr>
        <p:txBody>
          <a:bodyPr>
            <a:normAutofit/>
          </a:bodyPr>
          <a:lstStyle/>
          <a:p>
            <a:r>
              <a:rPr lang="en-US" b="1" dirty="0"/>
              <a:t>AVOID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/>
              <a:t>If you are not </a:t>
            </a:r>
            <a:r>
              <a:rPr lang="en-US" dirty="0" smtClean="0"/>
              <a:t>ready or do not want to, it </a:t>
            </a:r>
            <a:r>
              <a:rPr lang="en-US" dirty="0"/>
              <a:t>is always best to </a:t>
            </a:r>
            <a:r>
              <a:rPr lang="en-US" b="1" dirty="0" smtClean="0"/>
              <a:t>AVOID </a:t>
            </a:r>
            <a:r>
              <a:rPr lang="en-US" dirty="0" smtClean="0"/>
              <a:t>the </a:t>
            </a:r>
            <a:r>
              <a:rPr lang="en-US" dirty="0"/>
              <a:t>situation by setting boundaries. Avoid secluded places or places you feel uncomfortable, plan to hang outside the bedroom, or in groups of </a:t>
            </a:r>
            <a:r>
              <a:rPr lang="en-US" dirty="0" smtClean="0"/>
              <a:t>friends.</a:t>
            </a:r>
          </a:p>
          <a:p>
            <a:endParaRPr lang="en-US" dirty="0" smtClean="0"/>
          </a:p>
          <a:p>
            <a:r>
              <a:rPr lang="en-US" b="1" dirty="0" smtClean="0"/>
              <a:t>Avoiding</a:t>
            </a:r>
            <a:r>
              <a:rPr lang="en-US" dirty="0" smtClean="0"/>
              <a:t> situations </a:t>
            </a:r>
            <a:r>
              <a:rPr lang="en-US" dirty="0"/>
              <a:t>that make you uncomfortable may keep you safer and prevent you from having a conversation, interaction (or possible confrontation) you didn’t </a:t>
            </a:r>
            <a:r>
              <a:rPr lang="en-US" dirty="0" smtClean="0"/>
              <a:t>want </a:t>
            </a:r>
            <a:r>
              <a:rPr lang="en-US" dirty="0"/>
              <a:t>or weren’t ready for in the first place.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943" y="4648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ALTERNATIVES</a:t>
            </a:r>
            <a:r>
              <a:rPr lang="en-US" dirty="0"/>
              <a:t> – to show your partner you care about them suggest some </a:t>
            </a:r>
            <a:r>
              <a:rPr lang="en-US" b="1" dirty="0" smtClean="0"/>
              <a:t>ALTERNATIVES</a:t>
            </a:r>
            <a:r>
              <a:rPr lang="en-US" dirty="0" smtClean="0"/>
              <a:t>. Some </a:t>
            </a:r>
            <a:r>
              <a:rPr lang="en-US" dirty="0"/>
              <a:t>examples might be:</a:t>
            </a:r>
          </a:p>
          <a:p>
            <a:pPr>
              <a:buFontTx/>
              <a:buChar char="-"/>
            </a:pPr>
            <a:r>
              <a:rPr lang="en-US" dirty="0"/>
              <a:t>Let’s go to the movies.</a:t>
            </a:r>
          </a:p>
          <a:p>
            <a:pPr>
              <a:buFontTx/>
              <a:buChar char="-"/>
            </a:pPr>
            <a:r>
              <a:rPr lang="en-US" dirty="0" smtClean="0"/>
              <a:t>Let’s </a:t>
            </a:r>
            <a:r>
              <a:rPr lang="en-US" dirty="0"/>
              <a:t>go play video games.</a:t>
            </a:r>
          </a:p>
          <a:p>
            <a:pPr>
              <a:buFontTx/>
              <a:buChar char="-"/>
            </a:pPr>
            <a:r>
              <a:rPr lang="en-US" dirty="0"/>
              <a:t>Let’s go for a walk.</a:t>
            </a:r>
          </a:p>
          <a:p>
            <a:pPr marL="0" indent="0">
              <a:buNone/>
            </a:pPr>
            <a:r>
              <a:rPr lang="en-US" dirty="0" smtClean="0"/>
              <a:t>- Let’s just hold hands.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456" y="3513317"/>
            <a:ext cx="3205197" cy="32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 of an Unsafe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GET OUT </a:t>
            </a:r>
            <a:r>
              <a:rPr lang="en-US" dirty="0"/>
              <a:t>– If you find that the situation you are in is becoming unsafe </a:t>
            </a:r>
            <a:r>
              <a:rPr lang="en-US" u="sng" dirty="0"/>
              <a:t>be prepared to leave.</a:t>
            </a:r>
            <a:r>
              <a:rPr lang="en-US" dirty="0"/>
              <a:t> </a:t>
            </a:r>
          </a:p>
          <a:p>
            <a:r>
              <a:rPr lang="en-US" dirty="0"/>
              <a:t>If your partner is not respecting your feelings, continues to pressure you or is becoming angry or violent, you should </a:t>
            </a:r>
            <a:r>
              <a:rPr lang="en-US" b="1" dirty="0"/>
              <a:t>GET OUT </a:t>
            </a:r>
            <a:r>
              <a:rPr lang="en-US" dirty="0"/>
              <a:t>as quickly and safely as possible. Call for help if you need to. Your boundaries should ALWAYS be respected.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71" y="4114801"/>
            <a:ext cx="261257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B565D0-B185-4245-90D1-27976C13C2D0}" vid="{AEAB48F2-8B2D-47EB-9B1B-1E39396EA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14680</TotalTime>
  <Words>1312</Words>
  <Application>Microsoft Office PowerPoint</Application>
  <PresentationFormat>Widescreen</PresentationFormat>
  <Paragraphs>115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Refusal Skills</vt:lpstr>
      <vt:lpstr>What is Peer/Partner Pressure?</vt:lpstr>
      <vt:lpstr>Refusal Skills</vt:lpstr>
      <vt:lpstr>Stop and Say “No!”</vt:lpstr>
      <vt:lpstr>Give a Reason Why</vt:lpstr>
      <vt:lpstr>Give a Reason Why You Want to Wait to Be Safe</vt:lpstr>
      <vt:lpstr>Avoid the Situation</vt:lpstr>
      <vt:lpstr>Offer Alternatives</vt:lpstr>
      <vt:lpstr>Get Out of an Unsafe Situation</vt:lpstr>
      <vt:lpstr>Go Do Something Fun</vt:lpstr>
      <vt:lpstr>PowerPoint Presentation</vt:lpstr>
      <vt:lpstr>PowerPoint Presentation</vt:lpstr>
      <vt:lpstr>Using SWAG in non-sexual situations</vt:lpstr>
      <vt:lpstr>PowerPoint Presentation</vt:lpstr>
      <vt:lpstr>PowerPoint Presentation</vt:lpstr>
      <vt:lpstr>PowerPoint Presentation</vt:lpstr>
      <vt:lpstr>PowerPoint Presentation</vt:lpstr>
    </vt:vector>
  </TitlesOfParts>
  <Company>Centerstone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Urwiler</dc:creator>
  <cp:lastModifiedBy>Whitney E. Salyer</cp:lastModifiedBy>
  <cp:revision>47</cp:revision>
  <dcterms:created xsi:type="dcterms:W3CDTF">2021-12-02T17:37:03Z</dcterms:created>
  <dcterms:modified xsi:type="dcterms:W3CDTF">2023-09-26T18:04:47Z</dcterms:modified>
</cp:coreProperties>
</file>