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768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09" autoAdjust="0"/>
    <p:restoredTop sz="90876" autoAdjust="0"/>
  </p:normalViewPr>
  <p:slideViewPr>
    <p:cSldViewPr snapToGrid="0">
      <p:cViewPr varScale="1">
        <p:scale>
          <a:sx n="60" d="100"/>
          <a:sy n="60" d="100"/>
        </p:scale>
        <p:origin x="76"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FB3A6F-DB51-4E2E-A223-89BF59073C09}" type="datetimeFigureOut">
              <a:rPr lang="en-US" smtClean="0"/>
              <a:t>10/13/2023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8BBC97-E84E-43AE-B878-9E853A19B191}" type="slidenum">
              <a:rPr lang="en-US" smtClean="0"/>
              <a:t>‹#›</a:t>
            </a:fld>
            <a:endParaRPr lang="en-US"/>
          </a:p>
        </p:txBody>
      </p:sp>
    </p:spTree>
    <p:extLst>
      <p:ext uri="{BB962C8B-B14F-4D97-AF65-F5344CB8AC3E}">
        <p14:creationId xmlns:p14="http://schemas.microsoft.com/office/powerpoint/2010/main" val="3532384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A8BBC97-E84E-43AE-B878-9E853A19B191}" type="slidenum">
              <a:rPr lang="en-US" smtClean="0"/>
              <a:t>2</a:t>
            </a:fld>
            <a:endParaRPr lang="en-US"/>
          </a:p>
        </p:txBody>
      </p:sp>
    </p:spTree>
    <p:extLst>
      <p:ext uri="{BB962C8B-B14F-4D97-AF65-F5344CB8AC3E}">
        <p14:creationId xmlns:p14="http://schemas.microsoft.com/office/powerpoint/2010/main" val="3759341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A8BBC97-E84E-43AE-B878-9E853A19B191}" type="slidenum">
              <a:rPr lang="en-US" smtClean="0"/>
              <a:t>6</a:t>
            </a:fld>
            <a:endParaRPr lang="en-US"/>
          </a:p>
        </p:txBody>
      </p:sp>
    </p:spTree>
    <p:extLst>
      <p:ext uri="{BB962C8B-B14F-4D97-AF65-F5344CB8AC3E}">
        <p14:creationId xmlns:p14="http://schemas.microsoft.com/office/powerpoint/2010/main" val="2701250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dirty="0"/>
              <a:t>Si están hablando de reducción de riesgos, si tu pareja no tiene un condón pero aún quiere tener algo físico, pídele que te dé ideas de otras cosas que pueden hacer que sean actividades menos arriesgadas (besarse, frotar el cuerpo, tocar, etc.). Esta también es una buena forma en la que pueden comunicar sus límites.</a:t>
            </a:r>
            <a:r>
              <a:rPr lang="es-US" baseline="0" dirty="0"/>
              <a:t> </a:t>
            </a:r>
          </a:p>
        </p:txBody>
      </p:sp>
      <p:sp>
        <p:nvSpPr>
          <p:cNvPr id="4" name="Slide Number Placeholder 3"/>
          <p:cNvSpPr>
            <a:spLocks noGrp="1"/>
          </p:cNvSpPr>
          <p:nvPr>
            <p:ph type="sldNum" sz="quarter" idx="10"/>
          </p:nvPr>
        </p:nvSpPr>
        <p:spPr/>
        <p:txBody>
          <a:bodyPr/>
          <a:lstStyle/>
          <a:p>
            <a:fld id="{4A8BBC97-E84E-43AE-B878-9E853A19B191}" type="slidenum">
              <a:rPr lang="en-US" smtClean="0"/>
              <a:t>8</a:t>
            </a:fld>
            <a:endParaRPr lang="en-US"/>
          </a:p>
        </p:txBody>
      </p:sp>
    </p:spTree>
    <p:extLst>
      <p:ext uri="{BB962C8B-B14F-4D97-AF65-F5344CB8AC3E}">
        <p14:creationId xmlns:p14="http://schemas.microsoft.com/office/powerpoint/2010/main" val="3380906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Nota del expositor:</a:t>
            </a:r>
          </a:p>
          <a:p>
            <a:r>
              <a:rPr lang="es-MX" dirty="0" smtClean="0"/>
              <a:t>El</a:t>
            </a:r>
            <a:r>
              <a:rPr lang="es-MX" baseline="0" dirty="0" smtClean="0"/>
              <a:t> acrónimo SWAG se conserva en inglés ya que es una </a:t>
            </a:r>
            <a:r>
              <a:rPr lang="es-MX" baseline="0" dirty="0" err="1" smtClean="0"/>
              <a:t>exotización</a:t>
            </a:r>
            <a:r>
              <a:rPr lang="es-MX" baseline="0" dirty="0" smtClean="0"/>
              <a:t> del termino y cada letra representa dos palabras. Se conserva para poder mantener la parte fonética ya que es mas fácil de recordar. Sin embargo, la explicación de cada letra se traduce al español para conservar la intención del mensaje. Se sugiere explicar que SWAG es una palabra en inglés y que es fácil de recordar.</a:t>
            </a:r>
            <a:endParaRPr lang="en-US" dirty="0"/>
          </a:p>
        </p:txBody>
      </p:sp>
      <p:sp>
        <p:nvSpPr>
          <p:cNvPr id="4" name="Marcador de número de diapositiva 3"/>
          <p:cNvSpPr>
            <a:spLocks noGrp="1"/>
          </p:cNvSpPr>
          <p:nvPr>
            <p:ph type="sldNum" sz="quarter" idx="10"/>
          </p:nvPr>
        </p:nvSpPr>
        <p:spPr/>
        <p:txBody>
          <a:bodyPr/>
          <a:lstStyle/>
          <a:p>
            <a:fld id="{4A8BBC97-E84E-43AE-B878-9E853A19B191}" type="slidenum">
              <a:rPr lang="en-US" smtClean="0"/>
              <a:t>11</a:t>
            </a:fld>
            <a:endParaRPr lang="en-US"/>
          </a:p>
        </p:txBody>
      </p:sp>
    </p:spTree>
    <p:extLst>
      <p:ext uri="{BB962C8B-B14F-4D97-AF65-F5344CB8AC3E}">
        <p14:creationId xmlns:p14="http://schemas.microsoft.com/office/powerpoint/2010/main" val="3505511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smtClean="0"/>
              <a:t>Nota para el facilitador: Sugerir alternativas que incluyan actos sexuales o el uso de condones no está permitido en las escuelas de Tennessee según las leyes de vida familiar. Por favor revise antes de presentar.</a:t>
            </a:r>
            <a:endParaRPr lang="en-US" b="1" dirty="0"/>
          </a:p>
        </p:txBody>
      </p:sp>
      <p:sp>
        <p:nvSpPr>
          <p:cNvPr id="4" name="Slide Number Placeholder 3"/>
          <p:cNvSpPr>
            <a:spLocks noGrp="1"/>
          </p:cNvSpPr>
          <p:nvPr>
            <p:ph type="sldNum" sz="quarter" idx="10"/>
          </p:nvPr>
        </p:nvSpPr>
        <p:spPr/>
        <p:txBody>
          <a:bodyPr/>
          <a:lstStyle/>
          <a:p>
            <a:fld id="{4A8BBC97-E84E-43AE-B878-9E853A19B191}" type="slidenum">
              <a:rPr lang="en-US" smtClean="0"/>
              <a:t>14</a:t>
            </a:fld>
            <a:endParaRPr lang="en-US"/>
          </a:p>
        </p:txBody>
      </p:sp>
    </p:spTree>
    <p:extLst>
      <p:ext uri="{BB962C8B-B14F-4D97-AF65-F5344CB8AC3E}">
        <p14:creationId xmlns:p14="http://schemas.microsoft.com/office/powerpoint/2010/main" val="28657989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2"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b="1">
                <a:solidFill>
                  <a:srgbClr val="367689"/>
                </a:solidFill>
                <a:latin typeface="Cambria" panose="02040503050406030204" pitchFamily="18" charset="0"/>
                <a:ea typeface="Cambria" panose="02040503050406030204"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367689"/>
                </a:solidFill>
                <a:latin typeface="Cambria" panose="02040503050406030204" pitchFamily="18" charset="0"/>
                <a:ea typeface="Cambria" panose="02040503050406030204" pitchFamily="18"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spTree>
    <p:extLst>
      <p:ext uri="{BB962C8B-B14F-4D97-AF65-F5344CB8AC3E}">
        <p14:creationId xmlns:p14="http://schemas.microsoft.com/office/powerpoint/2010/main" val="325145914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EC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spTree>
    <p:extLst>
      <p:ext uri="{BB962C8B-B14F-4D97-AF65-F5344CB8AC3E}">
        <p14:creationId xmlns:p14="http://schemas.microsoft.com/office/powerpoint/2010/main" val="416557023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54A4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1899" y="5574909"/>
            <a:ext cx="2492200" cy="997876"/>
          </a:xfrm>
          <a:prstGeom prst="rect">
            <a:avLst/>
          </a:prstGeom>
        </p:spPr>
      </p:pic>
    </p:spTree>
    <p:extLst>
      <p:ext uri="{BB962C8B-B14F-4D97-AF65-F5344CB8AC3E}">
        <p14:creationId xmlns:p14="http://schemas.microsoft.com/office/powerpoint/2010/main" val="1220372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About Centerstone - Slide 1">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0503" b="-2685"/>
          <a:stretch/>
        </p:blipFill>
        <p:spPr>
          <a:xfrm>
            <a:off x="2282" y="-256478"/>
            <a:ext cx="12200555" cy="7301678"/>
          </a:xfrm>
          <a:prstGeom prst="rect">
            <a:avLst/>
          </a:prstGeom>
        </p:spPr>
      </p:pic>
      <p:sp>
        <p:nvSpPr>
          <p:cNvPr id="2" name="Title 1"/>
          <p:cNvSpPr txBox="1">
            <a:spLocks/>
          </p:cNvSpPr>
          <p:nvPr/>
        </p:nvSpPr>
        <p:spPr>
          <a:xfrm>
            <a:off x="998868" y="768489"/>
            <a:ext cx="9712198" cy="626400"/>
          </a:xfrm>
          <a:prstGeom prst="rect">
            <a:avLst/>
          </a:prstGeom>
        </p:spPr>
        <p:txBody>
          <a:bodyPr/>
          <a:lstStyle>
            <a:lvl1pPr algn="l" defTabSz="914400" rtl="0" eaLnBrk="1" latinLnBrk="0" hangingPunct="1">
              <a:lnSpc>
                <a:spcPct val="90000"/>
              </a:lnSpc>
              <a:spcBef>
                <a:spcPct val="0"/>
              </a:spcBef>
              <a:buNone/>
              <a:defRPr sz="4000" kern="1200">
                <a:solidFill>
                  <a:srgbClr val="98CDCD"/>
                </a:solidFill>
                <a:latin typeface="Arial" panose="020B0604020202020204" pitchFamily="34" charset="0"/>
                <a:ea typeface="+mj-ea"/>
                <a:cs typeface="Arial" panose="020B0604020202020204" pitchFamily="34" charset="0"/>
              </a:defRPr>
            </a:lvl1pPr>
          </a:lstStyle>
          <a:p>
            <a:r>
              <a:rPr lang="en-US" b="1" dirty="0" smtClean="0">
                <a:solidFill>
                  <a:srgbClr val="54A49D"/>
                </a:solidFill>
                <a:latin typeface="Cambria" panose="02040503050406030204" pitchFamily="18" charset="0"/>
                <a:ea typeface="Cambria" panose="02040503050406030204" pitchFamily="18" charset="0"/>
              </a:rPr>
              <a:t>Centerstone at a glance</a:t>
            </a:r>
            <a:endParaRPr lang="en-US" b="1" dirty="0">
              <a:solidFill>
                <a:srgbClr val="54A49D"/>
              </a:solidFill>
              <a:latin typeface="Cambria" panose="02040503050406030204" pitchFamily="18" charset="0"/>
              <a:ea typeface="Cambria" panose="02040503050406030204" pitchFamily="18" charset="0"/>
            </a:endParaRPr>
          </a:p>
        </p:txBody>
      </p:sp>
      <p:sp>
        <p:nvSpPr>
          <p:cNvPr id="3" name="Rectangle 2"/>
          <p:cNvSpPr/>
          <p:nvPr/>
        </p:nvSpPr>
        <p:spPr>
          <a:xfrm>
            <a:off x="782868" y="561600"/>
            <a:ext cx="10670400" cy="4746380"/>
          </a:xfrm>
          <a:prstGeom prst="rect">
            <a:avLst/>
          </a:prstGeom>
          <a:noFill/>
          <a:ln w="12700">
            <a:solidFill>
              <a:srgbClr val="E49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193268" y="1420089"/>
            <a:ext cx="10104000" cy="5170646"/>
          </a:xfrm>
          <a:prstGeom prst="rect">
            <a:avLst/>
          </a:prstGeom>
          <a:noFill/>
        </p:spPr>
        <p:txBody>
          <a:bodyPr wrap="square" rtlCol="0">
            <a:spAutoFit/>
          </a:bodyPr>
          <a:lstStyle/>
          <a:p>
            <a:pPr marL="285750" indent="-285750">
              <a:buFont typeface="Arial" panose="020B0604020202020204" pitchFamily="34" charset="0"/>
              <a:buChar char="•"/>
            </a:pP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Centerstone is a private, nonprofit healthcare organization with services available nationally</a:t>
            </a:r>
          </a:p>
          <a:p>
            <a:pPr marL="285750" indent="-285750">
              <a:buFont typeface="Arial" panose="020B0604020202020204" pitchFamily="34" charset="0"/>
              <a:buChar char="•"/>
            </a:pPr>
            <a:endPar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Specialized </a:t>
            </a:r>
            <a:r>
              <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programs for the military community, therapeutic foster care, children’s services and employee assistance </a:t>
            </a: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programs (eap)</a:t>
            </a:r>
          </a:p>
          <a:p>
            <a:pPr marL="285750" indent="-285750">
              <a:buFont typeface="Arial" panose="020B0604020202020204" pitchFamily="34" charset="0"/>
              <a:buChar char="•"/>
            </a:pPr>
            <a:endPar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60+ years in operation</a:t>
            </a:r>
          </a:p>
          <a:p>
            <a:pPr marL="285750" indent="-285750">
              <a:buFont typeface="Arial" panose="020B0604020202020204" pitchFamily="34" charset="0"/>
              <a:buChar char="•"/>
            </a:pPr>
            <a:endPar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CARF and Joint Commission Accredited</a:t>
            </a:r>
          </a:p>
          <a:p>
            <a:pPr marL="285750" indent="-285750">
              <a:buFont typeface="Arial" panose="020B0604020202020204" pitchFamily="34" charset="0"/>
              <a:buChar char="•"/>
            </a:pPr>
            <a:endPar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r>
              <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Centerstone’s Research Institute provides guidance through research and technology, leveraging the best practices for use in all our </a:t>
            </a: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communities</a:t>
            </a:r>
          </a:p>
          <a:p>
            <a:pPr marL="285750" indent="-285750">
              <a:buFont typeface="Arial" panose="020B0604020202020204" pitchFamily="34" charset="0"/>
              <a:buChar char="•"/>
            </a:pPr>
            <a:endPar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r>
              <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Centerstone’s Foundation secures philanthropic resources to support the work and mission of delivering care that changes people’s </a:t>
            </a: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lives</a:t>
            </a:r>
            <a:endPar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endParaRPr lang="en-US" sz="1600" dirty="0" smtClean="0">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endParaRPr lang="en-US" sz="1600" dirty="0">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endParaRPr lang="en-US" sz="1600" dirty="0" smtClean="0">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endParaRPr lang="en-US" sz="1600" dirty="0">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endParaRPr lang="en-US" sz="1600" dirty="0" smtClean="0">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endParaRPr lang="en-US" sz="1600" dirty="0">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862333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cxnSp>
        <p:nvCxnSpPr>
          <p:cNvPr id="13" name="Straight Connector 12"/>
          <p:cNvCxnSpPr/>
          <p:nvPr/>
        </p:nvCxnSpPr>
        <p:spPr>
          <a:xfrm>
            <a:off x="603921" y="3872021"/>
            <a:ext cx="9108791" cy="20723"/>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603921" y="383138"/>
            <a:ext cx="9942907" cy="626400"/>
          </a:xfrm>
          <a:prstGeom prst="rect">
            <a:avLst/>
          </a:prstGeom>
        </p:spPr>
        <p:txBody>
          <a:bodyPr/>
          <a:lstStyle>
            <a:lvl1pPr algn="l" defTabSz="914400" rtl="0" eaLnBrk="1" latinLnBrk="0" hangingPunct="1">
              <a:lnSpc>
                <a:spcPct val="90000"/>
              </a:lnSpc>
              <a:spcBef>
                <a:spcPct val="0"/>
              </a:spcBef>
              <a:buNone/>
              <a:defRPr sz="4000" kern="1200">
                <a:solidFill>
                  <a:srgbClr val="98CDCD"/>
                </a:solidFill>
                <a:latin typeface="Arial" panose="020B0604020202020204" pitchFamily="34" charset="0"/>
                <a:ea typeface="+mj-ea"/>
                <a:cs typeface="Arial" panose="020B0604020202020204" pitchFamily="34" charset="0"/>
              </a:defRPr>
            </a:lvl1pPr>
          </a:lstStyle>
          <a:p>
            <a:r>
              <a:rPr lang="en-US" b="1" dirty="0" smtClean="0">
                <a:solidFill>
                  <a:srgbClr val="367689"/>
                </a:solidFill>
                <a:latin typeface="Cambria" panose="02040503050406030204" pitchFamily="18" charset="0"/>
                <a:ea typeface="Cambria" panose="02040503050406030204" pitchFamily="18" charset="0"/>
              </a:rPr>
              <a:t>Centerstone at a glance</a:t>
            </a:r>
            <a:endParaRPr lang="en-US" b="1" dirty="0">
              <a:solidFill>
                <a:srgbClr val="367689"/>
              </a:solidFill>
              <a:latin typeface="Cambria" panose="02040503050406030204" pitchFamily="18" charset="0"/>
              <a:ea typeface="Cambria" panose="02040503050406030204" pitchFamily="18" charset="0"/>
            </a:endParaRPr>
          </a:p>
        </p:txBody>
      </p:sp>
      <p:sp>
        <p:nvSpPr>
          <p:cNvPr id="15" name="TextBox 14"/>
          <p:cNvSpPr txBox="1"/>
          <p:nvPr/>
        </p:nvSpPr>
        <p:spPr>
          <a:xfrm>
            <a:off x="1089586" y="1661495"/>
            <a:ext cx="3177071" cy="2800767"/>
          </a:xfrm>
          <a:prstGeom prst="rect">
            <a:avLst/>
          </a:prstGeom>
          <a:noFill/>
          <a:ln w="28575">
            <a:noFill/>
          </a:ln>
        </p:spPr>
        <p:txBody>
          <a:bodyPr wrap="square" rtlCol="0">
            <a:spAutoFit/>
          </a:bodyPr>
          <a:lstStyle/>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People Served:</a:t>
            </a:r>
          </a:p>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107,406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total</a:t>
            </a:r>
          </a:p>
          <a:p>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        32,000+ children</a:t>
            </a:r>
          </a:p>
          <a:p>
            <a:r>
              <a:rPr lang="en-US"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       75,000+ adults</a:t>
            </a:r>
          </a:p>
          <a:p>
            <a:endParaRPr lang="en-US" dirty="0">
              <a:latin typeface="Cambria" panose="02040503050406030204" pitchFamily="18" charset="0"/>
              <a:ea typeface="Cambria" panose="02040503050406030204" pitchFamily="18" charset="0"/>
              <a:cs typeface="Arial" panose="020B0604020202020204" pitchFamily="34" charset="0"/>
            </a:endParaRPr>
          </a:p>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Services Provided:</a:t>
            </a:r>
          </a:p>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2,189,937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total</a:t>
            </a:r>
            <a:endParaRPr lang="en-US"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a:p>
            <a:endParaRPr lang="en-US" sz="1600" b="1" dirty="0" smtClean="0">
              <a:solidFill>
                <a:srgbClr val="367689"/>
              </a:solidFill>
              <a:latin typeface="Cambria" panose="02040503050406030204" pitchFamily="18" charset="0"/>
              <a:ea typeface="Cambria" panose="02040503050406030204" pitchFamily="18" charset="0"/>
              <a:cs typeface="Arial" panose="020B0604020202020204" pitchFamily="34" charset="0"/>
            </a:endParaRPr>
          </a:p>
          <a:p>
            <a:endParaRPr lang="en-US" sz="1600" dirty="0">
              <a:latin typeface="Cambria" panose="02040503050406030204" pitchFamily="18" charset="0"/>
              <a:ea typeface="Cambria" panose="02040503050406030204" pitchFamily="18" charset="0"/>
              <a:cs typeface="Arial" panose="020B0604020202020204" pitchFamily="34" charset="0"/>
            </a:endParaRPr>
          </a:p>
          <a:p>
            <a:endParaRPr lang="en-US" dirty="0">
              <a:latin typeface="Cambria" panose="02040503050406030204" pitchFamily="18" charset="0"/>
              <a:ea typeface="Cambria" panose="02040503050406030204" pitchFamily="18" charset="0"/>
              <a:cs typeface="Arial" panose="020B0604020202020204" pitchFamily="34" charset="0"/>
            </a:endParaRPr>
          </a:p>
        </p:txBody>
      </p:sp>
      <p:sp>
        <p:nvSpPr>
          <p:cNvPr id="16" name="TextBox 15"/>
          <p:cNvSpPr txBox="1"/>
          <p:nvPr/>
        </p:nvSpPr>
        <p:spPr>
          <a:xfrm>
            <a:off x="4552055" y="4341662"/>
            <a:ext cx="4376871" cy="1169551"/>
          </a:xfrm>
          <a:prstGeom prst="rect">
            <a:avLst/>
          </a:prstGeom>
          <a:noFill/>
          <a:ln w="28575">
            <a:noFill/>
          </a:ln>
        </p:spPr>
        <p:txBody>
          <a:bodyPr wrap="square" rtlCol="0">
            <a:spAutoFit/>
          </a:bodyPr>
          <a:lstStyle/>
          <a:p>
            <a:endParaRPr lang="en-US" b="1" dirty="0">
              <a:latin typeface="Cambria" panose="02040503050406030204" pitchFamily="18" charset="0"/>
              <a:ea typeface="Cambria" panose="02040503050406030204" pitchFamily="18" charset="0"/>
              <a:cs typeface="Arial" panose="020B0604020202020204" pitchFamily="34" charset="0"/>
            </a:endParaRPr>
          </a:p>
          <a:p>
            <a:r>
              <a:rPr lang="en-US" sz="1800"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1</a:t>
            </a:r>
            <a:r>
              <a:rPr lang="en-US" sz="1800" b="1" dirty="0" smtClean="0">
                <a:solidFill>
                  <a:srgbClr val="54A49D"/>
                </a:solidFill>
                <a:latin typeface="Cambria" panose="02040503050406030204" pitchFamily="18" charset="0"/>
                <a:ea typeface="Cambria" panose="02040503050406030204" pitchFamily="18" charset="0"/>
                <a:cs typeface="Arial" panose="020B0604020202020204" pitchFamily="34" charset="0"/>
              </a:rPr>
              <a:t> </a:t>
            </a:r>
            <a:r>
              <a:rPr lang="en-US" sz="1800"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Inpatient Behavioral Hospital</a:t>
            </a:r>
          </a:p>
          <a:p>
            <a:endParaRPr lang="en-US" sz="1600" b="1"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a:p>
            <a:endParaRPr lang="en-US" dirty="0">
              <a:latin typeface="Cambria" panose="02040503050406030204" pitchFamily="18" charset="0"/>
              <a:ea typeface="Cambria" panose="02040503050406030204" pitchFamily="18" charset="0"/>
              <a:cs typeface="Arial" panose="020B0604020202020204" pitchFamily="34" charset="0"/>
            </a:endParaRPr>
          </a:p>
        </p:txBody>
      </p:sp>
      <p:sp>
        <p:nvSpPr>
          <p:cNvPr id="17" name="Rectangle 16"/>
          <p:cNvSpPr/>
          <p:nvPr/>
        </p:nvSpPr>
        <p:spPr>
          <a:xfrm>
            <a:off x="603921" y="1062866"/>
            <a:ext cx="5327858" cy="523220"/>
          </a:xfrm>
          <a:prstGeom prst="rect">
            <a:avLst/>
          </a:prstGeom>
        </p:spPr>
        <p:txBody>
          <a:bodyPr wrap="square">
            <a:spAutoFit/>
          </a:bodyPr>
          <a:lstStyle/>
          <a:p>
            <a:r>
              <a:rPr lang="en-US" sz="2800"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Care In FY 2022</a:t>
            </a:r>
            <a:endParaRPr lang="en-US" sz="2800" b="1" dirty="0">
              <a:solidFill>
                <a:srgbClr val="367689"/>
              </a:solidFill>
              <a:latin typeface="Cambria" panose="02040503050406030204" pitchFamily="18" charset="0"/>
              <a:ea typeface="Cambria" panose="02040503050406030204" pitchFamily="18" charset="0"/>
              <a:cs typeface="Arial" panose="020B0604020202020204" pitchFamily="34" charset="0"/>
            </a:endParaRPr>
          </a:p>
        </p:txBody>
      </p:sp>
      <p:sp>
        <p:nvSpPr>
          <p:cNvPr id="18" name="Rectangle 17"/>
          <p:cNvSpPr/>
          <p:nvPr/>
        </p:nvSpPr>
        <p:spPr>
          <a:xfrm>
            <a:off x="5526420" y="1661495"/>
            <a:ext cx="4282659" cy="2585323"/>
          </a:xfrm>
          <a:prstGeom prst="rect">
            <a:avLst/>
          </a:prstGeom>
        </p:spPr>
        <p:txBody>
          <a:bodyPr wrap="square">
            <a:spAutoFit/>
          </a:bodyPr>
          <a:lstStyle/>
          <a:p>
            <a:r>
              <a:rPr lang="en-US" b="1" dirty="0">
                <a:solidFill>
                  <a:srgbClr val="367689"/>
                </a:solidFill>
                <a:latin typeface="Cambria" panose="02040503050406030204" pitchFamily="18" charset="0"/>
                <a:ea typeface="Cambria" panose="02040503050406030204" pitchFamily="18" charset="0"/>
                <a:cs typeface="Arial" panose="020B0604020202020204" pitchFamily="34" charset="0"/>
              </a:rPr>
              <a:t>Staff:</a:t>
            </a:r>
          </a:p>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3,080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clinical and administrative </a:t>
            </a:r>
            <a:r>
              <a:rPr lang="en-US"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staff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plus </a:t>
            </a:r>
            <a:r>
              <a:rPr lang="en-US"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a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nationwide network </a:t>
            </a:r>
            <a:r>
              <a:rPr lang="en-US"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of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contracted behavioral health providers.</a:t>
            </a:r>
          </a:p>
          <a:p>
            <a:endPar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Total</a:t>
            </a:r>
            <a:r>
              <a:rPr lang="en-US" b="1" baseline="0" dirty="0" smtClean="0">
                <a:solidFill>
                  <a:srgbClr val="367689"/>
                </a:solidFill>
                <a:latin typeface="Cambria" panose="02040503050406030204" pitchFamily="18" charset="0"/>
                <a:ea typeface="Cambria" panose="02040503050406030204" pitchFamily="18" charset="0"/>
                <a:cs typeface="Arial" panose="020B0604020202020204" pitchFamily="34" charset="0"/>
              </a:rPr>
              <a:t> Revenue</a:t>
            </a:r>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a:t>
            </a:r>
          </a:p>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$305,725,431</a:t>
            </a:r>
            <a:endPar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a:p>
            <a:endPar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a:p>
            <a:endParaRPr lang="en-US"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p:txBody>
      </p:sp>
      <p:sp>
        <p:nvSpPr>
          <p:cNvPr id="19" name="Rectangle 18"/>
          <p:cNvSpPr/>
          <p:nvPr/>
        </p:nvSpPr>
        <p:spPr>
          <a:xfrm>
            <a:off x="603921" y="3958028"/>
            <a:ext cx="8610404" cy="523220"/>
          </a:xfrm>
          <a:prstGeom prst="rect">
            <a:avLst/>
          </a:prstGeom>
        </p:spPr>
        <p:txBody>
          <a:bodyPr wrap="square">
            <a:spAutoFit/>
          </a:bodyPr>
          <a:lstStyle/>
          <a:p>
            <a:r>
              <a:rPr lang="en-US" sz="2800" b="1" dirty="0" err="1" smtClean="0">
                <a:solidFill>
                  <a:srgbClr val="367689"/>
                </a:solidFill>
                <a:latin typeface="Cambria" panose="02040503050406030204" pitchFamily="18" charset="0"/>
                <a:ea typeface="Cambria" panose="02040503050406030204" pitchFamily="18" charset="0"/>
                <a:cs typeface="Arial" panose="020B0604020202020204" pitchFamily="34" charset="0"/>
              </a:rPr>
              <a:t>Centerstone</a:t>
            </a:r>
            <a:r>
              <a:rPr lang="en-US" sz="2800"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 in</a:t>
            </a:r>
            <a:r>
              <a:rPr lang="en-US" sz="2800" b="1" baseline="0" dirty="0" smtClean="0">
                <a:solidFill>
                  <a:srgbClr val="367689"/>
                </a:solidFill>
                <a:latin typeface="Cambria" panose="02040503050406030204" pitchFamily="18" charset="0"/>
                <a:ea typeface="Cambria" panose="02040503050406030204" pitchFamily="18" charset="0"/>
                <a:cs typeface="Arial" panose="020B0604020202020204" pitchFamily="34" charset="0"/>
              </a:rPr>
              <a:t> the Community</a:t>
            </a:r>
            <a:endParaRPr lang="en-US" sz="2800" b="1" dirty="0">
              <a:solidFill>
                <a:srgbClr val="367689"/>
              </a:solidFill>
              <a:latin typeface="Cambria" panose="02040503050406030204" pitchFamily="18" charset="0"/>
              <a:ea typeface="Cambria" panose="02040503050406030204" pitchFamily="18" charset="0"/>
              <a:cs typeface="Arial" panose="020B0604020202020204" pitchFamily="34" charset="0"/>
            </a:endParaRPr>
          </a:p>
        </p:txBody>
      </p:sp>
      <p:sp>
        <p:nvSpPr>
          <p:cNvPr id="20" name="Rectangle 19"/>
          <p:cNvSpPr/>
          <p:nvPr/>
        </p:nvSpPr>
        <p:spPr>
          <a:xfrm>
            <a:off x="1089586" y="4630452"/>
            <a:ext cx="1743740" cy="369332"/>
          </a:xfrm>
          <a:prstGeom prst="rect">
            <a:avLst/>
          </a:prstGeom>
        </p:spPr>
        <p:txBody>
          <a:bodyPr wrap="square">
            <a:spAutoFit/>
          </a:bodyPr>
          <a:lstStyle/>
          <a:p>
            <a:r>
              <a:rPr lang="en-US" sz="1800"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170+</a:t>
            </a:r>
            <a:r>
              <a:rPr lang="en-US" sz="1800" dirty="0" smtClean="0">
                <a:solidFill>
                  <a:srgbClr val="367689"/>
                </a:solidFill>
                <a:latin typeface="Cambria" panose="02040503050406030204" pitchFamily="18" charset="0"/>
                <a:ea typeface="Cambria" panose="02040503050406030204" pitchFamily="18" charset="0"/>
                <a:cs typeface="Arial" panose="020B0604020202020204" pitchFamily="34" charset="0"/>
              </a:rPr>
              <a:t> </a:t>
            </a:r>
            <a:r>
              <a:rPr lang="en-US" sz="1800"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Locations</a:t>
            </a:r>
            <a:endParaRPr lang="en-US" sz="1800"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p:txBody>
      </p:sp>
      <p:sp>
        <p:nvSpPr>
          <p:cNvPr id="22" name="Rectangle 21"/>
          <p:cNvSpPr/>
          <p:nvPr/>
        </p:nvSpPr>
        <p:spPr>
          <a:xfrm>
            <a:off x="9214324" y="4618923"/>
            <a:ext cx="2150444" cy="369332"/>
          </a:xfrm>
          <a:prstGeom prst="rect">
            <a:avLst/>
          </a:prstGeom>
        </p:spPr>
        <p:txBody>
          <a:bodyPr wrap="square">
            <a:spAutoFit/>
          </a:bodyPr>
          <a:lstStyle/>
          <a:p>
            <a:r>
              <a:rPr lang="en-US" sz="1800" b="1" dirty="0" smtClean="0">
                <a:solidFill>
                  <a:srgbClr val="367689"/>
                </a:solidFill>
                <a:latin typeface="Arial" panose="020B0604020202020204" pitchFamily="34" charset="0"/>
                <a:cs typeface="Arial" panose="020B0604020202020204" pitchFamily="34" charset="0"/>
              </a:rPr>
              <a:t>750+ </a:t>
            </a:r>
            <a:r>
              <a:rPr lang="en-US" sz="1800" b="0" dirty="0" smtClean="0">
                <a:solidFill>
                  <a:schemeClr val="bg1">
                    <a:lumMod val="50000"/>
                  </a:schemeClr>
                </a:solidFill>
                <a:latin typeface="Arial" panose="020B0604020202020204" pitchFamily="34" charset="0"/>
                <a:cs typeface="Arial" panose="020B0604020202020204" pitchFamily="34" charset="0"/>
              </a:rPr>
              <a:t>Schools</a:t>
            </a:r>
            <a:endParaRPr lang="en-US" sz="1800"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4801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54A4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lstStyle>
            <a:lvl1pPr>
              <a:defRPr sz="6000" b="1">
                <a:solidFill>
                  <a:schemeClr val="bg1"/>
                </a:solidFill>
                <a:latin typeface="Cambria" panose="02040503050406030204" pitchFamily="18" charset="0"/>
                <a:ea typeface="Cambria" panose="02040503050406030204" pitchFamily="18"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latin typeface="Cambria" panose="02040503050406030204" pitchFamily="18" charset="0"/>
                <a:ea typeface="Cambria" panose="02040503050406030204" pitchFamily="18"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1899" y="5574909"/>
            <a:ext cx="2492200" cy="997876"/>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1634" y="1164674"/>
            <a:ext cx="3428590" cy="1928581"/>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138837" y="4697840"/>
            <a:ext cx="3428590" cy="1928581"/>
          </a:xfrm>
          <a:prstGeom prst="rect">
            <a:avLst/>
          </a:prstGeom>
        </p:spPr>
      </p:pic>
    </p:spTree>
    <p:extLst>
      <p:ext uri="{BB962C8B-B14F-4D97-AF65-F5344CB8AC3E}">
        <p14:creationId xmlns:p14="http://schemas.microsoft.com/office/powerpoint/2010/main" val="3840583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title"/>
          </p:nvPr>
        </p:nvSpPr>
        <p:spPr>
          <a:xfrm>
            <a:off x="838200" y="2766217"/>
            <a:ext cx="10515600" cy="1325563"/>
          </a:xfrm>
        </p:spPr>
        <p:txBody>
          <a:bodyPr/>
          <a:lstStyle>
            <a:lvl1pPr>
              <a:defRPr b="1">
                <a:solidFill>
                  <a:srgbClr val="367689"/>
                </a:solidFill>
                <a:latin typeface="Cambria" panose="02040503050406030204" pitchFamily="18" charset="0"/>
                <a:ea typeface="Cambria" panose="02040503050406030204" pitchFamily="18" charset="0"/>
              </a:defRPr>
            </a:lvl1pPr>
          </a:lstStyle>
          <a:p>
            <a:r>
              <a:rPr lang="en-US" smtClean="0"/>
              <a:t>Click to edit Master title style</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spTree>
    <p:extLst>
      <p:ext uri="{BB962C8B-B14F-4D97-AF65-F5344CB8AC3E}">
        <p14:creationId xmlns:p14="http://schemas.microsoft.com/office/powerpoint/2010/main" val="1620503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title"/>
          </p:nvPr>
        </p:nvSpPr>
        <p:spPr/>
        <p:txBody>
          <a:bodyPr/>
          <a:lstStyle>
            <a:lvl1pPr>
              <a:defRPr b="1">
                <a:solidFill>
                  <a:srgbClr val="367689"/>
                </a:solidFill>
                <a:latin typeface="Cambria" panose="02040503050406030204" pitchFamily="18" charset="0"/>
                <a:ea typeface="Cambria" panose="02040503050406030204"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a:solidFill>
                  <a:srgbClr val="367689"/>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457" y="5586412"/>
            <a:ext cx="2409825" cy="942975"/>
          </a:xfrm>
          <a:prstGeom prst="rect">
            <a:avLst/>
          </a:prstGeom>
        </p:spPr>
      </p:pic>
    </p:spTree>
    <p:extLst>
      <p:ext uri="{BB962C8B-B14F-4D97-AF65-F5344CB8AC3E}">
        <p14:creationId xmlns:p14="http://schemas.microsoft.com/office/powerpoint/2010/main" val="3150124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b="1">
                <a:solidFill>
                  <a:srgbClr val="367689"/>
                </a:solidFill>
                <a:latin typeface="Cambria" panose="02040503050406030204" pitchFamily="18" charset="0"/>
                <a:ea typeface="Cambria" panose="02040503050406030204" pitchFamily="18"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a:solidFill>
                  <a:srgbClr val="367689"/>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a:solidFill>
                  <a:srgbClr val="367689"/>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spTree>
    <p:extLst>
      <p:ext uri="{BB962C8B-B14F-4D97-AF65-F5344CB8AC3E}">
        <p14:creationId xmlns:p14="http://schemas.microsoft.com/office/powerpoint/2010/main" val="2554676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365125"/>
            <a:ext cx="10515600" cy="1325563"/>
          </a:xfrm>
        </p:spPr>
        <p:txBody>
          <a:bodyPr/>
          <a:lstStyle>
            <a:lvl1pPr>
              <a:defRPr b="1">
                <a:solidFill>
                  <a:srgbClr val="367689"/>
                </a:solidFill>
                <a:latin typeface="Cambria" panose="02040503050406030204" pitchFamily="18" charset="0"/>
                <a:ea typeface="Cambria" panose="02040503050406030204" pitchFamily="18"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367689"/>
                </a:solidFill>
                <a:latin typeface="Cambria" panose="02040503050406030204" pitchFamily="18" charset="0"/>
                <a:ea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a:solidFill>
                  <a:srgbClr val="367689"/>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367689"/>
                </a:solidFill>
                <a:latin typeface="Cambria" panose="02040503050406030204" pitchFamily="18" charset="0"/>
                <a:ea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a:solidFill>
                  <a:srgbClr val="367689"/>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spTree>
    <p:extLst>
      <p:ext uri="{BB962C8B-B14F-4D97-AF65-F5344CB8AC3E}">
        <p14:creationId xmlns:p14="http://schemas.microsoft.com/office/powerpoint/2010/main" val="2353575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b="1">
                <a:solidFill>
                  <a:srgbClr val="367689"/>
                </a:solidFill>
                <a:latin typeface="Cambria" panose="02040503050406030204" pitchFamily="18" charset="0"/>
                <a:ea typeface="Cambria" panose="02040503050406030204"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sz="2800">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sz="2400">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sz="2000">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sz="2000">
                <a:solidFill>
                  <a:srgbClr val="367689"/>
                </a:solidFill>
                <a:latin typeface="Cambria" panose="02040503050406030204" pitchFamily="18" charset="0"/>
                <a:ea typeface="Cambria" panose="02040503050406030204" pitchFamily="18" charset="0"/>
                <a:cs typeface="Arial" panose="020B0604020202020204" pitchFamily="34"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367689"/>
                </a:solidFill>
                <a:latin typeface="Cambria" panose="02040503050406030204" pitchFamily="18" charset="0"/>
                <a:ea typeface="Cambria" panose="02040503050406030204" pitchFamily="18"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457" y="5586412"/>
            <a:ext cx="2409825" cy="942975"/>
          </a:xfrm>
          <a:prstGeom prst="rect">
            <a:avLst/>
          </a:prstGeom>
        </p:spPr>
      </p:pic>
    </p:spTree>
    <p:extLst>
      <p:ext uri="{BB962C8B-B14F-4D97-AF65-F5344CB8AC3E}">
        <p14:creationId xmlns:p14="http://schemas.microsoft.com/office/powerpoint/2010/main" val="52478038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b="1">
                <a:solidFill>
                  <a:srgbClr val="367689"/>
                </a:solidFill>
                <a:latin typeface="Cambria" panose="02040503050406030204" pitchFamily="18" charset="0"/>
                <a:ea typeface="Cambria" panose="02040503050406030204"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rgbClr val="367689"/>
                </a:solidFill>
                <a:latin typeface="Cambria" panose="02040503050406030204" pitchFamily="18" charset="0"/>
                <a:ea typeface="Cambria" panose="020405030504060302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367689"/>
                </a:solidFill>
                <a:latin typeface="Cambria" panose="02040503050406030204" pitchFamily="18" charset="0"/>
                <a:ea typeface="Cambria" panose="02040503050406030204" pitchFamily="18"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457" y="5586412"/>
            <a:ext cx="2409825" cy="942975"/>
          </a:xfrm>
          <a:prstGeom prst="rect">
            <a:avLst/>
          </a:prstGeom>
        </p:spPr>
      </p:pic>
    </p:spTree>
    <p:extLst>
      <p:ext uri="{BB962C8B-B14F-4D97-AF65-F5344CB8AC3E}">
        <p14:creationId xmlns:p14="http://schemas.microsoft.com/office/powerpoint/2010/main" val="943918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s">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EC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1">
                <a:solidFill>
                  <a:srgbClr val="367689"/>
                </a:solidFill>
                <a:latin typeface="Cambria" panose="02040503050406030204" pitchFamily="18" charset="0"/>
                <a:ea typeface="Cambria" panose="02040503050406030204" pitchFamily="18" charset="0"/>
              </a:defRPr>
            </a:lvl1pPr>
          </a:lstStyle>
          <a:p>
            <a:r>
              <a:rPr lang="en-US" smtClean="0"/>
              <a:t>Click to edit Master title style</a:t>
            </a:r>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6175" y="1894175"/>
            <a:ext cx="2372021" cy="1334262"/>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3021" y="1894175"/>
            <a:ext cx="2372021" cy="133426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9868" y="1894175"/>
            <a:ext cx="2372021" cy="1334262"/>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71377" y="4258982"/>
            <a:ext cx="2372021" cy="1334262"/>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3937591" y="4258982"/>
            <a:ext cx="2372021" cy="1334262"/>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403803" y="4258982"/>
            <a:ext cx="2372021" cy="1334262"/>
          </a:xfrm>
          <a:prstGeom prst="rect">
            <a:avLst/>
          </a:prstGeom>
        </p:spPr>
      </p:pic>
      <p:sp>
        <p:nvSpPr>
          <p:cNvPr id="8" name="Picture Placeholder 7"/>
          <p:cNvSpPr>
            <a:spLocks noGrp="1"/>
          </p:cNvSpPr>
          <p:nvPr>
            <p:ph type="pic" sz="quarter" idx="10"/>
          </p:nvPr>
        </p:nvSpPr>
        <p:spPr>
          <a:xfrm>
            <a:off x="1167809" y="2285591"/>
            <a:ext cx="2914650" cy="2916237"/>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stStyle>
          <a:p>
            <a:r>
              <a:rPr lang="en-US" smtClean="0"/>
              <a:t>Click icon to add picture</a:t>
            </a:r>
            <a:endParaRPr lang="en-US" dirty="0"/>
          </a:p>
        </p:txBody>
      </p:sp>
      <p:sp>
        <p:nvSpPr>
          <p:cNvPr id="9" name="Picture Placeholder 7"/>
          <p:cNvSpPr>
            <a:spLocks noGrp="1"/>
          </p:cNvSpPr>
          <p:nvPr>
            <p:ph type="pic" sz="quarter" idx="11"/>
          </p:nvPr>
        </p:nvSpPr>
        <p:spPr>
          <a:xfrm>
            <a:off x="4638675" y="2285591"/>
            <a:ext cx="2914650" cy="2916237"/>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stStyle>
          <a:p>
            <a:r>
              <a:rPr lang="en-US" smtClean="0"/>
              <a:t>Click icon to add picture</a:t>
            </a:r>
            <a:endParaRPr lang="en-US" dirty="0"/>
          </a:p>
        </p:txBody>
      </p:sp>
      <p:sp>
        <p:nvSpPr>
          <p:cNvPr id="10" name="Picture Placeholder 7"/>
          <p:cNvSpPr>
            <a:spLocks noGrp="1"/>
          </p:cNvSpPr>
          <p:nvPr>
            <p:ph type="pic" sz="quarter" idx="12"/>
          </p:nvPr>
        </p:nvSpPr>
        <p:spPr>
          <a:xfrm>
            <a:off x="8109541" y="2285590"/>
            <a:ext cx="2914650" cy="2916237"/>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stStyle>
          <a:p>
            <a:r>
              <a:rPr lang="en-US" smtClean="0"/>
              <a:t>Click icon to add picture</a:t>
            </a:r>
            <a:endParaRPr lang="en-US" dirty="0"/>
          </a:p>
        </p:txBody>
      </p:sp>
    </p:spTree>
    <p:extLst>
      <p:ext uri="{BB962C8B-B14F-4D97-AF65-F5344CB8AC3E}">
        <p14:creationId xmlns:p14="http://schemas.microsoft.com/office/powerpoint/2010/main" val="1611596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spTree>
    <p:extLst>
      <p:ext uri="{BB962C8B-B14F-4D97-AF65-F5344CB8AC3E}">
        <p14:creationId xmlns:p14="http://schemas.microsoft.com/office/powerpoint/2010/main" val="2961072873"/>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5097" y="875784"/>
            <a:ext cx="9144000" cy="2387600"/>
          </a:xfrm>
        </p:spPr>
        <p:txBody>
          <a:bodyPr/>
          <a:lstStyle/>
          <a:p>
            <a:r>
              <a:rPr lang="es-US" dirty="0" smtClean="0"/>
              <a:t>Habilidades para decir no </a:t>
            </a:r>
            <a:endParaRPr lang="es-US" dirty="0"/>
          </a:p>
        </p:txBody>
      </p:sp>
      <p:sp>
        <p:nvSpPr>
          <p:cNvPr id="3" name="Subtitle 2"/>
          <p:cNvSpPr>
            <a:spLocks noGrp="1"/>
          </p:cNvSpPr>
          <p:nvPr>
            <p:ph type="subTitle" idx="1"/>
          </p:nvPr>
        </p:nvSpPr>
        <p:spPr>
          <a:xfrm>
            <a:off x="3133619" y="5589141"/>
            <a:ext cx="6369978" cy="719191"/>
          </a:xfrm>
        </p:spPr>
        <p:txBody>
          <a:bodyPr>
            <a:normAutofit fontScale="55000" lnSpcReduction="20000"/>
          </a:bodyPr>
          <a:lstStyle/>
          <a:p>
            <a:r>
              <a:rPr lang="es-US" dirty="0"/>
              <a:t>Esta publicación fue realizada gracias a la Subvención Número </a:t>
            </a:r>
            <a:r>
              <a:rPr lang="es-US" b="1" dirty="0"/>
              <a:t>TP1AH000081-01-01</a:t>
            </a:r>
            <a:r>
              <a:rPr lang="es-US" dirty="0"/>
              <a:t> del Departamento de Salud y Servicios Humanos, Oficina de Asuntos de la Población. </a:t>
            </a:r>
            <a:r>
              <a:rPr lang="es-US" dirty="0" smtClean="0"/>
              <a:t>Su contenido es </a:t>
            </a:r>
            <a:r>
              <a:rPr lang="es-US" dirty="0"/>
              <a:t>responsabilidad única de los autores y no necesariamente </a:t>
            </a:r>
            <a:r>
              <a:rPr lang="es-US" dirty="0" smtClean="0"/>
              <a:t>representa </a:t>
            </a:r>
            <a:r>
              <a:rPr lang="es-US" dirty="0"/>
              <a:t>los puntos de vista oficiales del Departamento de Salud y Servicios Humanos.</a:t>
            </a:r>
          </a:p>
          <a:p>
            <a:endParaRPr lang="en-US" dirty="0"/>
          </a:p>
        </p:txBody>
      </p:sp>
      <p:sp>
        <p:nvSpPr>
          <p:cNvPr id="5" name="Rectangle 4">
            <a:extLst>
              <a:ext uri="{FF2B5EF4-FFF2-40B4-BE49-F238E27FC236}">
                <a16:creationId xmlns:a16="http://schemas.microsoft.com/office/drawing/2014/main" id="{DD275617-61D5-4802-9F3F-3E6D261DCE91}"/>
              </a:ext>
            </a:extLst>
          </p:cNvPr>
          <p:cNvSpPr/>
          <p:nvPr/>
        </p:nvSpPr>
        <p:spPr>
          <a:xfrm>
            <a:off x="2289273" y="3402179"/>
            <a:ext cx="8394286" cy="1323439"/>
          </a:xfrm>
          <a:prstGeom prst="rect">
            <a:avLst/>
          </a:prstGeom>
          <a:noFill/>
        </p:spPr>
        <p:txBody>
          <a:bodyPr wrap="none" lIns="91440" tIns="45720" rIns="91440" bIns="45720">
            <a:spAutoFit/>
          </a:bodyPr>
          <a:lstStyle/>
          <a:p>
            <a:pPr algn="ctr"/>
            <a:r>
              <a:rPr lang="es-US" sz="4000" b="1" cap="none" dirty="0">
                <a:ln w="9525">
                  <a:solidFill>
                    <a:schemeClr val="bg1"/>
                  </a:solidFill>
                  <a:prstDash val="solid"/>
                </a:ln>
                <a:solidFill>
                  <a:srgbClr val="367689"/>
                </a:solidFill>
                <a:effectLst>
                  <a:outerShdw blurRad="12700" dist="38100" dir="2700000" algn="tl" rotWithShape="0">
                    <a:schemeClr val="accent5">
                      <a:lumMod val="60000"/>
                      <a:lumOff val="40000"/>
                    </a:schemeClr>
                  </a:outerShdw>
                </a:effectLst>
              </a:rPr>
              <a:t>Herramientas para la educación </a:t>
            </a:r>
          </a:p>
          <a:p>
            <a:pPr algn="ctr"/>
            <a:r>
              <a:rPr lang="es-US" sz="4000" b="1" cap="none" dirty="0">
                <a:ln w="9525">
                  <a:solidFill>
                    <a:schemeClr val="bg1"/>
                  </a:solidFill>
                  <a:prstDash val="solid"/>
                </a:ln>
                <a:solidFill>
                  <a:srgbClr val="367689"/>
                </a:solidFill>
                <a:effectLst>
                  <a:outerShdw blurRad="12700" dist="38100" dir="2700000" algn="tl" rotWithShape="0">
                    <a:schemeClr val="accent5">
                      <a:lumMod val="60000"/>
                      <a:lumOff val="40000"/>
                    </a:schemeClr>
                  </a:outerShdw>
                </a:effectLst>
              </a:rPr>
              <a:t>sobre salud sexual en adolescentes </a:t>
            </a:r>
            <a:r>
              <a:rPr lang="es-US" sz="4000" b="1" cap="none" dirty="0" smtClean="0">
                <a:ln w="9525">
                  <a:solidFill>
                    <a:schemeClr val="bg1"/>
                  </a:solidFill>
                  <a:prstDash val="solid"/>
                </a:ln>
                <a:solidFill>
                  <a:srgbClr val="367689"/>
                </a:solidFill>
                <a:effectLst>
                  <a:outerShdw blurRad="12700" dist="38100" dir="2700000" algn="tl" rotWithShape="0">
                    <a:schemeClr val="accent5">
                      <a:lumMod val="60000"/>
                      <a:lumOff val="40000"/>
                    </a:schemeClr>
                  </a:outerShdw>
                </a:effectLst>
              </a:rPr>
              <a:t>3.0</a:t>
            </a:r>
            <a:endParaRPr lang="es-US" sz="4000" b="1" cap="none" dirty="0">
              <a:ln w="9525">
                <a:solidFill>
                  <a:schemeClr val="bg1"/>
                </a:solidFill>
                <a:prstDash val="solid"/>
              </a:ln>
              <a:solidFill>
                <a:srgbClr val="367689"/>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352368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a:t>Ve a hacer algo divertido</a:t>
            </a:r>
          </a:p>
        </p:txBody>
      </p:sp>
      <p:sp>
        <p:nvSpPr>
          <p:cNvPr id="3" name="Content Placeholder 2"/>
          <p:cNvSpPr>
            <a:spLocks noGrp="1"/>
          </p:cNvSpPr>
          <p:nvPr>
            <p:ph idx="1"/>
          </p:nvPr>
        </p:nvSpPr>
        <p:spPr>
          <a:xfrm>
            <a:off x="838200" y="1772462"/>
            <a:ext cx="9804991" cy="4351338"/>
          </a:xfrm>
        </p:spPr>
        <p:txBody>
          <a:bodyPr/>
          <a:lstStyle/>
          <a:p>
            <a:endParaRPr lang="en-US" dirty="0"/>
          </a:p>
          <a:p>
            <a:r>
              <a:rPr lang="es-US" dirty="0"/>
              <a:t>¡Hablar sobre los límites puede ser incómodo! Si tu pareja respeta tus límites, entonces puedes </a:t>
            </a:r>
            <a:r>
              <a:rPr lang="es-US" b="1" dirty="0"/>
              <a:t>IR</a:t>
            </a:r>
            <a:r>
              <a:rPr lang="es-US" dirty="0"/>
              <a:t> a hacer algo divertido después. Esto puede ayudar a que ambos se sientan mejor por la conversación y puede fortalecer su relación.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5944" y="3548744"/>
            <a:ext cx="4223656" cy="4223656"/>
          </a:xfrm>
          <a:prstGeom prst="rect">
            <a:avLst/>
          </a:prstGeom>
        </p:spPr>
      </p:pic>
    </p:spTree>
    <p:extLst>
      <p:ext uri="{BB962C8B-B14F-4D97-AF65-F5344CB8AC3E}">
        <p14:creationId xmlns:p14="http://schemas.microsoft.com/office/powerpoint/2010/main" val="2105841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367689"/>
        </a:solidFill>
        <a:effectLst/>
      </p:bgPr>
    </p:bg>
    <p:spTree>
      <p:nvGrpSpPr>
        <p:cNvPr id="1" name=""/>
        <p:cNvGrpSpPr/>
        <p:nvPr/>
      </p:nvGrpSpPr>
      <p:grpSpPr>
        <a:xfrm>
          <a:off x="0" y="0"/>
          <a:ext cx="0" cy="0"/>
          <a:chOff x="0" y="0"/>
          <a:chExt cx="0" cy="0"/>
        </a:xfrm>
      </p:grpSpPr>
      <p:sp>
        <p:nvSpPr>
          <p:cNvPr id="3" name="TextBox 2"/>
          <p:cNvSpPr txBox="1"/>
          <p:nvPr/>
        </p:nvSpPr>
        <p:spPr>
          <a:xfrm>
            <a:off x="808817" y="390195"/>
            <a:ext cx="10547797" cy="5909310"/>
          </a:xfrm>
          <a:prstGeom prst="rect">
            <a:avLst/>
          </a:prstGeom>
          <a:noFill/>
        </p:spPr>
        <p:txBody>
          <a:bodyPr wrap="square" rtlCol="0">
            <a:spAutoFit/>
          </a:bodyPr>
          <a:lstStyle/>
          <a:p>
            <a:r>
              <a:rPr lang="es-US" sz="4000" b="1" dirty="0">
                <a:solidFill>
                  <a:schemeClr val="bg1"/>
                </a:solidFill>
              </a:rPr>
              <a:t>S</a:t>
            </a:r>
            <a:r>
              <a:rPr lang="es-US" sz="4000" b="1" dirty="0" smtClean="0">
                <a:solidFill>
                  <a:schemeClr val="bg1"/>
                </a:solidFill>
              </a:rPr>
              <a:t> </a:t>
            </a:r>
            <a:r>
              <a:rPr lang="es-US" sz="4000" b="1" dirty="0">
                <a:solidFill>
                  <a:schemeClr val="bg1"/>
                </a:solidFill>
              </a:rPr>
              <a:t>- Detente</a:t>
            </a:r>
            <a:r>
              <a:rPr lang="es-US" sz="4000" dirty="0">
                <a:solidFill>
                  <a:schemeClr val="bg1"/>
                </a:solidFill>
              </a:rPr>
              <a:t> y </a:t>
            </a:r>
            <a:r>
              <a:rPr lang="es-US" sz="4000" b="1" dirty="0">
                <a:solidFill>
                  <a:schemeClr val="bg1"/>
                </a:solidFill>
              </a:rPr>
              <a:t>di no</a:t>
            </a:r>
          </a:p>
          <a:p>
            <a:endParaRPr lang="en-US" sz="4000" b="1" dirty="0">
              <a:solidFill>
                <a:schemeClr val="bg1"/>
              </a:solidFill>
            </a:endParaRPr>
          </a:p>
          <a:p>
            <a:r>
              <a:rPr lang="es-US" sz="4000" b="1" dirty="0">
                <a:solidFill>
                  <a:schemeClr val="bg1"/>
                </a:solidFill>
              </a:rPr>
              <a:t>W</a:t>
            </a:r>
            <a:r>
              <a:rPr lang="es-US" sz="4000" dirty="0">
                <a:solidFill>
                  <a:schemeClr val="bg1"/>
                </a:solidFill>
              </a:rPr>
              <a:t> - Da una razón </a:t>
            </a:r>
            <a:r>
              <a:rPr lang="es-US" sz="4000" b="1" dirty="0">
                <a:solidFill>
                  <a:schemeClr val="bg1"/>
                </a:solidFill>
              </a:rPr>
              <a:t>por qué</a:t>
            </a:r>
            <a:r>
              <a:rPr lang="es-US" sz="4000" dirty="0">
                <a:solidFill>
                  <a:schemeClr val="bg1"/>
                </a:solidFill>
              </a:rPr>
              <a:t> quieres </a:t>
            </a:r>
            <a:r>
              <a:rPr lang="es-US" sz="4000" b="1" dirty="0">
                <a:solidFill>
                  <a:schemeClr val="bg1"/>
                </a:solidFill>
              </a:rPr>
              <a:t>esperar</a:t>
            </a:r>
            <a:r>
              <a:rPr lang="es-US" sz="4000" dirty="0">
                <a:solidFill>
                  <a:schemeClr val="bg1"/>
                </a:solidFill>
              </a:rPr>
              <a:t> para estar seguro (o </a:t>
            </a:r>
            <a:r>
              <a:rPr lang="es-US" sz="4000" b="1" dirty="0">
                <a:solidFill>
                  <a:schemeClr val="bg1"/>
                </a:solidFill>
              </a:rPr>
              <a:t>POR QUÉ</a:t>
            </a:r>
            <a:r>
              <a:rPr lang="es-US" sz="4000" dirty="0">
                <a:solidFill>
                  <a:schemeClr val="bg1"/>
                </a:solidFill>
              </a:rPr>
              <a:t> quieres usar un condón)</a:t>
            </a:r>
          </a:p>
          <a:p>
            <a:endParaRPr lang="en-US" sz="4000" b="1" dirty="0">
              <a:solidFill>
                <a:schemeClr val="bg1"/>
              </a:solidFill>
            </a:endParaRPr>
          </a:p>
          <a:p>
            <a:r>
              <a:rPr lang="es-US" sz="4000" b="1" dirty="0">
                <a:solidFill>
                  <a:schemeClr val="bg1"/>
                </a:solidFill>
              </a:rPr>
              <a:t>A - Evita</a:t>
            </a:r>
            <a:r>
              <a:rPr lang="es-US" sz="4000" dirty="0">
                <a:solidFill>
                  <a:schemeClr val="bg1"/>
                </a:solidFill>
              </a:rPr>
              <a:t> la situación y ofrece </a:t>
            </a:r>
            <a:r>
              <a:rPr lang="es-US" sz="4000" b="1" dirty="0">
                <a:solidFill>
                  <a:schemeClr val="bg1"/>
                </a:solidFill>
              </a:rPr>
              <a:t>alternativas</a:t>
            </a:r>
            <a:r>
              <a:rPr lang="es-US" sz="4000" dirty="0">
                <a:solidFill>
                  <a:schemeClr val="bg1"/>
                </a:solidFill>
              </a:rPr>
              <a:t> </a:t>
            </a:r>
          </a:p>
          <a:p>
            <a:endParaRPr lang="en-US" sz="4000" b="1" dirty="0">
              <a:solidFill>
                <a:schemeClr val="bg1"/>
              </a:solidFill>
            </a:endParaRPr>
          </a:p>
          <a:p>
            <a:r>
              <a:rPr lang="es-US" sz="4000" b="1" dirty="0">
                <a:solidFill>
                  <a:schemeClr val="bg1"/>
                </a:solidFill>
              </a:rPr>
              <a:t>G - Escapa</a:t>
            </a:r>
            <a:r>
              <a:rPr lang="es-US" sz="4000" dirty="0">
                <a:solidFill>
                  <a:schemeClr val="bg1"/>
                </a:solidFill>
              </a:rPr>
              <a:t> de una situación peligrosa o </a:t>
            </a:r>
            <a:r>
              <a:rPr lang="es-US" sz="4000" b="1" dirty="0">
                <a:solidFill>
                  <a:schemeClr val="bg1"/>
                </a:solidFill>
              </a:rPr>
              <a:t>ve</a:t>
            </a:r>
            <a:r>
              <a:rPr lang="es-US" sz="4000" dirty="0">
                <a:solidFill>
                  <a:schemeClr val="bg1"/>
                </a:solidFill>
              </a:rPr>
              <a:t> a hacer algo divertido</a:t>
            </a:r>
          </a:p>
          <a:p>
            <a:endParaRPr lang="en-US" dirty="0"/>
          </a:p>
        </p:txBody>
      </p:sp>
    </p:spTree>
    <p:extLst>
      <p:ext uri="{BB962C8B-B14F-4D97-AF65-F5344CB8AC3E}">
        <p14:creationId xmlns:p14="http://schemas.microsoft.com/office/powerpoint/2010/main" val="2213850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09999"/>
        </a:solidFill>
        <a:effectLst/>
      </p:bgPr>
    </p:bg>
    <p:spTree>
      <p:nvGrpSpPr>
        <p:cNvPr id="1" name=""/>
        <p:cNvGrpSpPr/>
        <p:nvPr/>
      </p:nvGrpSpPr>
      <p:grpSpPr>
        <a:xfrm>
          <a:off x="0" y="0"/>
          <a:ext cx="0" cy="0"/>
          <a:chOff x="0" y="0"/>
          <a:chExt cx="0" cy="0"/>
        </a:xfrm>
      </p:grpSpPr>
      <p:sp>
        <p:nvSpPr>
          <p:cNvPr id="2" name="TextBox 1"/>
          <p:cNvSpPr txBox="1"/>
          <p:nvPr/>
        </p:nvSpPr>
        <p:spPr>
          <a:xfrm>
            <a:off x="1107583" y="1403797"/>
            <a:ext cx="10006885" cy="1200329"/>
          </a:xfrm>
          <a:prstGeom prst="rect">
            <a:avLst/>
          </a:prstGeom>
          <a:noFill/>
        </p:spPr>
        <p:txBody>
          <a:bodyPr wrap="square" rtlCol="0">
            <a:spAutoFit/>
          </a:bodyPr>
          <a:lstStyle/>
          <a:p>
            <a:r>
              <a:rPr lang="es-US" sz="3600" dirty="0">
                <a:solidFill>
                  <a:schemeClr val="bg1"/>
                </a:solidFill>
              </a:rPr>
              <a:t>Si estás en una situación de alta presión, solo recuerda</a:t>
            </a:r>
          </a:p>
        </p:txBody>
      </p:sp>
      <p:sp>
        <p:nvSpPr>
          <p:cNvPr id="3" name="Rectangle 2"/>
          <p:cNvSpPr/>
          <p:nvPr/>
        </p:nvSpPr>
        <p:spPr>
          <a:xfrm rot="779825">
            <a:off x="2550017" y="2967335"/>
            <a:ext cx="6774287" cy="1938992"/>
          </a:xfrm>
          <a:prstGeom prst="rect">
            <a:avLst/>
          </a:prstGeom>
          <a:noFill/>
        </p:spPr>
        <p:txBody>
          <a:bodyPr wrap="square" lIns="91440" tIns="45720" rIns="91440" bIns="45720">
            <a:spAutoFit/>
          </a:bodyPr>
          <a:lstStyle/>
          <a:p>
            <a:pPr algn="ctr"/>
            <a:r>
              <a:rPr lang="es-US" sz="12000" b="0" cap="none" dirty="0" err="1">
                <a:ln w="0"/>
                <a:solidFill>
                  <a:schemeClr val="bg1"/>
                </a:solidFill>
                <a:effectLst>
                  <a:reflection blurRad="6350" stA="53000" endA="300" endPos="35500" dir="5400000" sy="-90000" algn="bl" rotWithShape="0"/>
                </a:effectLst>
              </a:rPr>
              <a:t>SWAG</a:t>
            </a:r>
            <a:endParaRPr lang="es-US" sz="12000" b="0" cap="none" dirty="0">
              <a:ln w="0"/>
              <a:solidFill>
                <a:schemeClr val="bg1"/>
              </a:solidFill>
              <a:effectLst>
                <a:reflection blurRad="6350" stA="53000" endA="300" endPos="35500" dir="5400000" sy="-90000" algn="bl" rotWithShape="0"/>
              </a:effectLst>
            </a:endParaRP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tretch>
            <a:fillRect/>
          </a:stretch>
        </p:blipFill>
        <p:spPr>
          <a:xfrm>
            <a:off x="-141513" y="3570514"/>
            <a:ext cx="3145972" cy="314597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05258" y="3802629"/>
            <a:ext cx="2786742" cy="2913857"/>
          </a:xfrm>
          <a:prstGeom prst="rect">
            <a:avLst/>
          </a:prstGeom>
        </p:spPr>
      </p:pic>
    </p:spTree>
    <p:extLst>
      <p:ext uri="{BB962C8B-B14F-4D97-AF65-F5344CB8AC3E}">
        <p14:creationId xmlns:p14="http://schemas.microsoft.com/office/powerpoint/2010/main" val="9824344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099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3772" y="554645"/>
            <a:ext cx="10515600" cy="1325563"/>
          </a:xfrm>
        </p:spPr>
        <p:txBody>
          <a:bodyPr>
            <a:normAutofit/>
          </a:bodyPr>
          <a:lstStyle/>
          <a:p>
            <a:r>
              <a:rPr lang="es-US" dirty="0">
                <a:solidFill>
                  <a:schemeClr val="bg1"/>
                </a:solidFill>
              </a:rPr>
              <a:t>Usando SWAG en las situaciones no sexuales</a:t>
            </a:r>
          </a:p>
        </p:txBody>
      </p:sp>
      <p:sp>
        <p:nvSpPr>
          <p:cNvPr id="3" name="TextBox 2"/>
          <p:cNvSpPr txBox="1"/>
          <p:nvPr/>
        </p:nvSpPr>
        <p:spPr>
          <a:xfrm>
            <a:off x="959027" y="2232237"/>
            <a:ext cx="8291300" cy="3385542"/>
          </a:xfrm>
          <a:prstGeom prst="rect">
            <a:avLst/>
          </a:prstGeom>
          <a:noFill/>
        </p:spPr>
        <p:txBody>
          <a:bodyPr wrap="square" rtlCol="0">
            <a:spAutoFit/>
          </a:bodyPr>
          <a:lstStyle/>
          <a:p>
            <a:r>
              <a:rPr lang="es-US" sz="2800" dirty="0">
                <a:solidFill>
                  <a:schemeClr val="bg1"/>
                </a:solidFill>
              </a:rPr>
              <a:t>Recuerda – puedes usar SWAG para negociar cualquier escenario arriesgado / de alta presión, no solo las relaciones sexuales. </a:t>
            </a:r>
          </a:p>
          <a:p>
            <a:endParaRPr lang="en-US" sz="2800" dirty="0"/>
          </a:p>
          <a:p>
            <a:r>
              <a:rPr lang="es-US" sz="2800" dirty="0">
                <a:solidFill>
                  <a:schemeClr val="bg1"/>
                </a:solidFill>
              </a:rPr>
              <a:t>Puedes usar el SWAG para decir que no quieres beber, consumir drogas, fumar, faltar a la </a:t>
            </a:r>
            <a:r>
              <a:rPr lang="es-US" sz="2800" dirty="0" smtClean="0">
                <a:solidFill>
                  <a:schemeClr val="bg1"/>
                </a:solidFill>
              </a:rPr>
              <a:t>escuela, </a:t>
            </a:r>
            <a:r>
              <a:rPr lang="es-US" sz="2800" dirty="0">
                <a:solidFill>
                  <a:schemeClr val="bg1"/>
                </a:solidFill>
              </a:rPr>
              <a:t>¡o para cualquier cosa! </a:t>
            </a:r>
          </a:p>
          <a:p>
            <a:endParaRPr lang="en-US" dirty="0"/>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tretch>
            <a:fillRect/>
          </a:stretch>
        </p:blipFill>
        <p:spPr>
          <a:xfrm>
            <a:off x="8425543" y="3575690"/>
            <a:ext cx="3678712" cy="3679418"/>
          </a:xfrm>
          <a:prstGeom prst="rect">
            <a:avLst/>
          </a:prstGeom>
        </p:spPr>
      </p:pic>
    </p:spTree>
    <p:extLst>
      <p:ext uri="{BB962C8B-B14F-4D97-AF65-F5344CB8AC3E}">
        <p14:creationId xmlns:p14="http://schemas.microsoft.com/office/powerpoint/2010/main" val="1544192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extBox 1"/>
          <p:cNvSpPr txBox="1"/>
          <p:nvPr/>
        </p:nvSpPr>
        <p:spPr>
          <a:xfrm>
            <a:off x="968944" y="1215851"/>
            <a:ext cx="10779617" cy="6740307"/>
          </a:xfrm>
          <a:prstGeom prst="rect">
            <a:avLst/>
          </a:prstGeom>
          <a:noFill/>
        </p:spPr>
        <p:txBody>
          <a:bodyPr wrap="square" numCol="2" rtlCol="0">
            <a:spAutoFit/>
          </a:bodyPr>
          <a:lstStyle/>
          <a:p>
            <a:r>
              <a:rPr lang="es-US" b="1" dirty="0">
                <a:solidFill>
                  <a:srgbClr val="367689"/>
                </a:solidFill>
              </a:rPr>
              <a:t>Detente y di no</a:t>
            </a:r>
          </a:p>
          <a:p>
            <a:r>
              <a:rPr lang="es-US" dirty="0">
                <a:solidFill>
                  <a:srgbClr val="367689"/>
                </a:solidFill>
              </a:rPr>
              <a:t>- No, ¡no quiero tener relaciones!</a:t>
            </a:r>
          </a:p>
          <a:p>
            <a:r>
              <a:rPr lang="es-US" dirty="0">
                <a:solidFill>
                  <a:srgbClr val="367689"/>
                </a:solidFill>
              </a:rPr>
              <a:t>- No, ¡no quiero tener relaciones sin condón!</a:t>
            </a:r>
          </a:p>
          <a:p>
            <a:r>
              <a:rPr lang="es-US" dirty="0">
                <a:solidFill>
                  <a:srgbClr val="367689"/>
                </a:solidFill>
              </a:rPr>
              <a:t>- No, estoy hablando en serio. ¡No quiero hacerlo!</a:t>
            </a:r>
          </a:p>
          <a:p>
            <a:pPr marL="285750" indent="-285750">
              <a:buFontTx/>
              <a:buChar char="-"/>
            </a:pPr>
            <a:r>
              <a:rPr lang="es-US" dirty="0" smtClean="0">
                <a:solidFill>
                  <a:srgbClr val="367689"/>
                </a:solidFill>
              </a:rPr>
              <a:t>Deja </a:t>
            </a:r>
            <a:r>
              <a:rPr lang="es-US" dirty="0">
                <a:solidFill>
                  <a:srgbClr val="367689"/>
                </a:solidFill>
              </a:rPr>
              <a:t>de presionarme, ¡dije que no</a:t>
            </a:r>
            <a:r>
              <a:rPr lang="es-US" dirty="0" smtClean="0">
                <a:solidFill>
                  <a:srgbClr val="367689"/>
                </a:solidFill>
              </a:rPr>
              <a:t>!</a:t>
            </a:r>
          </a:p>
          <a:p>
            <a:endParaRPr lang="es-US" dirty="0">
              <a:solidFill>
                <a:srgbClr val="367689"/>
              </a:solidFill>
            </a:endParaRPr>
          </a:p>
          <a:p>
            <a:r>
              <a:rPr lang="es-US" b="1" dirty="0">
                <a:solidFill>
                  <a:srgbClr val="367689"/>
                </a:solidFill>
              </a:rPr>
              <a:t>Por qué quieres esperar</a:t>
            </a:r>
          </a:p>
          <a:p>
            <a:r>
              <a:rPr lang="es-US" dirty="0">
                <a:solidFill>
                  <a:srgbClr val="367689"/>
                </a:solidFill>
              </a:rPr>
              <a:t>- Aún no estoy listo para manejar la responsabilidad </a:t>
            </a:r>
            <a:r>
              <a:rPr lang="es-US" dirty="0" smtClean="0">
                <a:solidFill>
                  <a:srgbClr val="367689"/>
                </a:solidFill>
              </a:rPr>
              <a:t/>
            </a:r>
            <a:br>
              <a:rPr lang="es-US" dirty="0" smtClean="0">
                <a:solidFill>
                  <a:srgbClr val="367689"/>
                </a:solidFill>
              </a:rPr>
            </a:br>
            <a:r>
              <a:rPr lang="es-US" dirty="0" smtClean="0">
                <a:solidFill>
                  <a:srgbClr val="367689"/>
                </a:solidFill>
              </a:rPr>
              <a:t>  que viene al </a:t>
            </a:r>
            <a:r>
              <a:rPr lang="es-US" dirty="0">
                <a:solidFill>
                  <a:srgbClr val="367689"/>
                </a:solidFill>
              </a:rPr>
              <a:t>tener relaciones sexuales.</a:t>
            </a:r>
          </a:p>
          <a:p>
            <a:r>
              <a:rPr lang="es-US" dirty="0">
                <a:solidFill>
                  <a:srgbClr val="367689"/>
                </a:solidFill>
              </a:rPr>
              <a:t>- No quiero tener relaciones sin condón.</a:t>
            </a:r>
          </a:p>
          <a:p>
            <a:r>
              <a:rPr lang="es-US" dirty="0">
                <a:solidFill>
                  <a:srgbClr val="367689"/>
                </a:solidFill>
              </a:rPr>
              <a:t>- Es que no quiero tener relaciones.</a:t>
            </a:r>
          </a:p>
          <a:p>
            <a:r>
              <a:rPr lang="es-US" dirty="0">
                <a:solidFill>
                  <a:srgbClr val="367689"/>
                </a:solidFill>
              </a:rPr>
              <a:t> </a:t>
            </a:r>
            <a:r>
              <a:rPr lang="es-US" dirty="0" smtClean="0">
                <a:solidFill>
                  <a:srgbClr val="367689"/>
                </a:solidFill>
              </a:rPr>
              <a:t>       -No </a:t>
            </a:r>
            <a:r>
              <a:rPr lang="es-US" dirty="0">
                <a:solidFill>
                  <a:srgbClr val="367689"/>
                </a:solidFill>
              </a:rPr>
              <a:t>quiero una ITS, tenemos que </a:t>
            </a:r>
            <a:r>
              <a:rPr lang="es-US" dirty="0" smtClean="0">
                <a:solidFill>
                  <a:srgbClr val="367689"/>
                </a:solidFill>
              </a:rPr>
              <a:t>hacernos</a:t>
            </a:r>
          </a:p>
          <a:p>
            <a:pPr lvl="1"/>
            <a:r>
              <a:rPr lang="es-US" dirty="0" smtClean="0">
                <a:solidFill>
                  <a:srgbClr val="367689"/>
                </a:solidFill>
              </a:rPr>
              <a:t>la </a:t>
            </a:r>
            <a:r>
              <a:rPr lang="es-US" dirty="0">
                <a:solidFill>
                  <a:srgbClr val="367689"/>
                </a:solidFill>
              </a:rPr>
              <a:t>prueba antes</a:t>
            </a:r>
            <a:r>
              <a:rPr lang="es-US" dirty="0" smtClean="0">
                <a:solidFill>
                  <a:srgbClr val="367689"/>
                </a:solidFill>
              </a:rPr>
              <a:t>.</a:t>
            </a:r>
          </a:p>
          <a:p>
            <a:endParaRPr lang="es-US" dirty="0">
              <a:solidFill>
                <a:srgbClr val="367689"/>
              </a:solidFill>
            </a:endParaRPr>
          </a:p>
          <a:p>
            <a:r>
              <a:rPr lang="es-US" b="1" dirty="0">
                <a:solidFill>
                  <a:srgbClr val="367689"/>
                </a:solidFill>
              </a:rPr>
              <a:t>Evita la situación</a:t>
            </a:r>
          </a:p>
          <a:p>
            <a:r>
              <a:rPr lang="es-US" dirty="0">
                <a:solidFill>
                  <a:srgbClr val="367689"/>
                </a:solidFill>
              </a:rPr>
              <a:t>- No quiero estar en la habitación con la puerta </a:t>
            </a:r>
          </a:p>
          <a:p>
            <a:r>
              <a:rPr lang="es-US" dirty="0">
                <a:solidFill>
                  <a:srgbClr val="367689"/>
                </a:solidFill>
              </a:rPr>
              <a:t>cerrada.</a:t>
            </a:r>
          </a:p>
          <a:p>
            <a:r>
              <a:rPr lang="es-US" dirty="0">
                <a:solidFill>
                  <a:srgbClr val="367689"/>
                </a:solidFill>
              </a:rPr>
              <a:t>- ¡Deberíamos </a:t>
            </a:r>
            <a:r>
              <a:rPr lang="es-US" dirty="0" smtClean="0">
                <a:solidFill>
                  <a:srgbClr val="367689"/>
                </a:solidFill>
              </a:rPr>
              <a:t>conseguir condones </a:t>
            </a:r>
            <a:r>
              <a:rPr lang="es-US" dirty="0">
                <a:solidFill>
                  <a:srgbClr val="367689"/>
                </a:solidFill>
              </a:rPr>
              <a:t>para estar preparados!</a:t>
            </a:r>
          </a:p>
          <a:p>
            <a:endParaRPr lang="en-US" dirty="0"/>
          </a:p>
          <a:p>
            <a:endParaRPr lang="en-US" dirty="0"/>
          </a:p>
          <a:p>
            <a:endParaRPr lang="en-US" dirty="0"/>
          </a:p>
          <a:p>
            <a:endParaRPr lang="en-US" dirty="0"/>
          </a:p>
          <a:p>
            <a:endParaRPr lang="en-US" dirty="0"/>
          </a:p>
          <a:p>
            <a:r>
              <a:rPr lang="es-US" b="1" dirty="0" smtClean="0">
                <a:solidFill>
                  <a:srgbClr val="367689"/>
                </a:solidFill>
              </a:rPr>
              <a:t>Ofrece </a:t>
            </a:r>
            <a:r>
              <a:rPr lang="es-US" b="1" dirty="0">
                <a:solidFill>
                  <a:srgbClr val="367689"/>
                </a:solidFill>
              </a:rPr>
              <a:t>alternativas</a:t>
            </a:r>
          </a:p>
          <a:p>
            <a:r>
              <a:rPr lang="es-US" dirty="0">
                <a:solidFill>
                  <a:srgbClr val="367689"/>
                </a:solidFill>
              </a:rPr>
              <a:t>- Vamos a ver una película.</a:t>
            </a:r>
          </a:p>
          <a:p>
            <a:r>
              <a:rPr lang="es-US" dirty="0">
                <a:solidFill>
                  <a:srgbClr val="367689"/>
                </a:solidFill>
              </a:rPr>
              <a:t>- Vamos a comer algo.</a:t>
            </a:r>
          </a:p>
          <a:p>
            <a:pPr marL="285750" indent="-285750">
              <a:buFontTx/>
              <a:buChar char="-"/>
            </a:pPr>
            <a:r>
              <a:rPr lang="es-US" dirty="0" smtClean="0">
                <a:solidFill>
                  <a:srgbClr val="367689"/>
                </a:solidFill>
              </a:rPr>
              <a:t>Sólo </a:t>
            </a:r>
            <a:r>
              <a:rPr lang="es-US" dirty="0">
                <a:solidFill>
                  <a:srgbClr val="367689"/>
                </a:solidFill>
              </a:rPr>
              <a:t>besémonos ya que no tenemos </a:t>
            </a:r>
            <a:r>
              <a:rPr lang="es-US" dirty="0" smtClean="0">
                <a:solidFill>
                  <a:srgbClr val="367689"/>
                </a:solidFill>
              </a:rPr>
              <a:t>condón</a:t>
            </a:r>
            <a:r>
              <a:rPr lang="es-US" dirty="0" smtClean="0">
                <a:solidFill>
                  <a:srgbClr val="367689"/>
                </a:solidFill>
              </a:rPr>
              <a:t>.</a:t>
            </a:r>
          </a:p>
          <a:p>
            <a:endParaRPr lang="es-US" dirty="0">
              <a:solidFill>
                <a:srgbClr val="367689"/>
              </a:solidFill>
            </a:endParaRPr>
          </a:p>
          <a:p>
            <a:r>
              <a:rPr lang="es-US" b="1" dirty="0">
                <a:solidFill>
                  <a:srgbClr val="367689"/>
                </a:solidFill>
              </a:rPr>
              <a:t>Escapa (peligro/continúa la presión)</a:t>
            </a:r>
          </a:p>
          <a:p>
            <a:pPr>
              <a:buNone/>
            </a:pPr>
            <a:r>
              <a:rPr lang="es-US" dirty="0">
                <a:solidFill>
                  <a:srgbClr val="367689"/>
                </a:solidFill>
              </a:rPr>
              <a:t>- Me voy porque no estás respetando mi decisión.</a:t>
            </a:r>
          </a:p>
          <a:p>
            <a:pPr marL="285750" indent="-285750">
              <a:buFontTx/>
              <a:buChar char="-"/>
            </a:pPr>
            <a:r>
              <a:rPr lang="es-US" dirty="0" smtClean="0">
                <a:solidFill>
                  <a:srgbClr val="367689"/>
                </a:solidFill>
              </a:rPr>
              <a:t>Si </a:t>
            </a:r>
            <a:r>
              <a:rPr lang="es-US" dirty="0">
                <a:solidFill>
                  <a:srgbClr val="367689"/>
                </a:solidFill>
              </a:rPr>
              <a:t>no dejas de presionarme, ¡voy a terminar contigo</a:t>
            </a:r>
            <a:r>
              <a:rPr lang="es-US" dirty="0" smtClean="0">
                <a:solidFill>
                  <a:srgbClr val="367689"/>
                </a:solidFill>
              </a:rPr>
              <a:t>!</a:t>
            </a:r>
          </a:p>
          <a:p>
            <a:endParaRPr lang="es-US" dirty="0">
              <a:solidFill>
                <a:srgbClr val="367689"/>
              </a:solidFill>
            </a:endParaRPr>
          </a:p>
          <a:p>
            <a:r>
              <a:rPr lang="es-US" b="1" dirty="0">
                <a:solidFill>
                  <a:srgbClr val="367689"/>
                </a:solidFill>
              </a:rPr>
              <a:t>¡Ve a hacer algo divertido! (seguro/respetuoso)</a:t>
            </a:r>
          </a:p>
          <a:p>
            <a:r>
              <a:rPr lang="es-US" dirty="0">
                <a:solidFill>
                  <a:srgbClr val="367689"/>
                </a:solidFill>
              </a:rPr>
              <a:t>- Gracias por respetarme. ¡Te amo! ¿Quieres salir?</a:t>
            </a:r>
          </a:p>
          <a:p>
            <a:r>
              <a:rPr lang="es-US" dirty="0">
                <a:solidFill>
                  <a:srgbClr val="367689"/>
                </a:solidFill>
              </a:rPr>
              <a:t>- Sé que esta conversación fue difícil. Vayamos al centro comercial a pasar el rato.</a:t>
            </a:r>
          </a:p>
          <a:p>
            <a:pPr algn="just"/>
            <a:endParaRPr lang="en-US" dirty="0"/>
          </a:p>
        </p:txBody>
      </p:sp>
      <p:sp>
        <p:nvSpPr>
          <p:cNvPr id="3" name="Title 1"/>
          <p:cNvSpPr txBox="1">
            <a:spLocks/>
          </p:cNvSpPr>
          <p:nvPr/>
        </p:nvSpPr>
        <p:spPr>
          <a:xfrm>
            <a:off x="834083" y="372532"/>
            <a:ext cx="9601196" cy="130386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US" dirty="0">
                <a:solidFill>
                  <a:srgbClr val="367689"/>
                </a:solidFill>
              </a:rPr>
              <a:t>Ejemplos de SWAG</a:t>
            </a:r>
          </a:p>
        </p:txBody>
      </p:sp>
    </p:spTree>
    <p:extLst>
      <p:ext uri="{BB962C8B-B14F-4D97-AF65-F5344CB8AC3E}">
        <p14:creationId xmlns:p14="http://schemas.microsoft.com/office/powerpoint/2010/main" val="32520528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43590"/>
            <a:ext cx="10515600" cy="1325563"/>
          </a:xfrm>
        </p:spPr>
        <p:txBody>
          <a:bodyPr>
            <a:normAutofit/>
          </a:bodyPr>
          <a:lstStyle/>
          <a:p>
            <a:pPr algn="ctr"/>
            <a:r>
              <a:rPr lang="es-US" dirty="0"/>
              <a:t>Para obtener más información visita</a:t>
            </a:r>
          </a:p>
        </p:txBody>
      </p:sp>
      <p:sp>
        <p:nvSpPr>
          <p:cNvPr id="3" name="Content Placeholder 2"/>
          <p:cNvSpPr>
            <a:spLocks noGrp="1"/>
          </p:cNvSpPr>
          <p:nvPr>
            <p:ph idx="1"/>
          </p:nvPr>
        </p:nvSpPr>
        <p:spPr>
          <a:xfrm>
            <a:off x="838200" y="3027104"/>
            <a:ext cx="10515600" cy="1035562"/>
          </a:xfrm>
        </p:spPr>
        <p:txBody>
          <a:bodyPr>
            <a:normAutofit/>
          </a:bodyPr>
          <a:lstStyle/>
          <a:p>
            <a:pPr marL="0" indent="0" algn="ctr">
              <a:buNone/>
            </a:pPr>
            <a:r>
              <a:rPr lang="es-US" sz="6000" dirty="0">
                <a:solidFill>
                  <a:schemeClr val="tx2"/>
                </a:solidFill>
                <a:latin typeface="Arial Rounded MT Bold" panose="020F0704030504030204" pitchFamily="34" charset="0"/>
              </a:rPr>
              <a:t>www.Centerstone.org/teen</a:t>
            </a:r>
          </a:p>
        </p:txBody>
      </p:sp>
    </p:spTree>
    <p:extLst>
      <p:ext uri="{BB962C8B-B14F-4D97-AF65-F5344CB8AC3E}">
        <p14:creationId xmlns:p14="http://schemas.microsoft.com/office/powerpoint/2010/main" val="157693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a:t>¿Qué es la presión de la pareja/amigos?</a:t>
            </a:r>
          </a:p>
        </p:txBody>
      </p:sp>
      <p:sp>
        <p:nvSpPr>
          <p:cNvPr id="3" name="Content Placeholder 2"/>
          <p:cNvSpPr>
            <a:spLocks noGrp="1"/>
          </p:cNvSpPr>
          <p:nvPr>
            <p:ph idx="1"/>
          </p:nvPr>
        </p:nvSpPr>
        <p:spPr>
          <a:xfrm>
            <a:off x="1018954" y="1814991"/>
            <a:ext cx="9060712" cy="4543277"/>
          </a:xfrm>
        </p:spPr>
        <p:txBody>
          <a:bodyPr/>
          <a:lstStyle/>
          <a:p>
            <a:r>
              <a:rPr lang="es-US" dirty="0"/>
              <a:t>Algunas veces, nuestros amigos o la persona con quien estamos saliendo puede presionarnos para hacer cosas con las que no estamos cómodos. </a:t>
            </a:r>
          </a:p>
          <a:p>
            <a:r>
              <a:rPr lang="es-US" dirty="0"/>
              <a:t>¿Cuáles son algunos ejemplos de cosas para las cuales podrían presionarnos nuestros amigos?</a:t>
            </a:r>
          </a:p>
          <a:p>
            <a:r>
              <a:rPr lang="es-US" dirty="0"/>
              <a:t>¿Cuáles son algunos ejemplos de cosas para las cuales podría presionarnos nuestra pareja? </a:t>
            </a: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6736"/>
                    </a14:imgEffect>
                    <a14:imgEffect>
                      <a14:saturation sat="82000"/>
                    </a14:imgEffect>
                    <a14:imgEffect>
                      <a14:brightnessContrast bright="14000"/>
                    </a14:imgEffect>
                  </a14:imgLayer>
                </a14:imgProps>
              </a:ext>
              <a:ext uri="{28A0092B-C50C-407E-A947-70E740481C1C}">
                <a14:useLocalDpi xmlns:a14="http://schemas.microsoft.com/office/drawing/2010/main" val="0"/>
              </a:ext>
            </a:extLst>
          </a:blip>
          <a:stretch>
            <a:fillRect/>
          </a:stretch>
        </p:blipFill>
        <p:spPr>
          <a:xfrm>
            <a:off x="8960394" y="3982854"/>
            <a:ext cx="3231606" cy="3231606"/>
          </a:xfrm>
          <a:prstGeom prst="rect">
            <a:avLst/>
          </a:prstGeom>
        </p:spPr>
      </p:pic>
    </p:spTree>
    <p:extLst>
      <p:ext uri="{BB962C8B-B14F-4D97-AF65-F5344CB8AC3E}">
        <p14:creationId xmlns:p14="http://schemas.microsoft.com/office/powerpoint/2010/main" val="1411192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a:t>Habilidades para decir no</a:t>
            </a:r>
          </a:p>
        </p:txBody>
      </p:sp>
      <p:sp>
        <p:nvSpPr>
          <p:cNvPr id="3" name="Content Placeholder 2"/>
          <p:cNvSpPr>
            <a:spLocks noGrp="1"/>
          </p:cNvSpPr>
          <p:nvPr>
            <p:ph idx="1"/>
          </p:nvPr>
        </p:nvSpPr>
        <p:spPr>
          <a:xfrm>
            <a:off x="838200" y="1814992"/>
            <a:ext cx="8603512" cy="4351338"/>
          </a:xfrm>
        </p:spPr>
        <p:txBody>
          <a:bodyPr/>
          <a:lstStyle/>
          <a:p>
            <a:r>
              <a:rPr lang="es-US" dirty="0"/>
              <a:t>Si estás en una situación en la cual alguien te presiona para hacer algo que no quieres hacer, ¿cómo podrías responder?</a:t>
            </a:r>
          </a:p>
          <a:p>
            <a:r>
              <a:rPr lang="es-US" dirty="0"/>
              <a:t>Es importante que tengamos un plan para cómo queremos responder en situaciones de alta presión.</a:t>
            </a:r>
          </a:p>
          <a:p>
            <a:r>
              <a:rPr lang="es-US" dirty="0"/>
              <a:t>¡Las habilidades para decir no requieren práctica! </a:t>
            </a:r>
          </a:p>
          <a:p>
            <a:r>
              <a:rPr lang="es-US" dirty="0"/>
              <a:t>Las próximas diapositivas nos ayudarán a entender mejor cómo podemos responder.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7074" y="3701141"/>
            <a:ext cx="3515410" cy="3516085"/>
          </a:xfrm>
          <a:prstGeom prst="rect">
            <a:avLst/>
          </a:prstGeom>
        </p:spPr>
      </p:pic>
    </p:spTree>
    <p:extLst>
      <p:ext uri="{BB962C8B-B14F-4D97-AF65-F5344CB8AC3E}">
        <p14:creationId xmlns:p14="http://schemas.microsoft.com/office/powerpoint/2010/main" val="1501777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a:t>Detente y di “¡no!”</a:t>
            </a:r>
          </a:p>
        </p:txBody>
      </p:sp>
      <p:sp>
        <p:nvSpPr>
          <p:cNvPr id="3" name="Content Placeholder 2"/>
          <p:cNvSpPr>
            <a:spLocks noGrp="1"/>
          </p:cNvSpPr>
          <p:nvPr>
            <p:ph idx="1"/>
          </p:nvPr>
        </p:nvSpPr>
        <p:spPr/>
        <p:txBody>
          <a:bodyPr>
            <a:normAutofit fontScale="92500" lnSpcReduction="10000"/>
          </a:bodyPr>
          <a:lstStyle/>
          <a:p>
            <a:r>
              <a:rPr lang="es-US" b="1"/>
              <a:t>DETENTE</a:t>
            </a:r>
            <a:r>
              <a:rPr lang="es-US"/>
              <a:t> – Es una buena idea </a:t>
            </a:r>
            <a:r>
              <a:rPr lang="es-US" b="1"/>
              <a:t>DETENERTE</a:t>
            </a:r>
            <a:r>
              <a:rPr lang="es-US"/>
              <a:t> cuando empiezas a sentirte incómodo. Si te </a:t>
            </a:r>
            <a:r>
              <a:rPr lang="es-US" b="1"/>
              <a:t>DETIENES</a:t>
            </a:r>
            <a:r>
              <a:rPr lang="es-US"/>
              <a:t>, tienes tiempo para respirar y pensar claramente sobre lo que está sucediendo. </a:t>
            </a:r>
          </a:p>
          <a:p>
            <a:r>
              <a:rPr lang="es-US" b="1"/>
              <a:t>DETENERSE</a:t>
            </a:r>
            <a:r>
              <a:rPr lang="es-US"/>
              <a:t> es un buen primer paso para tener una conversación efectiva.</a:t>
            </a:r>
          </a:p>
          <a:p>
            <a:r>
              <a:rPr lang="es-US" b="1"/>
              <a:t>DI QUE NO</a:t>
            </a:r>
            <a:r>
              <a:rPr lang="es-US"/>
              <a:t> – No asumas que tu pareja puede leerte la mente. Necesitas decir que NO quieres tener relaciones sexuales o que NO quieres tener relaciones sin condón y debes decirlo estando </a:t>
            </a:r>
            <a:r>
              <a:rPr lang="es-US" i="1"/>
              <a:t>convencido</a:t>
            </a:r>
            <a:r>
              <a:rPr lang="es-US"/>
              <a:t>. No te rías, no envíes señales confusas (al continuar con el comportamiento sexual mientras dices que NO), y no pretendas que “no es algo importante”.</a:t>
            </a:r>
          </a:p>
          <a:p>
            <a:r>
              <a:rPr lang="es-US"/>
              <a:t>Tu pareja debe respetarte tan pronto como te </a:t>
            </a:r>
            <a:r>
              <a:rPr lang="es-US" b="1"/>
              <a:t>DETIENES</a:t>
            </a:r>
            <a:r>
              <a:rPr lang="es-US"/>
              <a:t> y </a:t>
            </a:r>
            <a:r>
              <a:rPr lang="es-US" b="1"/>
              <a:t>DICES NO</a:t>
            </a:r>
            <a:r>
              <a:rPr lang="es-US"/>
              <a:t>. Si continúa presionándote, tienes derecho a irte.</a:t>
            </a:r>
          </a:p>
          <a:p>
            <a:endParaRPr lang="en-US" dirty="0"/>
          </a:p>
        </p:txBody>
      </p:sp>
    </p:spTree>
    <p:extLst>
      <p:ext uri="{BB962C8B-B14F-4D97-AF65-F5344CB8AC3E}">
        <p14:creationId xmlns:p14="http://schemas.microsoft.com/office/powerpoint/2010/main" val="452975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a:t>Da una razón del por qué</a:t>
            </a:r>
          </a:p>
        </p:txBody>
      </p:sp>
      <p:sp>
        <p:nvSpPr>
          <p:cNvPr id="3" name="Content Placeholder 2"/>
          <p:cNvSpPr>
            <a:spLocks noGrp="1"/>
          </p:cNvSpPr>
          <p:nvPr>
            <p:ph idx="1"/>
          </p:nvPr>
        </p:nvSpPr>
        <p:spPr>
          <a:xfrm>
            <a:off x="838200" y="1825625"/>
            <a:ext cx="8697686" cy="4351338"/>
          </a:xfrm>
        </p:spPr>
        <p:txBody>
          <a:bodyPr>
            <a:normAutofit/>
          </a:bodyPr>
          <a:lstStyle/>
          <a:p>
            <a:r>
              <a:rPr lang="es-US" b="1" dirty="0"/>
              <a:t>POR QUÉ</a:t>
            </a:r>
            <a:r>
              <a:rPr lang="es-US" dirty="0"/>
              <a:t> – Después de que digas NO, puedes estar preparado para darle a tu pareja una razón</a:t>
            </a:r>
            <a:r>
              <a:rPr lang="es-US" b="1" dirty="0"/>
              <a:t> POR QUÉ</a:t>
            </a:r>
            <a:r>
              <a:rPr lang="es-US" dirty="0"/>
              <a:t>. Algunos ejemplos podrían ser:</a:t>
            </a:r>
          </a:p>
          <a:p>
            <a:pPr lvl="1"/>
            <a:r>
              <a:rPr lang="es-US" dirty="0"/>
              <a:t>No estoy listo.</a:t>
            </a:r>
          </a:p>
          <a:p>
            <a:pPr lvl="1"/>
            <a:r>
              <a:rPr lang="es-US" dirty="0"/>
              <a:t>No estoy listo para ser padre/madre.</a:t>
            </a:r>
          </a:p>
          <a:p>
            <a:pPr lvl="1"/>
            <a:r>
              <a:rPr lang="es-US" dirty="0"/>
              <a:t>No quiero preocuparme por las ITS.</a:t>
            </a:r>
          </a:p>
          <a:p>
            <a:pPr lvl="1"/>
            <a:r>
              <a:rPr lang="es-US" dirty="0"/>
              <a:t>No quiero tener relaciones sin condón.</a:t>
            </a:r>
          </a:p>
          <a:p>
            <a:pPr lvl="1"/>
            <a:r>
              <a:rPr lang="es-US" dirty="0"/>
              <a:t>Quiero esperar.</a:t>
            </a:r>
          </a:p>
          <a:p>
            <a:pPr marL="457200" lvl="1" indent="0">
              <a:buNone/>
            </a:pPr>
            <a:r>
              <a:rPr lang="es-US" dirty="0"/>
              <a:t>RECUERDA – está bien decir simplemente: “¡No quiero </a:t>
            </a:r>
            <a:r>
              <a:rPr lang="es-US" dirty="0" smtClean="0"/>
              <a:t>hacerlo!” </a:t>
            </a:r>
            <a:r>
              <a:rPr lang="es-US" dirty="0"/>
              <a:t>¡Ese es motivo suficiente y tu pareja debería respetarlo!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3486" y="4001294"/>
            <a:ext cx="2808514" cy="2808514"/>
          </a:xfrm>
          <a:prstGeom prst="rect">
            <a:avLst/>
          </a:prstGeom>
        </p:spPr>
      </p:pic>
    </p:spTree>
    <p:extLst>
      <p:ext uri="{BB962C8B-B14F-4D97-AF65-F5344CB8AC3E}">
        <p14:creationId xmlns:p14="http://schemas.microsoft.com/office/powerpoint/2010/main" val="3781535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sz="4000"/>
              <a:t>Da una razón </a:t>
            </a:r>
            <a:r>
              <a:rPr lang="es-US" sz="4000" b="1"/>
              <a:t>por qué</a:t>
            </a:r>
            <a:r>
              <a:rPr lang="es-US" sz="4000"/>
              <a:t> quieres </a:t>
            </a:r>
            <a:r>
              <a:rPr lang="es-US" sz="4000" b="1"/>
              <a:t>esperar</a:t>
            </a:r>
            <a:r>
              <a:rPr lang="es-US" sz="4000"/>
              <a:t> para estar seguro</a:t>
            </a:r>
          </a:p>
        </p:txBody>
      </p:sp>
      <p:sp>
        <p:nvSpPr>
          <p:cNvPr id="3" name="Content Placeholder 2"/>
          <p:cNvSpPr>
            <a:spLocks noGrp="1"/>
          </p:cNvSpPr>
          <p:nvPr>
            <p:ph idx="1"/>
          </p:nvPr>
        </p:nvSpPr>
        <p:spPr>
          <a:xfrm>
            <a:off x="838200" y="1825625"/>
            <a:ext cx="10515600" cy="4351338"/>
          </a:xfrm>
        </p:spPr>
        <p:txBody>
          <a:bodyPr/>
          <a:lstStyle/>
          <a:p>
            <a:r>
              <a:rPr lang="es-US" b="1" dirty="0"/>
              <a:t>ESPERA</a:t>
            </a:r>
            <a:r>
              <a:rPr lang="es-US" dirty="0"/>
              <a:t> – Si ya decidiste que lo mejor para ti es </a:t>
            </a:r>
            <a:r>
              <a:rPr lang="es-US" b="1" dirty="0"/>
              <a:t>ESPERAR</a:t>
            </a:r>
            <a:r>
              <a:rPr lang="es-US" dirty="0"/>
              <a:t>, sé claro sobre tu decisión. Tus decisiones siempre deberían ser respetadas.</a:t>
            </a:r>
          </a:p>
          <a:p>
            <a:pPr marL="0" indent="0">
              <a:buNone/>
            </a:pPr>
            <a:endParaRPr lang="en-US" dirty="0"/>
          </a:p>
          <a:p>
            <a:r>
              <a:rPr lang="es-US" dirty="0"/>
              <a:t>Podrías discutir cuánto tiempo quieres esperar y cuáles son tus límites </a:t>
            </a:r>
            <a:r>
              <a:rPr lang="es-US" i="1" dirty="0"/>
              <a:t>(Ej.: “Quiero tener relaciones, pero solo estoy dispuesto a hacerlo si usamos condón” o “Quiero esperar hasta que nos conozcamos mejor”).</a:t>
            </a:r>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6136" y="4376239"/>
            <a:ext cx="2481285" cy="2481761"/>
          </a:xfrm>
          <a:prstGeom prst="rect">
            <a:avLst/>
          </a:prstGeom>
        </p:spPr>
      </p:pic>
    </p:spTree>
    <p:extLst>
      <p:ext uri="{BB962C8B-B14F-4D97-AF65-F5344CB8AC3E}">
        <p14:creationId xmlns:p14="http://schemas.microsoft.com/office/powerpoint/2010/main" val="3964088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a:t>Evita la situación</a:t>
            </a:r>
          </a:p>
        </p:txBody>
      </p:sp>
      <p:sp>
        <p:nvSpPr>
          <p:cNvPr id="3" name="Content Placeholder 2"/>
          <p:cNvSpPr>
            <a:spLocks noGrp="1"/>
          </p:cNvSpPr>
          <p:nvPr>
            <p:ph idx="1"/>
          </p:nvPr>
        </p:nvSpPr>
        <p:spPr>
          <a:xfrm>
            <a:off x="838200" y="1783095"/>
            <a:ext cx="9315893" cy="4351338"/>
          </a:xfrm>
        </p:spPr>
        <p:txBody>
          <a:bodyPr>
            <a:normAutofit lnSpcReduction="10000"/>
          </a:bodyPr>
          <a:lstStyle/>
          <a:p>
            <a:r>
              <a:rPr lang="es-US" b="1" dirty="0"/>
              <a:t>EVITA</a:t>
            </a:r>
            <a:r>
              <a:rPr lang="es-US" dirty="0"/>
              <a:t> – Si no estás listo para participar en una actividad sexual o si no tienes acceso a un condón, lo mejor es </a:t>
            </a:r>
            <a:r>
              <a:rPr lang="es-US" b="1" dirty="0"/>
              <a:t>EVITAR</a:t>
            </a:r>
            <a:r>
              <a:rPr lang="es-US" dirty="0"/>
              <a:t> la situación estableciendo límites. Evita lugares apartados o lugares en donde te sientas incómodo, planea estar afuera de la habitación o en grupos de amigos.</a:t>
            </a:r>
          </a:p>
          <a:p>
            <a:endParaRPr lang="en-US" dirty="0"/>
          </a:p>
          <a:p>
            <a:r>
              <a:rPr lang="es-US" b="1" dirty="0"/>
              <a:t>Evitar</a:t>
            </a:r>
            <a:r>
              <a:rPr lang="es-US" dirty="0"/>
              <a:t> las situaciones que te hacen sentir incómodo podría mantenerte más seguro y podría prevenir que tengas una conversación, interacción (o posible confrontación) que no querías tener o para la cual no estabas listo en primer lugar.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0943" y="4648200"/>
            <a:ext cx="2209800" cy="2209800"/>
          </a:xfrm>
          <a:prstGeom prst="rect">
            <a:avLst/>
          </a:prstGeom>
        </p:spPr>
      </p:pic>
    </p:spTree>
    <p:extLst>
      <p:ext uri="{BB962C8B-B14F-4D97-AF65-F5344CB8AC3E}">
        <p14:creationId xmlns:p14="http://schemas.microsoft.com/office/powerpoint/2010/main" val="3482904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a:t>Ofrece alternativas</a:t>
            </a:r>
          </a:p>
        </p:txBody>
      </p:sp>
      <p:sp>
        <p:nvSpPr>
          <p:cNvPr id="3" name="Content Placeholder 2"/>
          <p:cNvSpPr>
            <a:spLocks noGrp="1"/>
          </p:cNvSpPr>
          <p:nvPr>
            <p:ph idx="1"/>
          </p:nvPr>
        </p:nvSpPr>
        <p:spPr>
          <a:xfrm>
            <a:off x="838200" y="1825625"/>
            <a:ext cx="9369056" cy="4351338"/>
          </a:xfrm>
        </p:spPr>
        <p:txBody>
          <a:bodyPr/>
          <a:lstStyle/>
          <a:p>
            <a:r>
              <a:rPr lang="es-US" b="1" dirty="0"/>
              <a:t>ALTERNATIVAS</a:t>
            </a:r>
            <a:r>
              <a:rPr lang="es-US" dirty="0"/>
              <a:t> – para mostrarle a tu pareja que la quieres, sugiere algunas </a:t>
            </a:r>
            <a:r>
              <a:rPr lang="es-US" b="1" dirty="0"/>
              <a:t>ALTERNATIVAS</a:t>
            </a:r>
            <a:r>
              <a:rPr lang="es-US" dirty="0"/>
              <a:t> a las relaciones sexuales (o al sexo sin protección). Algunos ejemplos podrían ser:</a:t>
            </a:r>
          </a:p>
          <a:p>
            <a:pPr>
              <a:buFontTx/>
              <a:buChar char="-"/>
            </a:pPr>
            <a:r>
              <a:rPr lang="es-US" dirty="0"/>
              <a:t>Vamos a ver una película.</a:t>
            </a:r>
          </a:p>
          <a:p>
            <a:pPr>
              <a:buFontTx/>
              <a:buChar char="-"/>
            </a:pPr>
            <a:r>
              <a:rPr lang="es-US" dirty="0"/>
              <a:t>Juguemos videojuegos.</a:t>
            </a:r>
          </a:p>
          <a:p>
            <a:pPr>
              <a:buFontTx/>
              <a:buChar char="-"/>
            </a:pPr>
            <a:r>
              <a:rPr lang="es-US" dirty="0"/>
              <a:t>Vayamos a caminar.</a:t>
            </a:r>
          </a:p>
          <a:p>
            <a:pPr marL="0" indent="0">
              <a:buNone/>
            </a:pPr>
            <a:r>
              <a:rPr lang="es-US" dirty="0"/>
              <a:t>- Sólo besémonos ya que no tenemos un condón.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9317" y="3513317"/>
            <a:ext cx="3205197" cy="3205197"/>
          </a:xfrm>
          <a:prstGeom prst="rect">
            <a:avLst/>
          </a:prstGeom>
        </p:spPr>
      </p:pic>
    </p:spTree>
    <p:extLst>
      <p:ext uri="{BB962C8B-B14F-4D97-AF65-F5344CB8AC3E}">
        <p14:creationId xmlns:p14="http://schemas.microsoft.com/office/powerpoint/2010/main" val="2715986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a:t>Escapa de una situación peligrosa</a:t>
            </a:r>
          </a:p>
        </p:txBody>
      </p:sp>
      <p:sp>
        <p:nvSpPr>
          <p:cNvPr id="3" name="Content Placeholder 2"/>
          <p:cNvSpPr>
            <a:spLocks noGrp="1"/>
          </p:cNvSpPr>
          <p:nvPr>
            <p:ph idx="1"/>
          </p:nvPr>
        </p:nvSpPr>
        <p:spPr>
          <a:xfrm>
            <a:off x="838200" y="1825625"/>
            <a:ext cx="9252098" cy="4351338"/>
          </a:xfrm>
        </p:spPr>
        <p:txBody>
          <a:bodyPr/>
          <a:lstStyle/>
          <a:p>
            <a:r>
              <a:rPr lang="es-US" b="1" dirty="0"/>
              <a:t>ESCAPA</a:t>
            </a:r>
            <a:r>
              <a:rPr lang="es-US" dirty="0"/>
              <a:t> – Si descubres que estás en una situación que se está volviendo peligrosa, </a:t>
            </a:r>
            <a:r>
              <a:rPr lang="es-US" u="sng" dirty="0"/>
              <a:t>debes estar preparado para irte</a:t>
            </a:r>
            <a:r>
              <a:rPr lang="es-US" dirty="0"/>
              <a:t>. </a:t>
            </a:r>
          </a:p>
          <a:p>
            <a:r>
              <a:rPr lang="es-US" dirty="0"/>
              <a:t>Si tu pareja no respeta tus sentimientos, si continúa presionándote o si </a:t>
            </a:r>
            <a:r>
              <a:rPr lang="es-US" dirty="0" smtClean="0"/>
              <a:t>comienza a enojarse </a:t>
            </a:r>
            <a:r>
              <a:rPr lang="es-US" dirty="0"/>
              <a:t>o </a:t>
            </a:r>
            <a:r>
              <a:rPr lang="es-US" dirty="0" smtClean="0"/>
              <a:t>a portarse violento</a:t>
            </a:r>
            <a:r>
              <a:rPr lang="es-US" dirty="0"/>
              <a:t>, debes </a:t>
            </a:r>
            <a:r>
              <a:rPr lang="es-US" b="1" dirty="0"/>
              <a:t>ESCAPAR</a:t>
            </a:r>
            <a:r>
              <a:rPr lang="es-US" dirty="0"/>
              <a:t> tan rápido y de forma tan segura como sea posible. Pide ayuda si la necesitas. Tus límites SIEMPRE deben ser respetados.</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75371" y="4114801"/>
            <a:ext cx="2612571" cy="2743200"/>
          </a:xfrm>
          <a:prstGeom prst="rect">
            <a:avLst/>
          </a:prstGeom>
        </p:spPr>
      </p:pic>
    </p:spTree>
    <p:extLst>
      <p:ext uri="{BB962C8B-B14F-4D97-AF65-F5344CB8AC3E}">
        <p14:creationId xmlns:p14="http://schemas.microsoft.com/office/powerpoint/2010/main" val="2529371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fusal Skills 202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DB565D0-B185-4245-90D1-27976C13C2D0}" vid="{AEAB48F2-8B2D-47EB-9B1B-1E39396EA1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242</TotalTime>
  <Words>1281</Words>
  <Application>Microsoft Office PowerPoint</Application>
  <PresentationFormat>Widescreen</PresentationFormat>
  <Paragraphs>105</Paragraphs>
  <Slides>15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Rounded MT Bold</vt:lpstr>
      <vt:lpstr>Calibri</vt:lpstr>
      <vt:lpstr>Calibri Light</vt:lpstr>
      <vt:lpstr>Cambria</vt:lpstr>
      <vt:lpstr>Refusal Skills 2023</vt:lpstr>
      <vt:lpstr>Habilidades para decir no </vt:lpstr>
      <vt:lpstr>¿Qué es la presión de la pareja/amigos?</vt:lpstr>
      <vt:lpstr>Habilidades para decir no</vt:lpstr>
      <vt:lpstr>Detente y di “¡no!”</vt:lpstr>
      <vt:lpstr>Da una razón del por qué</vt:lpstr>
      <vt:lpstr>Da una razón por qué quieres esperar para estar seguro</vt:lpstr>
      <vt:lpstr>Evita la situación</vt:lpstr>
      <vt:lpstr>Ofrece alternativas</vt:lpstr>
      <vt:lpstr>Escapa de una situación peligrosa</vt:lpstr>
      <vt:lpstr>Ve a hacer algo divertido</vt:lpstr>
      <vt:lpstr>PowerPoint Presentation</vt:lpstr>
      <vt:lpstr>PowerPoint Presentation</vt:lpstr>
      <vt:lpstr>Usando SWAG en las situaciones no sexuales</vt:lpstr>
      <vt:lpstr>PowerPoint Presentation</vt:lpstr>
      <vt:lpstr>Para obtener más información visita</vt:lpstr>
    </vt:vector>
  </TitlesOfParts>
  <Company>Centerstone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Refusal Skills</dc:title>
  <dc:creator>Translated by The Spanish Group LLC: A Document Translation Service https://www.thespanishgroup.org</dc:creator>
  <cp:lastModifiedBy>Whitney E. Salyer</cp:lastModifiedBy>
  <cp:revision>32</cp:revision>
  <dcterms:created xsi:type="dcterms:W3CDTF">2017-09-22T14:09:28Z</dcterms:created>
  <dcterms:modified xsi:type="dcterms:W3CDTF">2023-10-13T18:01:09Z</dcterms:modified>
</cp:coreProperties>
</file>