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2"/>
  </p:sldMasterIdLst>
  <p:notesMasterIdLst>
    <p:notesMasterId r:id="rId35"/>
  </p:notesMasterIdLst>
  <p:handoutMasterIdLst>
    <p:handoutMasterId r:id="rId36"/>
  </p:handoutMasterIdLst>
  <p:sldIdLst>
    <p:sldId id="256" r:id="rId13"/>
    <p:sldId id="257" r:id="rId14"/>
    <p:sldId id="258" r:id="rId15"/>
    <p:sldId id="259" r:id="rId16"/>
    <p:sldId id="260" r:id="rId17"/>
    <p:sldId id="261" r:id="rId18"/>
    <p:sldId id="262" r:id="rId19"/>
    <p:sldId id="263" r:id="rId20"/>
    <p:sldId id="264" r:id="rId21"/>
    <p:sldId id="275" r:id="rId22"/>
    <p:sldId id="265" r:id="rId23"/>
    <p:sldId id="276" r:id="rId24"/>
    <p:sldId id="267" r:id="rId25"/>
    <p:sldId id="270" r:id="rId26"/>
    <p:sldId id="272" r:id="rId27"/>
    <p:sldId id="268" r:id="rId28"/>
    <p:sldId id="269" r:id="rId29"/>
    <p:sldId id="277" r:id="rId30"/>
    <p:sldId id="271" r:id="rId31"/>
    <p:sldId id="273" r:id="rId32"/>
    <p:sldId id="274" r:id="rId33"/>
    <p:sldId id="278"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85766" autoAdjust="0"/>
  </p:normalViewPr>
  <p:slideViewPr>
    <p:cSldViewPr>
      <p:cViewPr varScale="1">
        <p:scale>
          <a:sx n="59" d="100"/>
          <a:sy n="59" d="100"/>
        </p:scale>
        <p:origin x="172" y="5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10/13/2023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10/13/2023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pv/parents/vaccin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iv/basics/prep.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4238891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Un embarazo ectópico ocurre cuando un óvulo fertilizado permanece en la trompa de Falopio en lugar de moverse al útero.</a:t>
            </a:r>
            <a:r>
              <a:rPr lang="es-US" baseline="0"/>
              <a:t> Esta condición puede ser letal y la mayoría resulta en la pérdida del embarazo.</a:t>
            </a:r>
          </a:p>
          <a:p>
            <a:r>
              <a:rPr lang="es-US" baseline="0"/>
              <a:t>La mayoría de las complicaciones son resultado de las ITS que no son tratadas.</a:t>
            </a:r>
          </a:p>
        </p:txBody>
      </p:sp>
      <p:sp>
        <p:nvSpPr>
          <p:cNvPr id="4" name="Slide Number Placeholder 3"/>
          <p:cNvSpPr>
            <a:spLocks noGrp="1"/>
          </p:cNvSpPr>
          <p:nvPr>
            <p:ph type="sldNum" sz="quarter" idx="10"/>
          </p:nvPr>
        </p:nvSpPr>
        <p:spPr/>
        <p:txBody>
          <a:bodyPr/>
          <a:lstStyle/>
          <a:p>
            <a:fld id="{01F2A70B-78F2-4DCF-B53B-C990D2FAFB8A}" type="slidenum">
              <a:rPr lang="en-US" smtClean="0"/>
              <a:t>14</a:t>
            </a:fld>
            <a:endParaRPr lang="en-US"/>
          </a:p>
        </p:txBody>
      </p:sp>
    </p:spTree>
    <p:extLst>
      <p:ext uri="{BB962C8B-B14F-4D97-AF65-F5344CB8AC3E}">
        <p14:creationId xmlns:p14="http://schemas.microsoft.com/office/powerpoint/2010/main" val="3686066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smtClean="0"/>
              <a:t>Si alguien experimenta alguna de estas emociones debido a un diagnóstico de ITS, no significa que deba sentirse avergonzado o avergonzado. Es normal tener reacciones emocionales, especialmente cuando hay tanto estigma y vergüenza en torno a las ITS. No queremos avergonzar a nadie que contraiga una ITS, queremos alentarlos a que se hagan pruebas y eviten conductas de riesgo en el futuro.</a:t>
            </a:r>
          </a:p>
          <a:p>
            <a:endParaRPr lang="es-US" baseline="0" dirty="0"/>
          </a:p>
        </p:txBody>
      </p:sp>
      <p:sp>
        <p:nvSpPr>
          <p:cNvPr id="4" name="Slide Number Placeholder 3"/>
          <p:cNvSpPr>
            <a:spLocks noGrp="1"/>
          </p:cNvSpPr>
          <p:nvPr>
            <p:ph type="sldNum" sz="quarter" idx="10"/>
          </p:nvPr>
        </p:nvSpPr>
        <p:spPr/>
        <p:txBody>
          <a:bodyPr/>
          <a:lstStyle/>
          <a:p>
            <a:fld id="{01F2A70B-78F2-4DCF-B53B-C990D2FAFB8A}" type="slidenum">
              <a:rPr lang="en-US" smtClean="0"/>
              <a:t>15</a:t>
            </a:fld>
            <a:endParaRPr lang="en-US"/>
          </a:p>
        </p:txBody>
      </p:sp>
    </p:spTree>
    <p:extLst>
      <p:ext uri="{BB962C8B-B14F-4D97-AF65-F5344CB8AC3E}">
        <p14:creationId xmlns:p14="http://schemas.microsoft.com/office/powerpoint/2010/main" val="3421179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a:t>EXCEPCIÓN – </a:t>
            </a:r>
            <a:r>
              <a:rPr lang="es-ES" dirty="0" smtClean="0"/>
              <a:t>Es posible que la gonorrea resistente a los antibióticos no se pueda tratar con antibióticos.</a:t>
            </a:r>
            <a:endParaRPr lang="es-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t>https://www.cdc.gov/std/gonorrhea/drug-resistant/default.htm</a:t>
            </a:r>
          </a:p>
          <a:p>
            <a:pPr marL="0" marR="0" indent="0" algn="l" defTabSz="914400" rtl="0" eaLnBrk="1" fontAlgn="auto" latinLnBrk="0" hangingPunct="1">
              <a:lnSpc>
                <a:spcPct val="100000"/>
              </a:lnSpc>
              <a:spcBef>
                <a:spcPts val="0"/>
              </a:spcBef>
              <a:spcAft>
                <a:spcPts val="0"/>
              </a:spcAft>
              <a:buClrTx/>
              <a:buSzTx/>
              <a:buFontTx/>
              <a:buNone/>
              <a:tabLst/>
              <a:defRPr/>
            </a:pPr>
            <a:endParaRPr lang="es-US"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16</a:t>
            </a:fld>
            <a:endParaRPr lang="en-US"/>
          </a:p>
        </p:txBody>
      </p:sp>
    </p:spTree>
    <p:extLst>
      <p:ext uri="{BB962C8B-B14F-4D97-AF65-F5344CB8AC3E}">
        <p14:creationId xmlns:p14="http://schemas.microsoft.com/office/powerpoint/2010/main" val="935762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hlinkClick r:id="rId3"/>
              </a:rPr>
              <a:t>https://www.cdc.gov/hpv/parents/vaccine.html</a:t>
            </a:r>
          </a:p>
        </p:txBody>
      </p:sp>
      <p:sp>
        <p:nvSpPr>
          <p:cNvPr id="4" name="Slide Number Placeholder 3"/>
          <p:cNvSpPr>
            <a:spLocks noGrp="1"/>
          </p:cNvSpPr>
          <p:nvPr>
            <p:ph type="sldNum" sz="quarter" idx="10"/>
          </p:nvPr>
        </p:nvSpPr>
        <p:spPr/>
        <p:txBody>
          <a:bodyPr/>
          <a:lstStyle/>
          <a:p>
            <a:fld id="{01F2A70B-78F2-4DCF-B53B-C990D2FAFB8A}" type="slidenum">
              <a:rPr lang="en-US" smtClean="0"/>
              <a:t>17</a:t>
            </a:fld>
            <a:endParaRPr lang="en-US"/>
          </a:p>
        </p:txBody>
      </p:sp>
    </p:spTree>
    <p:extLst>
      <p:ext uri="{BB962C8B-B14F-4D97-AF65-F5344CB8AC3E}">
        <p14:creationId xmlns:p14="http://schemas.microsoft.com/office/powerpoint/2010/main" val="1075470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smtClean="0"/>
              <a:t>https://www.cdc.gov/std/hpv/stdfact-hpv.htm</a:t>
            </a:r>
          </a:p>
          <a:p>
            <a:r>
              <a:rPr lang="es-ES" dirty="0" smtClean="0"/>
              <a:t>*Las pruebas de Papanicolaou generalmente se realizan a partir de los 21 años. Las pruebas de detección de cáncer de cuello uterino comienzan a los 30 años (si las pruebas de Papanicolaou han sido normales).</a:t>
            </a:r>
            <a:endParaRPr lang="es-US" dirty="0"/>
          </a:p>
          <a:p>
            <a:r>
              <a:rPr lang="es-US" dirty="0"/>
              <a:t>*No hay pruebas para quienes fueron asignados como hombres al nacer pero se anima a que todos los géneros reciban la vacuna contra el VPH.</a:t>
            </a:r>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39548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https://www.cdc.gov/std/hiv/stdfact-std-hiv.htm</a:t>
            </a:r>
          </a:p>
          <a:p>
            <a:r>
              <a:rPr lang="es-US"/>
              <a:t>https://www.sexualhealth.com/why-women-are-more-at-risk-for-stds-than-men_n_1592/</a:t>
            </a:r>
          </a:p>
        </p:txBody>
      </p:sp>
      <p:sp>
        <p:nvSpPr>
          <p:cNvPr id="4" name="Slide Number Placeholder 3"/>
          <p:cNvSpPr>
            <a:spLocks noGrp="1"/>
          </p:cNvSpPr>
          <p:nvPr>
            <p:ph type="sldNum" sz="quarter" idx="10"/>
          </p:nvPr>
        </p:nvSpPr>
        <p:spPr/>
        <p:txBody>
          <a:bodyPr/>
          <a:lstStyle/>
          <a:p>
            <a:fld id="{01F2A70B-78F2-4DCF-B53B-C990D2FAFB8A}" type="slidenum">
              <a:rPr lang="en-US" smtClean="0"/>
              <a:t>19</a:t>
            </a:fld>
            <a:endParaRPr lang="en-US"/>
          </a:p>
        </p:txBody>
      </p:sp>
    </p:spTree>
    <p:extLst>
      <p:ext uri="{BB962C8B-B14F-4D97-AF65-F5344CB8AC3E}">
        <p14:creationId xmlns:p14="http://schemas.microsoft.com/office/powerpoint/2010/main" val="2578826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*Algunas ITS (VPH, herpes, sífilis, piojos púbicos) pueden ser pasadas por medio de contacto con la piel.</a:t>
            </a:r>
            <a:r>
              <a:rPr lang="es-US" i="1" baseline="0" dirty="0"/>
              <a:t> El VIH puede ser contraído al compartir agujas. </a:t>
            </a:r>
          </a:p>
        </p:txBody>
      </p:sp>
      <p:sp>
        <p:nvSpPr>
          <p:cNvPr id="4" name="Slide Number Placeholder 3"/>
          <p:cNvSpPr>
            <a:spLocks noGrp="1"/>
          </p:cNvSpPr>
          <p:nvPr>
            <p:ph type="sldNum" sz="quarter" idx="10"/>
          </p:nvPr>
        </p:nvSpPr>
        <p:spPr/>
        <p:txBody>
          <a:bodyPr/>
          <a:lstStyle/>
          <a:p>
            <a:fld id="{01F2A70B-78F2-4DCF-B53B-C990D2FAFB8A}" type="slidenum">
              <a:rPr lang="en-US" smtClean="0"/>
              <a:t>20</a:t>
            </a:fld>
            <a:endParaRPr lang="en-US"/>
          </a:p>
        </p:txBody>
      </p:sp>
    </p:spTree>
    <p:extLst>
      <p:ext uri="{BB962C8B-B14F-4D97-AF65-F5344CB8AC3E}">
        <p14:creationId xmlns:p14="http://schemas.microsoft.com/office/powerpoint/2010/main" val="24578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https://www.mayoclinic.org/diseases-conditions/sexually-transmitted-diseases-STIs/in-depth/std-symptoms/art-20047081</a:t>
            </a:r>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3235504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https://www.mayoclinic.org/diseases-conditions/sexually-transmitted-diseases-STIs/in-depth/std-symptoms/art-20047081</a:t>
            </a:r>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338050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https://www.cdc.gov/hiv/basics/whatishiv.html</a:t>
            </a:r>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201248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https://www.cdc.gov/hiv/basics/whatishiv.html</a:t>
            </a:r>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219718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https://www.cdc.gov/hiv/basics/whatishiv.html</a:t>
            </a:r>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8928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https://www.cdc.gov/std/life-stages-populations/adolescents-youngadults.htm</a:t>
            </a:r>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128002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Las barreras </a:t>
            </a:r>
            <a:r>
              <a:rPr lang="es-US" dirty="0" smtClean="0"/>
              <a:t>bucales </a:t>
            </a:r>
            <a:r>
              <a:rPr lang="es-US" dirty="0"/>
              <a:t>están hechas de látex, vienen en muchos sabores diferentes y son usadas </a:t>
            </a:r>
            <a:r>
              <a:rPr lang="es-US" dirty="0" smtClean="0"/>
              <a:t>para el </a:t>
            </a:r>
            <a:r>
              <a:rPr lang="es-US" dirty="0"/>
              <a:t>sexo oral en una vulva o ano.</a:t>
            </a:r>
            <a:r>
              <a:rPr lang="es-US" baseline="0" dirty="0"/>
              <a:t> </a:t>
            </a:r>
          </a:p>
          <a:p>
            <a:r>
              <a:rPr lang="es-US" dirty="0"/>
              <a:t>*Más información sobre la </a:t>
            </a:r>
            <a:r>
              <a:rPr lang="es-US" dirty="0" err="1"/>
              <a:t>PrEP</a:t>
            </a:r>
            <a:r>
              <a:rPr lang="es-US" dirty="0"/>
              <a:t>: </a:t>
            </a:r>
            <a:r>
              <a:rPr lang="es-US" dirty="0">
                <a:hlinkClick r:id="rId3"/>
              </a:rPr>
              <a:t>https://www.cdc.gov/hiv/basics/prep.html</a:t>
            </a:r>
            <a:r>
              <a:rPr lang="es-US" dirty="0"/>
              <a:t> el acceso para los jóvenes puede diferir dependiendo del estado y la ubicación.</a:t>
            </a:r>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a:p>
        </p:txBody>
      </p:sp>
    </p:spTree>
    <p:extLst>
      <p:ext uri="{BB962C8B-B14F-4D97-AF65-F5344CB8AC3E}">
        <p14:creationId xmlns:p14="http://schemas.microsoft.com/office/powerpoint/2010/main" val="83487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a:p>
        </p:txBody>
      </p:sp>
    </p:spTree>
    <p:extLst>
      <p:ext uri="{BB962C8B-B14F-4D97-AF65-F5344CB8AC3E}">
        <p14:creationId xmlns:p14="http://schemas.microsoft.com/office/powerpoint/2010/main" val="4164423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7" cy="6858000"/>
          </a:xfrm>
          <a:prstGeom prst="rect">
            <a:avLst/>
          </a:prstGeom>
        </p:spPr>
      </p:pic>
      <p:sp>
        <p:nvSpPr>
          <p:cNvPr id="2" name="Title 1"/>
          <p:cNvSpPr>
            <a:spLocks noGrp="1"/>
          </p:cNvSpPr>
          <p:nvPr>
            <p:ph type="ctrTitle"/>
          </p:nvPr>
        </p:nvSpPr>
        <p:spPr>
          <a:xfrm>
            <a:off x="1523603" y="1122363"/>
            <a:ext cx="9141619" cy="2387600"/>
          </a:xfrm>
        </p:spPr>
        <p:txBody>
          <a:bodyPr anchor="b"/>
          <a:lstStyle>
            <a:lvl1pPr algn="ctr">
              <a:defRPr sz="5998"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28277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0"/>
            <a:ext cx="12188825"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30703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p:nvSpPr>
        <p:spPr>
          <a:xfrm>
            <a:off x="0" y="0"/>
            <a:ext cx="12188825"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445" y="5574909"/>
            <a:ext cx="2491551" cy="997876"/>
          </a:xfrm>
          <a:prstGeom prst="rect">
            <a:avLst/>
          </a:prstGeom>
        </p:spPr>
      </p:pic>
    </p:spTree>
    <p:extLst>
      <p:ext uri="{BB962C8B-B14F-4D97-AF65-F5344CB8AC3E}">
        <p14:creationId xmlns:p14="http://schemas.microsoft.com/office/powerpoint/2010/main" val="2889139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bout Centerstone - Slide 1">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503" b="-2685"/>
          <a:stretch/>
        </p:blipFill>
        <p:spPr>
          <a:xfrm>
            <a:off x="2282" y="-256478"/>
            <a:ext cx="12197378" cy="7301678"/>
          </a:xfrm>
          <a:prstGeom prst="rect">
            <a:avLst/>
          </a:prstGeom>
        </p:spPr>
      </p:pic>
      <p:sp>
        <p:nvSpPr>
          <p:cNvPr id="2" name="Title 1"/>
          <p:cNvSpPr txBox="1">
            <a:spLocks/>
          </p:cNvSpPr>
          <p:nvPr/>
        </p:nvSpPr>
        <p:spPr>
          <a:xfrm>
            <a:off x="998608" y="768489"/>
            <a:ext cx="9709669"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sz="3999" b="1" dirty="0" smtClean="0">
                <a:solidFill>
                  <a:srgbClr val="54A49D"/>
                </a:solidFill>
                <a:latin typeface="Cambria" panose="02040503050406030204" pitchFamily="18" charset="0"/>
                <a:ea typeface="Cambria" panose="02040503050406030204" pitchFamily="18" charset="0"/>
              </a:rPr>
              <a:t>Centerstone at a glance</a:t>
            </a:r>
            <a:endParaRPr lang="en-US" sz="3999" b="1" dirty="0">
              <a:solidFill>
                <a:srgbClr val="54A49D"/>
              </a:solidFill>
              <a:latin typeface="Cambria" panose="02040503050406030204" pitchFamily="18" charset="0"/>
              <a:ea typeface="Cambria" panose="02040503050406030204" pitchFamily="18" charset="0"/>
            </a:endParaRPr>
          </a:p>
        </p:txBody>
      </p:sp>
      <p:sp>
        <p:nvSpPr>
          <p:cNvPr id="3" name="Rectangle 2"/>
          <p:cNvSpPr/>
          <p:nvPr/>
        </p:nvSpPr>
        <p:spPr>
          <a:xfrm>
            <a:off x="782664" y="561600"/>
            <a:ext cx="10667621" cy="4746380"/>
          </a:xfrm>
          <a:prstGeom prst="rect">
            <a:avLst/>
          </a:prstGeom>
          <a:noFill/>
          <a:ln w="12700">
            <a:solidFill>
              <a:srgbClr val="E4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5" name="TextBox 4"/>
          <p:cNvSpPr txBox="1"/>
          <p:nvPr/>
        </p:nvSpPr>
        <p:spPr>
          <a:xfrm>
            <a:off x="1192957" y="1420089"/>
            <a:ext cx="10101369" cy="5170646"/>
          </a:xfrm>
          <a:prstGeom prst="rect">
            <a:avLst/>
          </a:prstGeom>
          <a:noFill/>
        </p:spPr>
        <p:txBody>
          <a:bodyPr wrap="square" rtlCol="0">
            <a:spAutoFit/>
          </a:bodyPr>
          <a:lstStyle/>
          <a:p>
            <a:pPr marL="285664" indent="-285664">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 is a private, nonprofit healthcare organization with services available nationally</a:t>
            </a:r>
          </a:p>
          <a:p>
            <a:pPr marL="285664" indent="-285664">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Specialized </a:t>
            </a: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for the military community, therapeutic foster care, children’s services and employee assistance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(eap)</a:t>
            </a:r>
          </a:p>
          <a:p>
            <a:pPr marL="285664" indent="-285664">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60+ years in operation</a:t>
            </a:r>
          </a:p>
          <a:p>
            <a:pPr marL="285664" indent="-285664">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CARF and Joint Commission Accredited</a:t>
            </a:r>
          </a:p>
          <a:p>
            <a:pPr marL="285664" indent="-285664">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Research Institute provides guidance through research and technology, leveraging the best practices for use in all our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communities</a:t>
            </a:r>
          </a:p>
          <a:p>
            <a:pPr marL="285664" indent="-285664">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Foundation secures philanthropic resources to support the work and mission of delivering care that changes people’s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lives</a:t>
            </a: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68330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cxnSp>
        <p:nvCxnSpPr>
          <p:cNvPr id="13" name="Straight Connector 12"/>
          <p:cNvCxnSpPr/>
          <p:nvPr/>
        </p:nvCxnSpPr>
        <p:spPr>
          <a:xfrm>
            <a:off x="603764" y="3872022"/>
            <a:ext cx="9106419" cy="207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03764" y="383138"/>
            <a:ext cx="9940318"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sz="3999" b="1" dirty="0" smtClean="0">
                <a:solidFill>
                  <a:srgbClr val="367689"/>
                </a:solidFill>
                <a:latin typeface="Cambria" panose="02040503050406030204" pitchFamily="18" charset="0"/>
                <a:ea typeface="Cambria" panose="02040503050406030204" pitchFamily="18" charset="0"/>
              </a:rPr>
              <a:t>Centerstone at a glance</a:t>
            </a:r>
            <a:endParaRPr lang="en-US" sz="3999" b="1" dirty="0">
              <a:solidFill>
                <a:srgbClr val="367689"/>
              </a:solidFill>
              <a:latin typeface="Cambria" panose="02040503050406030204" pitchFamily="18" charset="0"/>
              <a:ea typeface="Cambria" panose="02040503050406030204" pitchFamily="18" charset="0"/>
            </a:endParaRPr>
          </a:p>
        </p:txBody>
      </p:sp>
      <p:sp>
        <p:nvSpPr>
          <p:cNvPr id="15" name="TextBox 14"/>
          <p:cNvSpPr txBox="1"/>
          <p:nvPr/>
        </p:nvSpPr>
        <p:spPr>
          <a:xfrm>
            <a:off x="1089303" y="1661496"/>
            <a:ext cx="3176244" cy="2800767"/>
          </a:xfrm>
          <a:prstGeom prst="rect">
            <a:avLst/>
          </a:prstGeom>
          <a:noFill/>
          <a:ln w="28575">
            <a:noFill/>
          </a:ln>
        </p:spPr>
        <p:txBody>
          <a:bodyPr wrap="square" rtlCol="0">
            <a:spAutoFit/>
          </a:bodyPr>
          <a:lstStyle/>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People Served:</a:t>
            </a: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107,406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p>
          <a:p>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32,000+ children</a:t>
            </a:r>
          </a:p>
          <a:p>
            <a:r>
              <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75,000+ adults</a:t>
            </a:r>
          </a:p>
          <a:p>
            <a:endParaRPr lang="en-US" sz="1799" dirty="0">
              <a:latin typeface="Cambria" panose="02040503050406030204" pitchFamily="18" charset="0"/>
              <a:ea typeface="Cambria" panose="02040503050406030204" pitchFamily="18" charset="0"/>
              <a:cs typeface="Arial" panose="020B0604020202020204" pitchFamily="34" charset="0"/>
            </a:endParaRP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Services Provided:</a:t>
            </a: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2,189,937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endPar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600" b="1" dirty="0" smtClean="0">
              <a:solidFill>
                <a:srgbClr val="367689"/>
              </a:solidFill>
              <a:latin typeface="Cambria" panose="02040503050406030204" pitchFamily="18" charset="0"/>
              <a:ea typeface="Cambria" panose="02040503050406030204" pitchFamily="18" charset="0"/>
              <a:cs typeface="Arial" panose="020B0604020202020204" pitchFamily="34" charset="0"/>
            </a:endParaRPr>
          </a:p>
          <a:p>
            <a:endParaRPr lang="en-US" sz="1600" dirty="0">
              <a:latin typeface="Cambria" panose="02040503050406030204" pitchFamily="18" charset="0"/>
              <a:ea typeface="Cambria" panose="02040503050406030204" pitchFamily="18" charset="0"/>
              <a:cs typeface="Arial" panose="020B0604020202020204" pitchFamily="34" charset="0"/>
            </a:endParaRPr>
          </a:p>
          <a:p>
            <a:endParaRPr lang="en-US" sz="1799" dirty="0">
              <a:latin typeface="Cambria" panose="02040503050406030204" pitchFamily="18" charset="0"/>
              <a:ea typeface="Cambria" panose="02040503050406030204" pitchFamily="18" charset="0"/>
              <a:cs typeface="Arial" panose="020B0604020202020204" pitchFamily="34" charset="0"/>
            </a:endParaRPr>
          </a:p>
        </p:txBody>
      </p:sp>
      <p:sp>
        <p:nvSpPr>
          <p:cNvPr id="16" name="TextBox 15"/>
          <p:cNvSpPr txBox="1"/>
          <p:nvPr/>
        </p:nvSpPr>
        <p:spPr>
          <a:xfrm>
            <a:off x="4550870" y="4341663"/>
            <a:ext cx="4375731" cy="1169551"/>
          </a:xfrm>
          <a:prstGeom prst="rect">
            <a:avLst/>
          </a:prstGeom>
          <a:noFill/>
          <a:ln w="28575">
            <a:noFill/>
          </a:ln>
        </p:spPr>
        <p:txBody>
          <a:bodyPr wrap="square" rtlCol="0">
            <a:spAutoFit/>
          </a:bodyPr>
          <a:lstStyle/>
          <a:p>
            <a:endParaRPr lang="en-US" sz="1799" b="1" dirty="0">
              <a:latin typeface="Cambria" panose="02040503050406030204" pitchFamily="18" charset="0"/>
              <a:ea typeface="Cambria" panose="02040503050406030204" pitchFamily="18" charset="0"/>
              <a:cs typeface="Arial" panose="020B0604020202020204" pitchFamily="34" charset="0"/>
            </a:endParaRP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a:t>
            </a:r>
            <a:r>
              <a:rPr lang="en-US" sz="1799" b="1" dirty="0" smtClean="0">
                <a:solidFill>
                  <a:srgbClr val="54A49D"/>
                </a:solidFill>
                <a:latin typeface="Cambria" panose="02040503050406030204" pitchFamily="18" charset="0"/>
                <a:ea typeface="Cambria" panose="02040503050406030204" pitchFamily="18" charset="0"/>
                <a:cs typeface="Arial" panose="020B0604020202020204" pitchFamily="34" charset="0"/>
              </a:rPr>
              <a:t>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Inpatient Behavioral Hospital</a:t>
            </a:r>
          </a:p>
          <a:p>
            <a:endParaRPr lang="en-US" sz="1600" b="1"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799" dirty="0">
              <a:latin typeface="Cambria" panose="02040503050406030204" pitchFamily="18" charset="0"/>
              <a:ea typeface="Cambria" panose="02040503050406030204" pitchFamily="18" charset="0"/>
              <a:cs typeface="Arial" panose="020B0604020202020204" pitchFamily="34" charset="0"/>
            </a:endParaRPr>
          </a:p>
        </p:txBody>
      </p:sp>
      <p:sp>
        <p:nvSpPr>
          <p:cNvPr id="17" name="Rectangle 16"/>
          <p:cNvSpPr/>
          <p:nvPr/>
        </p:nvSpPr>
        <p:spPr>
          <a:xfrm>
            <a:off x="603763" y="1062866"/>
            <a:ext cx="5326471" cy="523220"/>
          </a:xfrm>
          <a:prstGeom prst="rect">
            <a:avLst/>
          </a:prstGeom>
        </p:spPr>
        <p:txBody>
          <a:bodyPr wrap="square">
            <a:spAutoFit/>
          </a:bodyPr>
          <a:lstStyle/>
          <a:p>
            <a:r>
              <a:rPr lang="en-US" sz="2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Care In FY 2022</a:t>
            </a:r>
            <a:endParaRPr lang="en-US" sz="2799"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18" name="Rectangle 17"/>
          <p:cNvSpPr/>
          <p:nvPr/>
        </p:nvSpPr>
        <p:spPr>
          <a:xfrm>
            <a:off x="5524981" y="1661496"/>
            <a:ext cx="4281544" cy="2585323"/>
          </a:xfrm>
          <a:prstGeom prst="rect">
            <a:avLst/>
          </a:prstGeom>
        </p:spPr>
        <p:txBody>
          <a:bodyPr wrap="square">
            <a:spAutoFit/>
          </a:bodyPr>
          <a:lstStyle/>
          <a:p>
            <a:r>
              <a:rPr lang="en-US" sz="1799" b="1" dirty="0">
                <a:solidFill>
                  <a:srgbClr val="367689"/>
                </a:solidFill>
                <a:latin typeface="Cambria" panose="02040503050406030204" pitchFamily="18" charset="0"/>
                <a:ea typeface="Cambria" panose="02040503050406030204" pitchFamily="18" charset="0"/>
                <a:cs typeface="Arial" panose="020B0604020202020204" pitchFamily="34" charset="0"/>
              </a:rPr>
              <a:t>Staff:</a:t>
            </a: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3,080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clinical and administrative </a:t>
            </a:r>
            <a:r>
              <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staff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plus </a:t>
            </a:r>
            <a:r>
              <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a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nationwide network </a:t>
            </a:r>
            <a:r>
              <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of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contracted behavioral health providers.</a:t>
            </a:r>
          </a:p>
          <a:p>
            <a:endPar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Total</a:t>
            </a:r>
            <a:r>
              <a:rPr lang="en-US" sz="1799"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Revenue</a:t>
            </a:r>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a:t>
            </a: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$305,725,431</a:t>
            </a:r>
            <a:endPar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18"/>
          <p:cNvSpPr/>
          <p:nvPr/>
        </p:nvSpPr>
        <p:spPr>
          <a:xfrm>
            <a:off x="603764" y="3958028"/>
            <a:ext cx="8608162" cy="523220"/>
          </a:xfrm>
          <a:prstGeom prst="rect">
            <a:avLst/>
          </a:prstGeom>
        </p:spPr>
        <p:txBody>
          <a:bodyPr wrap="square">
            <a:spAutoFit/>
          </a:bodyPr>
          <a:lstStyle/>
          <a:p>
            <a:r>
              <a:rPr lang="en-US" sz="2799" b="1" dirty="0" err="1" smtClean="0">
                <a:solidFill>
                  <a:srgbClr val="367689"/>
                </a:solidFill>
                <a:latin typeface="Cambria" panose="02040503050406030204" pitchFamily="18" charset="0"/>
                <a:ea typeface="Cambria" panose="02040503050406030204" pitchFamily="18" charset="0"/>
                <a:cs typeface="Arial" panose="020B0604020202020204" pitchFamily="34" charset="0"/>
              </a:rPr>
              <a:t>Centerstone</a:t>
            </a:r>
            <a:r>
              <a:rPr lang="en-US" sz="2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 in</a:t>
            </a:r>
            <a:r>
              <a:rPr lang="en-US" sz="2799"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the Community</a:t>
            </a:r>
            <a:endParaRPr lang="en-US" sz="2799"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20" name="Rectangle 19"/>
          <p:cNvSpPr/>
          <p:nvPr/>
        </p:nvSpPr>
        <p:spPr>
          <a:xfrm>
            <a:off x="1089302" y="4630452"/>
            <a:ext cx="1743286" cy="369332"/>
          </a:xfrm>
          <a:prstGeom prst="rect">
            <a:avLst/>
          </a:prstGeom>
        </p:spPr>
        <p:txBody>
          <a:bodyPr wrap="square">
            <a:spAutoFit/>
          </a:bodyPr>
          <a:lstStyle/>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170+</a:t>
            </a:r>
            <a:r>
              <a:rPr lang="en-US" sz="1799" dirty="0" smtClean="0">
                <a:solidFill>
                  <a:srgbClr val="367689"/>
                </a:solidFill>
                <a:latin typeface="Cambria" panose="02040503050406030204" pitchFamily="18" charset="0"/>
                <a:ea typeface="Cambria" panose="02040503050406030204" pitchFamily="18" charset="0"/>
                <a:cs typeface="Arial" panose="020B0604020202020204" pitchFamily="34" charset="0"/>
              </a:rPr>
              <a:t>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Locations</a:t>
            </a:r>
            <a:endPar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22" name="Rectangle 21"/>
          <p:cNvSpPr/>
          <p:nvPr/>
        </p:nvSpPr>
        <p:spPr>
          <a:xfrm>
            <a:off x="9211924" y="4618923"/>
            <a:ext cx="2149884" cy="369332"/>
          </a:xfrm>
          <a:prstGeom prst="rect">
            <a:avLst/>
          </a:prstGeom>
        </p:spPr>
        <p:txBody>
          <a:bodyPr wrap="square">
            <a:spAutoFit/>
          </a:bodyPr>
          <a:lstStyle/>
          <a:p>
            <a:r>
              <a:rPr lang="en-US" sz="1799" b="1" dirty="0" smtClean="0">
                <a:solidFill>
                  <a:srgbClr val="367689"/>
                </a:solidFill>
                <a:latin typeface="Arial" panose="020B0604020202020204" pitchFamily="34" charset="0"/>
                <a:cs typeface="Arial" panose="020B0604020202020204" pitchFamily="34" charset="0"/>
              </a:rPr>
              <a:t>750+ </a:t>
            </a:r>
            <a:r>
              <a:rPr lang="en-US" sz="1799" b="0" dirty="0" smtClean="0">
                <a:solidFill>
                  <a:schemeClr val="bg1">
                    <a:lumMod val="50000"/>
                  </a:schemeClr>
                </a:solidFill>
                <a:latin typeface="Arial" panose="020B0604020202020204" pitchFamily="34" charset="0"/>
                <a:cs typeface="Arial" panose="020B0604020202020204" pitchFamily="34" charset="0"/>
              </a:rPr>
              <a:t>Schools</a:t>
            </a:r>
            <a:endParaRPr lang="en-US" sz="1799"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88825"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a:xfrm>
            <a:off x="831633" y="1709739"/>
            <a:ext cx="10512862" cy="2852737"/>
          </a:xfrm>
        </p:spPr>
        <p:txBody>
          <a:bodyPr anchor="b"/>
          <a:lstStyle>
            <a:lvl1pPr>
              <a:defRPr sz="5998" b="1">
                <a:solidFill>
                  <a:schemeClr val="bg1"/>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bg1"/>
                </a:solidFill>
                <a:latin typeface="Cambria" panose="02040503050406030204" pitchFamily="18" charset="0"/>
                <a:ea typeface="Cambria" panose="02040503050406030204" pitchFamily="18" charset="0"/>
                <a:cs typeface="Arial" panose="020B0604020202020204" pitchFamily="34" charset="0"/>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9445" y="5574909"/>
            <a:ext cx="2491551" cy="99787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316" y="1164675"/>
            <a:ext cx="3427697" cy="192858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38801" y="4697841"/>
            <a:ext cx="3427697" cy="1928581"/>
          </a:xfrm>
          <a:prstGeom prst="rect">
            <a:avLst/>
          </a:prstGeom>
        </p:spPr>
      </p:pic>
    </p:spTree>
    <p:extLst>
      <p:ext uri="{BB962C8B-B14F-4D97-AF65-F5344CB8AC3E}">
        <p14:creationId xmlns:p14="http://schemas.microsoft.com/office/powerpoint/2010/main" val="191533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825" cy="6857999"/>
          </a:xfrm>
          <a:prstGeom prst="rect">
            <a:avLst/>
          </a:prstGeom>
        </p:spPr>
      </p:pic>
      <p:sp>
        <p:nvSpPr>
          <p:cNvPr id="2" name="Title 1"/>
          <p:cNvSpPr>
            <a:spLocks noGrp="1"/>
          </p:cNvSpPr>
          <p:nvPr>
            <p:ph type="title"/>
          </p:nvPr>
        </p:nvSpPr>
        <p:spPr>
          <a:xfrm>
            <a:off x="837982" y="2766218"/>
            <a:ext cx="10512862"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37523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825" cy="6857999"/>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77" y="5586413"/>
            <a:ext cx="2409197" cy="942975"/>
          </a:xfrm>
          <a:prstGeom prst="rect">
            <a:avLst/>
          </a:prstGeom>
        </p:spPr>
      </p:pic>
    </p:spTree>
    <p:extLst>
      <p:ext uri="{BB962C8B-B14F-4D97-AF65-F5344CB8AC3E}">
        <p14:creationId xmlns:p14="http://schemas.microsoft.com/office/powerpoint/2010/main" val="218320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331719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839569" y="365126"/>
            <a:ext cx="10512862"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solidFill>
                  <a:srgbClr val="367689"/>
                </a:solidFill>
                <a:latin typeface="Cambria" panose="02040503050406030204" pitchFamily="18" charset="0"/>
                <a:ea typeface="Cambria" panose="02040503050406030204" pitchFamily="18" charset="0"/>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solidFill>
                  <a:srgbClr val="367689"/>
                </a:solidFill>
                <a:latin typeface="Cambria" panose="02040503050406030204" pitchFamily="18" charset="0"/>
                <a:ea typeface="Cambria" panose="02040503050406030204" pitchFamily="18" charset="0"/>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28533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825" cy="6857999"/>
          </a:xfrm>
          <a:prstGeom prst="rect">
            <a:avLst/>
          </a:prstGeom>
        </p:spPr>
      </p:pic>
      <p:sp>
        <p:nvSpPr>
          <p:cNvPr id="2" name="Title 1"/>
          <p:cNvSpPr>
            <a:spLocks noGrp="1"/>
          </p:cNvSpPr>
          <p:nvPr>
            <p:ph type="title"/>
          </p:nvPr>
        </p:nvSpPr>
        <p:spPr>
          <a:xfrm>
            <a:off x="839570" y="457200"/>
            <a:ext cx="3931213" cy="1600200"/>
          </a:xfrm>
        </p:spPr>
        <p:txBody>
          <a:bodyPr anchor="b"/>
          <a:lstStyle>
            <a:lvl1pPr>
              <a:defRPr sz="3199"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sz="2799">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sz="2399">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sz="1999">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sz="1999">
                <a:solidFill>
                  <a:srgbClr val="367689"/>
                </a:solidFill>
                <a:latin typeface="Cambria" panose="02040503050406030204" pitchFamily="18" charset="0"/>
                <a:ea typeface="Cambria" panose="02040503050406030204" pitchFamily="18" charset="0"/>
                <a:cs typeface="Arial" panose="020B0604020202020204" pitchFamily="34" charset="0"/>
              </a:defRPr>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77" y="5586413"/>
            <a:ext cx="2409197" cy="942975"/>
          </a:xfrm>
          <a:prstGeom prst="rect">
            <a:avLst/>
          </a:prstGeom>
        </p:spPr>
      </p:pic>
    </p:spTree>
    <p:extLst>
      <p:ext uri="{BB962C8B-B14F-4D97-AF65-F5344CB8AC3E}">
        <p14:creationId xmlns:p14="http://schemas.microsoft.com/office/powerpoint/2010/main" val="147878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825" cy="6857999"/>
          </a:xfrm>
          <a:prstGeom prst="rect">
            <a:avLst/>
          </a:prstGeom>
        </p:spPr>
      </p:pic>
      <p:sp>
        <p:nvSpPr>
          <p:cNvPr id="2" name="Title 1"/>
          <p:cNvSpPr>
            <a:spLocks noGrp="1"/>
          </p:cNvSpPr>
          <p:nvPr>
            <p:ph type="title"/>
          </p:nvPr>
        </p:nvSpPr>
        <p:spPr>
          <a:xfrm>
            <a:off x="839570" y="457200"/>
            <a:ext cx="3931213" cy="1600200"/>
          </a:xfrm>
        </p:spPr>
        <p:txBody>
          <a:bodyPr anchor="b"/>
          <a:lstStyle>
            <a:lvl1pPr>
              <a:defRPr sz="3199"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solidFill>
                  <a:srgbClr val="367689"/>
                </a:solidFill>
                <a:latin typeface="Cambria" panose="02040503050406030204" pitchFamily="18" charset="0"/>
                <a:ea typeface="Cambria" panose="02040503050406030204" pitchFamily="18" charset="0"/>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77" y="5586413"/>
            <a:ext cx="2409197" cy="942975"/>
          </a:xfrm>
          <a:prstGeom prst="rect">
            <a:avLst/>
          </a:prstGeom>
        </p:spPr>
      </p:pic>
    </p:spTree>
    <p:extLst>
      <p:ext uri="{BB962C8B-B14F-4D97-AF65-F5344CB8AC3E}">
        <p14:creationId xmlns:p14="http://schemas.microsoft.com/office/powerpoint/2010/main" val="199715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11" name="Rectangle 10"/>
          <p:cNvSpPr/>
          <p:nvPr/>
        </p:nvSpPr>
        <p:spPr>
          <a:xfrm>
            <a:off x="0" y="0"/>
            <a:ext cx="12188825"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546" y="1894175"/>
            <a:ext cx="2371403" cy="133426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487" y="1894175"/>
            <a:ext cx="2371403" cy="133426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429" y="1894175"/>
            <a:ext cx="2371403" cy="1334262"/>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71255" y="4258982"/>
            <a:ext cx="2371403" cy="1334262"/>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936566" y="4258982"/>
            <a:ext cx="2371403" cy="1334262"/>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401876" y="4258982"/>
            <a:ext cx="2371403" cy="1334262"/>
          </a:xfrm>
          <a:prstGeom prst="rect">
            <a:avLst/>
          </a:prstGeom>
        </p:spPr>
      </p:pic>
      <p:sp>
        <p:nvSpPr>
          <p:cNvPr id="8" name="Picture Placeholder 7"/>
          <p:cNvSpPr>
            <a:spLocks noGrp="1"/>
          </p:cNvSpPr>
          <p:nvPr>
            <p:ph type="pic" sz="quarter" idx="10"/>
          </p:nvPr>
        </p:nvSpPr>
        <p:spPr>
          <a:xfrm>
            <a:off x="1167505" y="2285592"/>
            <a:ext cx="2913891"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
        <p:nvSpPr>
          <p:cNvPr id="9" name="Picture Placeholder 7"/>
          <p:cNvSpPr>
            <a:spLocks noGrp="1"/>
          </p:cNvSpPr>
          <p:nvPr>
            <p:ph type="pic" sz="quarter" idx="11"/>
          </p:nvPr>
        </p:nvSpPr>
        <p:spPr>
          <a:xfrm>
            <a:off x="4637467" y="2285592"/>
            <a:ext cx="2913891"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
        <p:nvSpPr>
          <p:cNvPr id="10" name="Picture Placeholder 7"/>
          <p:cNvSpPr>
            <a:spLocks noGrp="1"/>
          </p:cNvSpPr>
          <p:nvPr>
            <p:ph type="pic" sz="quarter" idx="12"/>
          </p:nvPr>
        </p:nvSpPr>
        <p:spPr>
          <a:xfrm>
            <a:off x="8107429" y="2285590"/>
            <a:ext cx="2913891"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275261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23959905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602" y="152400"/>
            <a:ext cx="9141619" cy="2387600"/>
          </a:xfrm>
        </p:spPr>
        <p:txBody>
          <a:bodyPr/>
          <a:lstStyle/>
          <a:p>
            <a:r>
              <a:rPr lang="es-US" sz="4400" dirty="0"/>
              <a:t>Infecciones de Transmisión </a:t>
            </a:r>
            <a:r>
              <a:rPr lang="es-US" sz="4400" dirty="0" smtClean="0"/>
              <a:t>Sexual</a:t>
            </a:r>
            <a:endParaRPr lang="es-US" sz="4400" dirty="0"/>
          </a:p>
        </p:txBody>
      </p:sp>
      <p:sp>
        <p:nvSpPr>
          <p:cNvPr id="3" name="Subtitle 2"/>
          <p:cNvSpPr>
            <a:spLocks noGrp="1"/>
          </p:cNvSpPr>
          <p:nvPr>
            <p:ph type="subTitle" idx="1"/>
          </p:nvPr>
        </p:nvSpPr>
        <p:spPr>
          <a:xfrm>
            <a:off x="3198812" y="5486400"/>
            <a:ext cx="6400801" cy="914400"/>
          </a:xfrm>
        </p:spPr>
        <p:txBody>
          <a:bodyPr>
            <a:normAutofit fontScale="62500" lnSpcReduction="20000"/>
          </a:bodyPr>
          <a:lstStyle/>
          <a:p>
            <a:r>
              <a:rPr lang="es-US" dirty="0"/>
              <a:t>Esta publicación fue realizada gracias a la Subvención Número </a:t>
            </a:r>
            <a:r>
              <a:rPr lang="es-US" b="1" dirty="0"/>
              <a:t>TP1AH000081-01-01</a:t>
            </a:r>
            <a:r>
              <a:rPr lang="es-US" dirty="0"/>
              <a:t> del Departamento de Salud y Servicios Humanos, Oficina de Asuntos de la Población. </a:t>
            </a:r>
            <a:r>
              <a:rPr lang="es-US" dirty="0" smtClean="0"/>
              <a:t>Su contenido es </a:t>
            </a:r>
            <a:r>
              <a:rPr lang="es-US" dirty="0"/>
              <a:t>responsabilidad única de los autores y no necesariamente </a:t>
            </a:r>
            <a:r>
              <a:rPr lang="es-US" dirty="0" smtClean="0"/>
              <a:t>representa </a:t>
            </a:r>
            <a:r>
              <a:rPr lang="es-US" dirty="0"/>
              <a:t>los puntos de vista oficiales del Departamento de Salud y Servicios Humanos.</a:t>
            </a:r>
          </a:p>
        </p:txBody>
      </p:sp>
      <p:sp>
        <p:nvSpPr>
          <p:cNvPr id="4" name="Rectangle 3"/>
          <p:cNvSpPr/>
          <p:nvPr/>
        </p:nvSpPr>
        <p:spPr>
          <a:xfrm>
            <a:off x="2046347" y="2771580"/>
            <a:ext cx="8394286" cy="1323439"/>
          </a:xfrm>
          <a:prstGeom prst="rect">
            <a:avLst/>
          </a:prstGeom>
          <a:noFill/>
        </p:spPr>
        <p:txBody>
          <a:bodyPr wrap="none" lIns="91440" tIns="45720" rIns="91440" bIns="45720">
            <a:spAutoFit/>
          </a:bodyPr>
          <a:lstStyle/>
          <a:p>
            <a:pPr algn="ctr"/>
            <a:r>
              <a:rPr lang="es-US" sz="4000" b="1" cap="none" dirty="0">
                <a:ln w="9525">
                  <a:solidFill>
                    <a:schemeClr val="bg1"/>
                  </a:solidFill>
                  <a:prstDash val="solid"/>
                </a:ln>
                <a:solidFill>
                  <a:srgbClr val="367689"/>
                </a:solidFill>
                <a:effectLst>
                  <a:outerShdw blurRad="12700" dist="38100" dir="2700000" algn="tl" rotWithShape="0">
                    <a:schemeClr val="accent5">
                      <a:lumMod val="60000"/>
                      <a:lumOff val="40000"/>
                    </a:schemeClr>
                  </a:outerShdw>
                </a:effectLst>
              </a:rPr>
              <a:t>Herramientas para la educación </a:t>
            </a:r>
          </a:p>
          <a:p>
            <a:pPr algn="ctr"/>
            <a:r>
              <a:rPr lang="es-US" sz="4000" b="1" cap="none" dirty="0">
                <a:ln w="9525">
                  <a:solidFill>
                    <a:schemeClr val="bg1"/>
                  </a:solidFill>
                  <a:prstDash val="solid"/>
                </a:ln>
                <a:solidFill>
                  <a:srgbClr val="367689"/>
                </a:solidFill>
                <a:effectLst>
                  <a:outerShdw blurRad="12700" dist="38100" dir="2700000" algn="tl" rotWithShape="0">
                    <a:schemeClr val="accent5">
                      <a:lumMod val="60000"/>
                      <a:lumOff val="40000"/>
                    </a:schemeClr>
                  </a:outerShdw>
                </a:effectLst>
              </a:rPr>
              <a:t>sobre salud sexual en adolescentes </a:t>
            </a:r>
            <a:r>
              <a:rPr lang="es-US" sz="4000" b="1" cap="none" dirty="0" smtClean="0">
                <a:ln w="9525">
                  <a:solidFill>
                    <a:schemeClr val="bg1"/>
                  </a:solidFill>
                  <a:prstDash val="solid"/>
                </a:ln>
                <a:solidFill>
                  <a:srgbClr val="367689"/>
                </a:solidFill>
                <a:effectLst>
                  <a:outerShdw blurRad="12700" dist="38100" dir="2700000" algn="tl" rotWithShape="0">
                    <a:schemeClr val="accent5">
                      <a:lumMod val="60000"/>
                      <a:lumOff val="40000"/>
                    </a:schemeClr>
                  </a:outerShdw>
                </a:effectLst>
              </a:rPr>
              <a:t>3.0</a:t>
            </a:r>
            <a:endParaRPr lang="es-US" sz="4000" b="1" cap="none" dirty="0">
              <a:ln w="9525">
                <a:solidFill>
                  <a:schemeClr val="bg1"/>
                </a:solidFill>
                <a:prstDash val="solid"/>
              </a:ln>
              <a:solidFill>
                <a:srgbClr val="367689"/>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VIH- Los Hechos</a:t>
            </a:r>
            <a:endParaRPr lang="es-US" dirty="0"/>
          </a:p>
        </p:txBody>
      </p:sp>
      <p:sp>
        <p:nvSpPr>
          <p:cNvPr id="3" name="Content Placeholder 2"/>
          <p:cNvSpPr>
            <a:spLocks noGrp="1"/>
          </p:cNvSpPr>
          <p:nvPr>
            <p:ph idx="1"/>
          </p:nvPr>
        </p:nvSpPr>
        <p:spPr/>
        <p:txBody>
          <a:bodyPr>
            <a:normAutofit fontScale="92500" lnSpcReduction="20000"/>
          </a:bodyPr>
          <a:lstStyle/>
          <a:p>
            <a:pPr marL="0" indent="0">
              <a:buNone/>
            </a:pPr>
            <a:r>
              <a:rPr lang="es-US" dirty="0"/>
              <a:t>Cuando una persona contrae VIH, su cuerpo empieza a producir un tipo específico de </a:t>
            </a:r>
            <a:r>
              <a:rPr lang="es-US" dirty="0" smtClean="0"/>
              <a:t>anticuerpos. </a:t>
            </a:r>
            <a:endParaRPr lang="es-US" dirty="0"/>
          </a:p>
          <a:p>
            <a:pPr marL="0" indent="0">
              <a:buNone/>
            </a:pPr>
            <a:endParaRPr lang="en-US" dirty="0"/>
          </a:p>
          <a:p>
            <a:pPr marL="0" indent="0">
              <a:buNone/>
            </a:pPr>
            <a:r>
              <a:rPr lang="es-US" dirty="0"/>
              <a:t>El VIH no está presente en la saliva (¡lo que significa que no puede ser transmitido por los besos!). Sin embargo, los anticuerpos del VIH se pueden encontrar en la saliva. La prueba oral rápida es un hisopado bucal que verifica si hay anticuerpos contra el VIH.</a:t>
            </a:r>
          </a:p>
          <a:p>
            <a:pPr marL="0" indent="0">
              <a:buNone/>
            </a:pPr>
            <a:endParaRPr lang="en-US" dirty="0"/>
          </a:p>
          <a:p>
            <a:pPr marL="0" indent="0">
              <a:buNone/>
            </a:pPr>
            <a:r>
              <a:rPr lang="es-US" dirty="0"/>
              <a:t>Puede tomar hasta tres meses después de que una persona contrae VIH para que su recuento de anticuerpos se eleve lo suficiente como para aparecer en una prueba. Esto significa que los individuos que están participando en actividades de alto riesgo deberían hacerse la prueba cada tres a seis meses.</a:t>
            </a:r>
          </a:p>
          <a:p>
            <a:endParaRPr lang="en-US" dirty="0"/>
          </a:p>
        </p:txBody>
      </p:sp>
    </p:spTree>
    <p:extLst>
      <p:ext uri="{BB962C8B-B14F-4D97-AF65-F5344CB8AC3E}">
        <p14:creationId xmlns:p14="http://schemas.microsoft.com/office/powerpoint/2010/main" val="105167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a:t>¿Quién puede contraer una ITS?</a:t>
            </a:r>
          </a:p>
        </p:txBody>
      </p:sp>
      <p:sp>
        <p:nvSpPr>
          <p:cNvPr id="3" name="Content Placeholder 2"/>
          <p:cNvSpPr>
            <a:spLocks noGrp="1"/>
          </p:cNvSpPr>
          <p:nvPr>
            <p:ph idx="1"/>
          </p:nvPr>
        </p:nvSpPr>
        <p:spPr>
          <a:xfrm>
            <a:off x="1293812" y="1690689"/>
            <a:ext cx="9525000" cy="4419600"/>
          </a:xfrm>
        </p:spPr>
        <p:txBody>
          <a:bodyPr>
            <a:noAutofit/>
          </a:bodyPr>
          <a:lstStyle/>
          <a:p>
            <a:r>
              <a:rPr lang="es-US" sz="2400" dirty="0"/>
              <a:t>Cualquiera puede contraer una ITS. </a:t>
            </a:r>
          </a:p>
          <a:p>
            <a:r>
              <a:rPr lang="es-US" sz="2400" dirty="0"/>
              <a:t>Estas son infecciones/enfermedades que se propagan principalmente a través del contacto sexual. </a:t>
            </a:r>
          </a:p>
          <a:p>
            <a:r>
              <a:rPr lang="es-US" sz="2400" dirty="0"/>
              <a:t>Los adolescentes y jóvenes se ven afectados por </a:t>
            </a:r>
            <a:r>
              <a:rPr lang="es-US" sz="2400" dirty="0" smtClean="0"/>
              <a:t>las ITS </a:t>
            </a:r>
            <a:r>
              <a:rPr lang="es-US" sz="2400" dirty="0"/>
              <a:t>más que cualquier otro grupo de edad. </a:t>
            </a:r>
          </a:p>
          <a:p>
            <a:r>
              <a:rPr lang="es-US" sz="2400" dirty="0"/>
              <a:t>De acuerdo con los CDC, la mitad de los 20 millones de casos nuevos de ITS ocurren cada año en jóvenes de 15 a 24 años.  </a:t>
            </a:r>
          </a:p>
          <a:p>
            <a:endParaRPr lang="en-US" sz="2400"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4177" y="3915165"/>
            <a:ext cx="3132238" cy="3132840"/>
          </a:xfrm>
          <a:prstGeom prst="rect">
            <a:avLst/>
          </a:prstGeom>
        </p:spPr>
      </p:pic>
    </p:spTree>
    <p:extLst>
      <p:ext uri="{BB962C8B-B14F-4D97-AF65-F5344CB8AC3E}">
        <p14:creationId xmlns:p14="http://schemas.microsoft.com/office/powerpoint/2010/main" val="316393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a:t>¿Cómo puede una persona evitar contraer una ITS?</a:t>
            </a:r>
          </a:p>
        </p:txBody>
      </p:sp>
      <p:sp>
        <p:nvSpPr>
          <p:cNvPr id="3" name="Content Placeholder 2"/>
          <p:cNvSpPr>
            <a:spLocks noGrp="1"/>
          </p:cNvSpPr>
          <p:nvPr>
            <p:ph idx="1"/>
          </p:nvPr>
        </p:nvSpPr>
        <p:spPr/>
        <p:txBody>
          <a:bodyPr>
            <a:normAutofit/>
          </a:bodyPr>
          <a:lstStyle/>
          <a:p>
            <a:r>
              <a:rPr lang="es-US" dirty="0"/>
              <a:t>No participar en actividades sexuales que lo pone en riesgo.</a:t>
            </a:r>
          </a:p>
          <a:p>
            <a:pPr lvl="1"/>
            <a:r>
              <a:rPr lang="es-US" dirty="0"/>
              <a:t>Esto incluye sexo vaginal, anal y oral.</a:t>
            </a:r>
          </a:p>
          <a:p>
            <a:r>
              <a:rPr lang="es-US" dirty="0"/>
              <a:t>El uso de condones y barreras bucales puede ayudar a prevenir la propagación de ITS.</a:t>
            </a:r>
          </a:p>
          <a:p>
            <a:pPr lvl="1"/>
            <a:r>
              <a:rPr lang="es-US" dirty="0"/>
              <a:t>Esto incluye condones externos de látex, poliuretano o </a:t>
            </a:r>
            <a:r>
              <a:rPr lang="es-US" dirty="0" err="1"/>
              <a:t>poliisopreno</a:t>
            </a:r>
            <a:r>
              <a:rPr lang="es-US" dirty="0"/>
              <a:t>, así como condones internos de nitrilo. </a:t>
            </a:r>
          </a:p>
          <a:p>
            <a:r>
              <a:rPr lang="es-US" dirty="0"/>
              <a:t>Los condones de piel de cordero NO son efectivos para prevenir la propagación de ITS.</a:t>
            </a:r>
          </a:p>
          <a:p>
            <a:r>
              <a:rPr lang="es-US" dirty="0"/>
              <a:t>La Profilaxis Previa a la Exposición (</a:t>
            </a:r>
            <a:r>
              <a:rPr lang="es-US" dirty="0" err="1"/>
              <a:t>PrEP</a:t>
            </a:r>
            <a:r>
              <a:rPr lang="es-US" dirty="0"/>
              <a:t>) es una píldora que puede ser tomada para ayudar a prevenir la transmisión de VIH.* </a:t>
            </a:r>
          </a:p>
        </p:txBody>
      </p:sp>
    </p:spTree>
    <p:extLst>
      <p:ext uri="{BB962C8B-B14F-4D97-AF65-F5344CB8AC3E}">
        <p14:creationId xmlns:p14="http://schemas.microsoft.com/office/powerpoint/2010/main" val="217236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3676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solidFill>
                  <a:schemeClr val="bg1"/>
                </a:solidFill>
              </a:rPr>
              <a:t>En resumen</a:t>
            </a:r>
          </a:p>
        </p:txBody>
      </p:sp>
      <p:sp>
        <p:nvSpPr>
          <p:cNvPr id="3" name="Content Placeholder 2"/>
          <p:cNvSpPr>
            <a:spLocks noGrp="1"/>
          </p:cNvSpPr>
          <p:nvPr>
            <p:ph idx="1"/>
          </p:nvPr>
        </p:nvSpPr>
        <p:spPr>
          <a:xfrm>
            <a:off x="1751012" y="1712460"/>
            <a:ext cx="10819030" cy="4651375"/>
          </a:xfrm>
        </p:spPr>
        <p:txBody>
          <a:bodyPr>
            <a:normAutofit/>
          </a:bodyPr>
          <a:lstStyle/>
          <a:p>
            <a:r>
              <a:rPr lang="es-US" dirty="0">
                <a:solidFill>
                  <a:schemeClr val="bg1"/>
                </a:solidFill>
              </a:rPr>
              <a:t>Sabemos cómo se transmiten las ITS. </a:t>
            </a:r>
            <a:endParaRPr lang="es-US" dirty="0" smtClean="0">
              <a:solidFill>
                <a:schemeClr val="bg1"/>
              </a:solidFill>
            </a:endParaRPr>
          </a:p>
          <a:p>
            <a:r>
              <a:rPr lang="es-US" dirty="0" smtClean="0">
                <a:solidFill>
                  <a:schemeClr val="bg1"/>
                </a:solidFill>
              </a:rPr>
              <a:t>Conocemos </a:t>
            </a:r>
            <a:r>
              <a:rPr lang="es-US" dirty="0">
                <a:solidFill>
                  <a:schemeClr val="bg1"/>
                </a:solidFill>
              </a:rPr>
              <a:t>las señales y síntomas de las </a:t>
            </a:r>
            <a:r>
              <a:rPr lang="es-US" dirty="0" smtClean="0">
                <a:solidFill>
                  <a:schemeClr val="bg1"/>
                </a:solidFill>
              </a:rPr>
              <a:t>ITS</a:t>
            </a:r>
            <a:r>
              <a:rPr lang="es-US" dirty="0">
                <a:solidFill>
                  <a:schemeClr val="bg1"/>
                </a:solidFill>
              </a:rPr>
              <a:t>. </a:t>
            </a:r>
            <a:endParaRPr lang="es-US" dirty="0" smtClean="0">
              <a:solidFill>
                <a:schemeClr val="bg1"/>
              </a:solidFill>
            </a:endParaRPr>
          </a:p>
          <a:p>
            <a:r>
              <a:rPr lang="es-US" dirty="0" smtClean="0">
                <a:solidFill>
                  <a:schemeClr val="bg1"/>
                </a:solidFill>
              </a:rPr>
              <a:t>Sabemos </a:t>
            </a:r>
            <a:r>
              <a:rPr lang="es-US" dirty="0">
                <a:solidFill>
                  <a:schemeClr val="bg1"/>
                </a:solidFill>
              </a:rPr>
              <a:t>que algunas ITS no tienen síntomas. </a:t>
            </a:r>
            <a:endParaRPr lang="es-US" dirty="0" smtClean="0">
              <a:solidFill>
                <a:schemeClr val="bg1"/>
              </a:solidFill>
            </a:endParaRPr>
          </a:p>
          <a:p>
            <a:r>
              <a:rPr lang="es-US" dirty="0" smtClean="0">
                <a:solidFill>
                  <a:schemeClr val="bg1"/>
                </a:solidFill>
              </a:rPr>
              <a:t>Sabemos </a:t>
            </a:r>
            <a:r>
              <a:rPr lang="es-US" dirty="0">
                <a:solidFill>
                  <a:schemeClr val="bg1"/>
                </a:solidFill>
              </a:rPr>
              <a:t>cómo evitar una ITS. </a:t>
            </a:r>
            <a:endParaRPr lang="es-US" dirty="0" smtClean="0">
              <a:solidFill>
                <a:schemeClr val="bg1"/>
              </a:solidFill>
            </a:endParaRPr>
          </a:p>
          <a:p>
            <a:pPr marL="0" indent="0">
              <a:buNone/>
            </a:pPr>
            <a:endParaRPr lang="es-US" dirty="0">
              <a:solidFill>
                <a:schemeClr val="bg1"/>
              </a:solidFill>
            </a:endParaRPr>
          </a:p>
          <a:p>
            <a:pPr marL="0" indent="0">
              <a:buNone/>
            </a:pPr>
            <a:r>
              <a:rPr lang="es-US" dirty="0" smtClean="0">
                <a:solidFill>
                  <a:schemeClr val="bg1"/>
                </a:solidFill>
              </a:rPr>
              <a:t>Pero </a:t>
            </a:r>
            <a:r>
              <a:rPr lang="es-US" dirty="0">
                <a:solidFill>
                  <a:schemeClr val="bg1"/>
                </a:solidFill>
              </a:rPr>
              <a:t>¿por qué querríamos evitar una ITS</a:t>
            </a:r>
            <a:r>
              <a:rPr lang="es-US" dirty="0" smtClean="0">
                <a:solidFill>
                  <a:schemeClr val="bg1"/>
                </a:solidFill>
              </a:rPr>
              <a:t>?</a:t>
            </a:r>
          </a:p>
          <a:p>
            <a:pPr marL="0" indent="0">
              <a:buNone/>
            </a:pPr>
            <a:endParaRPr lang="es-US" dirty="0">
              <a:solidFill>
                <a:schemeClr val="bg1"/>
              </a:solidFill>
            </a:endParaRPr>
          </a:p>
          <a:p>
            <a:pPr marL="0" indent="0">
              <a:buNone/>
            </a:pPr>
            <a:r>
              <a:rPr lang="es-US" dirty="0">
                <a:solidFill>
                  <a:schemeClr val="bg1"/>
                </a:solidFill>
              </a:rPr>
              <a:t>Pensemos en algunas de las posibles complicaciones físicas y emocionales a largo plazo de contraer una ITS.</a:t>
            </a:r>
          </a:p>
          <a:p>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201000"/>
                    </a14:imgEffect>
                    <a14:imgEffect>
                      <a14:brightnessContrast bright="6000" contrast="4000"/>
                    </a14:imgEffect>
                  </a14:imgLayer>
                </a14:imgProps>
              </a:ext>
              <a:ext uri="{28A0092B-C50C-407E-A947-70E740481C1C}">
                <a14:useLocalDpi xmlns:a14="http://schemas.microsoft.com/office/drawing/2010/main" val="0"/>
              </a:ext>
            </a:extLst>
          </a:blip>
          <a:stretch>
            <a:fillRect/>
          </a:stretch>
        </p:blipFill>
        <p:spPr>
          <a:xfrm>
            <a:off x="-687388" y="3352800"/>
            <a:ext cx="3297837" cy="3297837"/>
          </a:xfrm>
          <a:prstGeom prst="rect">
            <a:avLst/>
          </a:prstGeom>
        </p:spPr>
      </p:pic>
    </p:spTree>
    <p:extLst>
      <p:ext uri="{BB962C8B-B14F-4D97-AF65-F5344CB8AC3E}">
        <p14:creationId xmlns:p14="http://schemas.microsoft.com/office/powerpoint/2010/main" val="211751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0597" y="228600"/>
            <a:ext cx="11047630" cy="1325563"/>
          </a:xfrm>
        </p:spPr>
        <p:txBody>
          <a:bodyPr>
            <a:normAutofit/>
          </a:bodyPr>
          <a:lstStyle/>
          <a:p>
            <a:pPr algn="ctr"/>
            <a:r>
              <a:rPr lang="es-US" sz="4200" dirty="0"/>
              <a:t>Posibles complicaciones físicas a largo plazo</a:t>
            </a:r>
          </a:p>
        </p:txBody>
      </p:sp>
      <p:sp>
        <p:nvSpPr>
          <p:cNvPr id="3" name="Content Placeholder 2"/>
          <p:cNvSpPr>
            <a:spLocks noGrp="1"/>
          </p:cNvSpPr>
          <p:nvPr>
            <p:ph idx="1"/>
          </p:nvPr>
        </p:nvSpPr>
        <p:spPr>
          <a:xfrm>
            <a:off x="1446212" y="1752600"/>
            <a:ext cx="9144000" cy="4343400"/>
          </a:xfrm>
        </p:spPr>
        <p:txBody>
          <a:bodyPr numCol="2">
            <a:normAutofit fontScale="92500" lnSpcReduction="20000"/>
          </a:bodyPr>
          <a:lstStyle/>
          <a:p>
            <a:pPr lvl="0"/>
            <a:r>
              <a:rPr lang="es-US" dirty="0"/>
              <a:t>Fallecimiento (SIDA, sífilis, hepatitis B y cáncer relacionado con el VPH – si no es tratado)</a:t>
            </a:r>
          </a:p>
          <a:p>
            <a:pPr lvl="0"/>
            <a:r>
              <a:rPr lang="es-US" dirty="0"/>
              <a:t>Ceguera (sífilis – si no es tratada)</a:t>
            </a:r>
          </a:p>
          <a:p>
            <a:pPr lvl="0"/>
            <a:r>
              <a:rPr lang="es-US" dirty="0"/>
              <a:t>Parálisis (sífilis – si no es tratada)</a:t>
            </a:r>
          </a:p>
          <a:p>
            <a:pPr lvl="0"/>
            <a:r>
              <a:rPr lang="es-US" dirty="0"/>
              <a:t>Enfermedad del corazón (sífilis – si no es tratada)</a:t>
            </a:r>
          </a:p>
          <a:p>
            <a:pPr lvl="0"/>
            <a:r>
              <a:rPr lang="es-US" dirty="0"/>
              <a:t>Daño cerebral (sífilis – si no es tratada)</a:t>
            </a:r>
          </a:p>
          <a:p>
            <a:pPr lvl="0"/>
            <a:r>
              <a:rPr lang="es-US" dirty="0"/>
              <a:t>Cáncer cervical, vaginal, del pene, anal o de la garganta (VPH)</a:t>
            </a:r>
          </a:p>
          <a:p>
            <a:pPr lvl="0"/>
            <a:r>
              <a:rPr lang="es-US" dirty="0"/>
              <a:t>Infertilidad (gonorrea y clamidia)</a:t>
            </a:r>
          </a:p>
          <a:p>
            <a:pPr lvl="0"/>
            <a:r>
              <a:rPr lang="es-US" dirty="0"/>
              <a:t>Embarazo ectópico (gonorrea y clamidia)</a:t>
            </a:r>
          </a:p>
          <a:p>
            <a:pPr lvl="0"/>
            <a:r>
              <a:rPr lang="es-US" dirty="0"/>
              <a:t>Enfermedad inflamatoria pélvica (gonorrea y clamidia)</a:t>
            </a:r>
          </a:p>
          <a:p>
            <a:pPr lvl="0"/>
            <a:r>
              <a:rPr lang="es-US" dirty="0"/>
              <a:t>Dolor pélvico crónico (gonorrea y clamidia)</a:t>
            </a:r>
          </a:p>
          <a:p>
            <a:pPr lvl="0"/>
            <a:r>
              <a:rPr lang="es-US" dirty="0"/>
              <a:t>Daño hepático (hepatitis B)</a:t>
            </a:r>
          </a:p>
          <a:p>
            <a:pPr marL="0" indent="0">
              <a:buNone/>
            </a:pPr>
            <a:endParaRPr lang="en-US" dirty="0"/>
          </a:p>
        </p:txBody>
      </p:sp>
    </p:spTree>
    <p:extLst>
      <p:ext uri="{BB962C8B-B14F-4D97-AF65-F5344CB8AC3E}">
        <p14:creationId xmlns:p14="http://schemas.microsoft.com/office/powerpoint/2010/main" val="307512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US" sz="4400" dirty="0"/>
              <a:t>Posibles complicaciones emocionales</a:t>
            </a:r>
          </a:p>
        </p:txBody>
      </p:sp>
      <p:sp>
        <p:nvSpPr>
          <p:cNvPr id="3" name="Content Placeholder 2"/>
          <p:cNvSpPr>
            <a:spLocks noGrp="1"/>
          </p:cNvSpPr>
          <p:nvPr>
            <p:ph idx="1"/>
          </p:nvPr>
        </p:nvSpPr>
        <p:spPr>
          <a:xfrm>
            <a:off x="608012" y="1981200"/>
            <a:ext cx="11580813" cy="4648200"/>
          </a:xfrm>
        </p:spPr>
        <p:txBody>
          <a:bodyPr>
            <a:normAutofit/>
          </a:bodyPr>
          <a:lstStyle/>
          <a:p>
            <a:pPr lvl="1"/>
            <a:r>
              <a:rPr lang="es-US" sz="2800" dirty="0"/>
              <a:t>Tristeza</a:t>
            </a:r>
          </a:p>
          <a:p>
            <a:pPr lvl="1"/>
            <a:r>
              <a:rPr lang="es-US" sz="2800" dirty="0"/>
              <a:t>Ira</a:t>
            </a:r>
          </a:p>
          <a:p>
            <a:pPr lvl="1"/>
            <a:r>
              <a:rPr lang="es-US" sz="2800" dirty="0"/>
              <a:t>Confusión</a:t>
            </a:r>
          </a:p>
          <a:p>
            <a:pPr lvl="1"/>
            <a:r>
              <a:rPr lang="es-US" sz="2800" dirty="0"/>
              <a:t>Vergüenza</a:t>
            </a:r>
          </a:p>
          <a:p>
            <a:pPr lvl="1"/>
            <a:r>
              <a:rPr lang="es-US" sz="2800" dirty="0"/>
              <a:t>Temor</a:t>
            </a:r>
          </a:p>
          <a:p>
            <a:pPr lvl="1"/>
            <a:r>
              <a:rPr lang="es-US" sz="2800" dirty="0"/>
              <a:t>Depresión</a:t>
            </a:r>
          </a:p>
          <a:p>
            <a:endParaRPr lang="en-US" dirty="0"/>
          </a:p>
        </p:txBody>
      </p:sp>
      <p:sp>
        <p:nvSpPr>
          <p:cNvPr id="4" name="TextBox 3"/>
          <p:cNvSpPr txBox="1"/>
          <p:nvPr/>
        </p:nvSpPr>
        <p:spPr>
          <a:xfrm>
            <a:off x="4113212" y="2209800"/>
            <a:ext cx="6324600" cy="1938992"/>
          </a:xfrm>
          <a:prstGeom prst="rect">
            <a:avLst/>
          </a:prstGeom>
          <a:noFill/>
        </p:spPr>
        <p:txBody>
          <a:bodyPr wrap="square" rtlCol="0">
            <a:spAutoFit/>
          </a:bodyPr>
          <a:lstStyle/>
          <a:p>
            <a:pPr algn="ctr"/>
            <a:r>
              <a:rPr lang="es-ES" sz="2400" b="1" dirty="0">
                <a:solidFill>
                  <a:srgbClr val="367689"/>
                </a:solidFill>
                <a:latin typeface="Cambria" panose="02040503050406030204" pitchFamily="18" charset="0"/>
                <a:ea typeface="Cambria" panose="02040503050406030204" pitchFamily="18" charset="0"/>
              </a:rPr>
              <a:t>Cualquier persona que tenga conductas sexuales puede correr el riesgo de contraer una ITS.</a:t>
            </a:r>
          </a:p>
          <a:p>
            <a:pPr algn="ctr"/>
            <a:r>
              <a:rPr lang="es-ES" sz="2400" b="1" dirty="0">
                <a:solidFill>
                  <a:srgbClr val="367689"/>
                </a:solidFill>
                <a:latin typeface="Cambria" panose="02040503050406030204" pitchFamily="18" charset="0"/>
                <a:ea typeface="Cambria" panose="02040503050406030204" pitchFamily="18" charset="0"/>
              </a:rPr>
              <a:t>No significa que sean “sucios” o malas personas.</a:t>
            </a:r>
            <a:endParaRPr lang="en-US" sz="2400" b="1" dirty="0">
              <a:solidFill>
                <a:srgbClr val="367689"/>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2939143"/>
            <a:ext cx="3842657" cy="3842657"/>
          </a:xfrm>
          <a:prstGeom prst="rect">
            <a:avLst/>
          </a:prstGeom>
        </p:spPr>
      </p:pic>
    </p:spTree>
    <p:extLst>
      <p:ext uri="{BB962C8B-B14F-4D97-AF65-F5344CB8AC3E}">
        <p14:creationId xmlns:p14="http://schemas.microsoft.com/office/powerpoint/2010/main" val="281285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2" y="152400"/>
            <a:ext cx="10512862" cy="1325563"/>
          </a:xfrm>
        </p:spPr>
        <p:txBody>
          <a:bodyPr/>
          <a:lstStyle/>
          <a:p>
            <a:r>
              <a:rPr lang="es-US" dirty="0"/>
              <a:t>Pruebas y tratamiento</a:t>
            </a:r>
          </a:p>
        </p:txBody>
      </p:sp>
      <p:sp>
        <p:nvSpPr>
          <p:cNvPr id="3" name="Content Placeholder 2"/>
          <p:cNvSpPr>
            <a:spLocks noGrp="1"/>
          </p:cNvSpPr>
          <p:nvPr>
            <p:ph idx="1"/>
          </p:nvPr>
        </p:nvSpPr>
        <p:spPr>
          <a:xfrm>
            <a:off x="531812" y="1477963"/>
            <a:ext cx="9220200" cy="5075237"/>
          </a:xfrm>
        </p:spPr>
        <p:txBody>
          <a:bodyPr>
            <a:noAutofit/>
          </a:bodyPr>
          <a:lstStyle/>
          <a:p>
            <a:r>
              <a:rPr lang="es-US" sz="2600" dirty="0"/>
              <a:t>El tratamiento requiere el cuidado por parte de un médico. </a:t>
            </a:r>
          </a:p>
          <a:p>
            <a:r>
              <a:rPr lang="es-US" sz="2600" dirty="0"/>
              <a:t>Las ITS bacterianas normalmente pueden ser detectadas en la orina o tomando un hisopado del área infectada.  En algunos casos se usa una muestra de sangre.</a:t>
            </a:r>
          </a:p>
          <a:p>
            <a:pPr lvl="1"/>
            <a:r>
              <a:rPr lang="es-US" sz="2400" dirty="0"/>
              <a:t>Las infecciones de la garganta o del recto por gonorrea y clamidia solo pueden ser analizadas y diagnosticadas por medio de un hisopado rectal o de la garganta.</a:t>
            </a:r>
          </a:p>
          <a:p>
            <a:r>
              <a:rPr lang="es-US" sz="2600" dirty="0"/>
              <a:t>El tratamiento con antibióticos curará una ITS bacteriana, pero cualquier daño que ya haya </a:t>
            </a:r>
            <a:r>
              <a:rPr lang="es-US" sz="2600" dirty="0" smtClean="0"/>
              <a:t>causado en el </a:t>
            </a:r>
            <a:r>
              <a:rPr lang="es-US" sz="2600" dirty="0"/>
              <a:t>cuerpo no puede ser revertido.</a:t>
            </a:r>
          </a:p>
          <a:p>
            <a:r>
              <a:rPr lang="es-US" sz="2600" dirty="0"/>
              <a:t>Las ITS bacterianas o parasíticas pueden ser curadas. </a:t>
            </a:r>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0931" y="3776353"/>
            <a:ext cx="3081647" cy="3081647"/>
          </a:xfrm>
          <a:prstGeom prst="rect">
            <a:avLst/>
          </a:prstGeom>
        </p:spPr>
      </p:pic>
    </p:spTree>
    <p:extLst>
      <p:ext uri="{BB962C8B-B14F-4D97-AF65-F5344CB8AC3E}">
        <p14:creationId xmlns:p14="http://schemas.microsoft.com/office/powerpoint/2010/main" val="425275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Pruebas y tratamiento </a:t>
            </a:r>
          </a:p>
        </p:txBody>
      </p:sp>
      <p:sp>
        <p:nvSpPr>
          <p:cNvPr id="3" name="Content Placeholder 2"/>
          <p:cNvSpPr>
            <a:spLocks noGrp="1"/>
          </p:cNvSpPr>
          <p:nvPr>
            <p:ph idx="1"/>
          </p:nvPr>
        </p:nvSpPr>
        <p:spPr/>
        <p:txBody>
          <a:bodyPr/>
          <a:lstStyle/>
          <a:p>
            <a:r>
              <a:rPr lang="es-US" dirty="0"/>
              <a:t>Las ITS virales no son curables. Hay medicamentos que hacen que los síntomas sean más manejables. </a:t>
            </a:r>
          </a:p>
          <a:p>
            <a:r>
              <a:rPr lang="es-US" dirty="0"/>
              <a:t>El virus del papiloma humano (VPH) y la hepatitis B tienen vacunas preventivas que pueden ayudar al cuerpo a desarrollar inmunidades. Puedes hablar con tu médico o visitar tu departamento de salud local para aprender más sobre estas vacunas. </a:t>
            </a:r>
          </a:p>
          <a:p>
            <a:r>
              <a:rPr lang="es-US" dirty="0" smtClean="0"/>
              <a:t>Las pruebas </a:t>
            </a:r>
            <a:r>
              <a:rPr lang="es-US" dirty="0"/>
              <a:t>y tratamientos gratuitos o con costos reducidos están disponibles en tu departamento de salud local.  </a:t>
            </a:r>
          </a:p>
        </p:txBody>
      </p:sp>
    </p:spTree>
    <p:extLst>
      <p:ext uri="{BB962C8B-B14F-4D97-AF65-F5344CB8AC3E}">
        <p14:creationId xmlns:p14="http://schemas.microsoft.com/office/powerpoint/2010/main" val="423688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76200"/>
            <a:ext cx="11049000" cy="1325563"/>
          </a:xfrm>
        </p:spPr>
        <p:txBody>
          <a:bodyPr>
            <a:normAutofit/>
          </a:bodyPr>
          <a:lstStyle/>
          <a:p>
            <a:r>
              <a:rPr lang="es-ES" sz="3600" dirty="0"/>
              <a:t>Datos sobre el virus del papiloma humano (VPH)</a:t>
            </a:r>
            <a:endParaRPr lang="es-US" sz="3600" dirty="0"/>
          </a:p>
        </p:txBody>
      </p:sp>
      <p:sp>
        <p:nvSpPr>
          <p:cNvPr id="3" name="Content Placeholder 2"/>
          <p:cNvSpPr>
            <a:spLocks noGrp="1"/>
          </p:cNvSpPr>
          <p:nvPr>
            <p:ph idx="1"/>
          </p:nvPr>
        </p:nvSpPr>
        <p:spPr>
          <a:xfrm>
            <a:off x="531812" y="1219200"/>
            <a:ext cx="11430000" cy="5334000"/>
          </a:xfrm>
        </p:spPr>
        <p:txBody>
          <a:bodyPr>
            <a:noAutofit/>
          </a:bodyPr>
          <a:lstStyle/>
          <a:p>
            <a:r>
              <a:rPr lang="es-ES" sz="2400" dirty="0"/>
              <a:t>Hay muchos tipos de Virus del Papiloma </a:t>
            </a:r>
            <a:r>
              <a:rPr lang="es-ES" sz="2400" dirty="0" smtClean="0"/>
              <a:t>Humano</a:t>
            </a:r>
            <a:endParaRPr lang="es-ES" sz="2400" dirty="0"/>
          </a:p>
          <a:p>
            <a:r>
              <a:rPr lang="es-ES" sz="2400" dirty="0"/>
              <a:t>El VPH es la ITS más común. Casi todos los adultos sexualmente activos contraerán el VPH a lo largo de su vida</a:t>
            </a:r>
            <a:r>
              <a:rPr lang="es-ES" sz="2400" dirty="0" smtClean="0"/>
              <a:t>.</a:t>
            </a:r>
          </a:p>
          <a:p>
            <a:r>
              <a:rPr lang="es-US" sz="2400" dirty="0" smtClean="0"/>
              <a:t>El </a:t>
            </a:r>
            <a:r>
              <a:rPr lang="es-US" sz="2400" dirty="0"/>
              <a:t>VPH puede ser transmitido por medio del contacto </a:t>
            </a:r>
            <a:r>
              <a:rPr lang="es-US" sz="2400" dirty="0" smtClean="0"/>
              <a:t>con la </a:t>
            </a:r>
            <a:r>
              <a:rPr lang="es-US" sz="2400" dirty="0"/>
              <a:t>piel.</a:t>
            </a:r>
          </a:p>
          <a:p>
            <a:r>
              <a:rPr lang="es-US" sz="2400" dirty="0"/>
              <a:t>Para la mayoría de las personas, el VPH desaparece por sí solo en aproximadamente dos años.</a:t>
            </a:r>
          </a:p>
          <a:p>
            <a:r>
              <a:rPr lang="es-ES" sz="2400" dirty="0"/>
              <a:t>Para algunas personas, el VPH puede convertirse en cáncer o verrugas genitales. Alrededor del 50% de las infecciones son de alto riesgo (causan cáncer).</a:t>
            </a:r>
          </a:p>
          <a:p>
            <a:r>
              <a:rPr lang="es-ES" sz="2400" dirty="0"/>
              <a:t>La vacuna contra el VPH puede prevenir la mayoría de las cepas virales que causan cáncer</a:t>
            </a:r>
          </a:p>
          <a:p>
            <a:r>
              <a:rPr lang="es-ES" sz="2400" dirty="0"/>
              <a:t>El VPH solo se puede detectar analizando las células del cuello uterino; esto se hace durante una prueba de Papanicolaou.* Actualmente no existe una prueba para personas con pene.*</a:t>
            </a:r>
            <a:endParaRPr lang="es-US" sz="2400" dirty="0"/>
          </a:p>
        </p:txBody>
      </p:sp>
    </p:spTree>
    <p:extLst>
      <p:ext uri="{BB962C8B-B14F-4D97-AF65-F5344CB8AC3E}">
        <p14:creationId xmlns:p14="http://schemas.microsoft.com/office/powerpoint/2010/main" val="173813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sz="4000" dirty="0"/>
              <a:t>Cosas importantes que se deben recordar sobre las ITS</a:t>
            </a:r>
          </a:p>
        </p:txBody>
      </p:sp>
      <p:sp>
        <p:nvSpPr>
          <p:cNvPr id="3" name="Content Placeholder 2"/>
          <p:cNvSpPr>
            <a:spLocks noGrp="1"/>
          </p:cNvSpPr>
          <p:nvPr>
            <p:ph idx="1"/>
          </p:nvPr>
        </p:nvSpPr>
        <p:spPr>
          <a:xfrm>
            <a:off x="837982" y="1981200"/>
            <a:ext cx="10209430" cy="4346575"/>
          </a:xfrm>
        </p:spPr>
        <p:txBody>
          <a:bodyPr>
            <a:normAutofit/>
          </a:bodyPr>
          <a:lstStyle/>
          <a:p>
            <a:r>
              <a:rPr lang="es-US" sz="2800" dirty="0"/>
              <a:t>Las ITS hacen que seas más vulnerable al VIH. Tener una ITS hace que tengas de 2 a 5 veces más probabilidades de contraer VIH a través del sexo.</a:t>
            </a:r>
          </a:p>
          <a:p>
            <a:r>
              <a:rPr lang="es-US" sz="2800" dirty="0"/>
              <a:t>A menudo no puedes saber que una persona tiene una ITS tan solo con verla.</a:t>
            </a:r>
          </a:p>
          <a:p>
            <a:r>
              <a:rPr lang="es-US" sz="2800" dirty="0" smtClean="0"/>
              <a:t>El individuo con vagina </a:t>
            </a:r>
            <a:r>
              <a:rPr lang="es-US" sz="2800" dirty="0"/>
              <a:t>o </a:t>
            </a:r>
            <a:r>
              <a:rPr lang="es-US" sz="2800" dirty="0" smtClean="0"/>
              <a:t>receptor tiene </a:t>
            </a:r>
            <a:r>
              <a:rPr lang="es-US" sz="2800" dirty="0"/>
              <a:t>más probabilidades de contraer ITS que quienes tienen </a:t>
            </a:r>
            <a:r>
              <a:rPr lang="es-US" sz="2800" dirty="0" smtClean="0"/>
              <a:t>pene/penetran</a:t>
            </a:r>
            <a:r>
              <a:rPr lang="es-US" sz="2800" dirty="0"/>
              <a:t>.</a:t>
            </a:r>
          </a:p>
          <a:p>
            <a:r>
              <a:rPr lang="es-US" sz="2800" dirty="0"/>
              <a:t>Muchas ITS no son curables, ¡pero SIEMPRE pueden prevenirse!</a:t>
            </a:r>
            <a:endParaRPr lang="es-US" dirty="0"/>
          </a:p>
          <a:p>
            <a:pPr marL="0" indent="0">
              <a:buNone/>
            </a:pPr>
            <a:endParaRPr lang="en-US" dirty="0"/>
          </a:p>
        </p:txBody>
      </p:sp>
    </p:spTree>
    <p:extLst>
      <p:ext uri="{BB962C8B-B14F-4D97-AF65-F5344CB8AC3E}">
        <p14:creationId xmlns:p14="http://schemas.microsoft.com/office/powerpoint/2010/main" val="170976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US"/>
              <a:t>ITS </a:t>
            </a:r>
          </a:p>
        </p:txBody>
      </p:sp>
      <p:sp>
        <p:nvSpPr>
          <p:cNvPr id="14" name="Content Placeholder 13"/>
          <p:cNvSpPr>
            <a:spLocks noGrp="1"/>
          </p:cNvSpPr>
          <p:nvPr>
            <p:ph idx="1"/>
          </p:nvPr>
        </p:nvSpPr>
        <p:spPr/>
        <p:txBody>
          <a:bodyPr/>
          <a:lstStyle/>
          <a:p>
            <a:pPr marL="0" indent="0">
              <a:buNone/>
            </a:pPr>
            <a:r>
              <a:rPr lang="es-US" dirty="0"/>
              <a:t>¿Qué significan las letras ITS?</a:t>
            </a:r>
          </a:p>
          <a:p>
            <a:r>
              <a:rPr lang="es-US" dirty="0"/>
              <a:t>Infecciones de</a:t>
            </a:r>
          </a:p>
          <a:p>
            <a:r>
              <a:rPr lang="es-US" dirty="0"/>
              <a:t>Transmisión</a:t>
            </a:r>
          </a:p>
          <a:p>
            <a:r>
              <a:rPr lang="es-US" dirty="0"/>
              <a:t>Sexual</a:t>
            </a:r>
          </a:p>
          <a:p>
            <a:endParaRPr lang="en-US" dirty="0"/>
          </a:p>
          <a:p>
            <a:pPr marL="0" lvl="1" indent="0">
              <a:spcBef>
                <a:spcPts val="1800"/>
              </a:spcBef>
              <a:buNone/>
            </a:pPr>
            <a:r>
              <a:rPr lang="es-US" sz="2400" dirty="0"/>
              <a:t>Es posible que escuches el término ETS en lugar de ITS. ETS significa Enfermedades de Transmisión Sexual. Significan lo mismo.</a:t>
            </a:r>
          </a:p>
          <a:p>
            <a:pPr marL="0" indent="0">
              <a:buNone/>
            </a:pPr>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
            <a:ext cx="11125200" cy="1325563"/>
          </a:xfrm>
        </p:spPr>
        <p:txBody>
          <a:bodyPr>
            <a:normAutofit/>
          </a:bodyPr>
          <a:lstStyle/>
          <a:p>
            <a:r>
              <a:rPr lang="es-US" sz="3600" dirty="0"/>
              <a:t>¿Cómo puedo prevenir la propagación de ITS?</a:t>
            </a:r>
          </a:p>
        </p:txBody>
      </p:sp>
      <p:sp>
        <p:nvSpPr>
          <p:cNvPr id="3" name="Content Placeholder 2"/>
          <p:cNvSpPr>
            <a:spLocks noGrp="1"/>
          </p:cNvSpPr>
          <p:nvPr>
            <p:ph idx="1"/>
          </p:nvPr>
        </p:nvSpPr>
        <p:spPr>
          <a:xfrm>
            <a:off x="760412" y="1477963"/>
            <a:ext cx="8305800" cy="5303837"/>
          </a:xfrm>
        </p:spPr>
        <p:txBody>
          <a:bodyPr>
            <a:normAutofit/>
          </a:bodyPr>
          <a:lstStyle/>
          <a:p>
            <a:r>
              <a:rPr lang="es-US" dirty="0"/>
              <a:t>Hacerse pruebas y que todas tus parejas se hagan pruebas ayudará a reducir </a:t>
            </a:r>
            <a:r>
              <a:rPr lang="es-US" dirty="0" smtClean="0"/>
              <a:t>el </a:t>
            </a:r>
            <a:r>
              <a:rPr lang="es-US" dirty="0"/>
              <a:t>riesgo de sufrir ITS, incluyendo VIH.</a:t>
            </a:r>
          </a:p>
          <a:p>
            <a:pPr lvl="1"/>
            <a:r>
              <a:rPr lang="es-US" dirty="0"/>
              <a:t>Se recomienda hacerse las pruebas al menos una vez al año. Si sabes qué es lo que te pasa, puedes recibir tratamiento temprano de ser necesario.</a:t>
            </a:r>
          </a:p>
          <a:p>
            <a:r>
              <a:rPr lang="es-US" dirty="0"/>
              <a:t>Los condones y/o barreras </a:t>
            </a:r>
            <a:r>
              <a:rPr lang="es-US" dirty="0" smtClean="0"/>
              <a:t>bucales </a:t>
            </a:r>
            <a:r>
              <a:rPr lang="es-US" dirty="0"/>
              <a:t>también pueden ayudar a reducir el riesgo </a:t>
            </a:r>
            <a:r>
              <a:rPr lang="es-US" dirty="0" smtClean="0"/>
              <a:t>de contraer </a:t>
            </a:r>
            <a:r>
              <a:rPr lang="es-US" dirty="0"/>
              <a:t>ITS, incluyendo VIH (junto con </a:t>
            </a:r>
            <a:r>
              <a:rPr lang="es-US" dirty="0" err="1"/>
              <a:t>PrEP</a:t>
            </a:r>
            <a:r>
              <a:rPr lang="es-US" dirty="0"/>
              <a:t> para el VIH).</a:t>
            </a:r>
          </a:p>
          <a:p>
            <a:r>
              <a:rPr lang="es-US" dirty="0"/>
              <a:t>No participar en actividades sexuales es la única forma 100% efectiva de prevenir la propagación de ITS.*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0251" y="4168239"/>
            <a:ext cx="2689245" cy="2689761"/>
          </a:xfrm>
          <a:prstGeom prst="rect">
            <a:avLst/>
          </a:prstGeom>
        </p:spPr>
      </p:pic>
    </p:spTree>
    <p:extLst>
      <p:ext uri="{BB962C8B-B14F-4D97-AF65-F5344CB8AC3E}">
        <p14:creationId xmlns:p14="http://schemas.microsoft.com/office/powerpoint/2010/main" val="48302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3676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solidFill>
                  <a:schemeClr val="bg1"/>
                </a:solidFill>
              </a:rPr>
              <a:t>En resumen</a:t>
            </a:r>
          </a:p>
        </p:txBody>
      </p:sp>
      <p:sp>
        <p:nvSpPr>
          <p:cNvPr id="3" name="Content Placeholder 2"/>
          <p:cNvSpPr>
            <a:spLocks noGrp="1"/>
          </p:cNvSpPr>
          <p:nvPr>
            <p:ph idx="1"/>
          </p:nvPr>
        </p:nvSpPr>
        <p:spPr>
          <a:xfrm>
            <a:off x="836394" y="1690689"/>
            <a:ext cx="10211018" cy="3902074"/>
          </a:xfrm>
        </p:spPr>
        <p:txBody>
          <a:bodyPr/>
          <a:lstStyle/>
          <a:p>
            <a:r>
              <a:rPr lang="es-US" dirty="0">
                <a:solidFill>
                  <a:schemeClr val="bg1"/>
                </a:solidFill>
              </a:rPr>
              <a:t>Ahora sabes la información básica que te ayudará a evitar una ITS. </a:t>
            </a:r>
          </a:p>
          <a:p>
            <a:r>
              <a:rPr lang="es-US" dirty="0">
                <a:solidFill>
                  <a:schemeClr val="bg1"/>
                </a:solidFill>
              </a:rPr>
              <a:t>Recuerda cómo se transmiten las ITS, cómo reducir tu probabilidad de contraer una ITS, qué puede pasar si te infectas y cómo hacerte las pruebas.</a:t>
            </a:r>
          </a:p>
          <a:p>
            <a:r>
              <a:rPr lang="es-US" dirty="0">
                <a:solidFill>
                  <a:schemeClr val="bg1"/>
                </a:solidFill>
              </a:rPr>
              <a:t>También puedes evitar las ITS al abstenerte de comportamientos que te ponen en riesgo.</a:t>
            </a:r>
          </a:p>
          <a:p>
            <a:endParaRPr lang="en-US" dirty="0"/>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aturation sat="121000"/>
                    </a14:imgEffect>
                    <a14:imgEffect>
                      <a14:brightnessContrast bright="11000"/>
                    </a14:imgEffect>
                  </a14:imgLayer>
                </a14:imgProps>
              </a:ext>
              <a:ext uri="{28A0092B-C50C-407E-A947-70E740481C1C}">
                <a14:useLocalDpi xmlns:a14="http://schemas.microsoft.com/office/drawing/2010/main" val="0"/>
              </a:ext>
            </a:extLst>
          </a:blip>
          <a:stretch>
            <a:fillRect/>
          </a:stretch>
        </p:blipFill>
        <p:spPr>
          <a:xfrm>
            <a:off x="9524998" y="4003588"/>
            <a:ext cx="2854411" cy="2854411"/>
          </a:xfrm>
          <a:prstGeom prst="rect">
            <a:avLst/>
          </a:prstGeom>
        </p:spPr>
      </p:pic>
    </p:spTree>
    <p:extLst>
      <p:ext uri="{BB962C8B-B14F-4D97-AF65-F5344CB8AC3E}">
        <p14:creationId xmlns:p14="http://schemas.microsoft.com/office/powerpoint/2010/main" val="247732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4" y="762000"/>
            <a:ext cx="10512862" cy="1325563"/>
          </a:xfrm>
        </p:spPr>
        <p:txBody>
          <a:bodyPr>
            <a:normAutofit/>
          </a:bodyPr>
          <a:lstStyle/>
          <a:p>
            <a:pPr algn="ctr"/>
            <a:r>
              <a:rPr lang="es-US" dirty="0"/>
              <a:t>Para obtener más información visita</a:t>
            </a:r>
          </a:p>
        </p:txBody>
      </p:sp>
      <p:sp>
        <p:nvSpPr>
          <p:cNvPr id="3" name="Content Placeholder 2"/>
          <p:cNvSpPr>
            <a:spLocks noGrp="1"/>
          </p:cNvSpPr>
          <p:nvPr>
            <p:ph idx="1"/>
          </p:nvPr>
        </p:nvSpPr>
        <p:spPr>
          <a:xfrm>
            <a:off x="684212" y="2895600"/>
            <a:ext cx="10512862" cy="1035292"/>
          </a:xfrm>
        </p:spPr>
        <p:txBody>
          <a:bodyPr>
            <a:normAutofit/>
          </a:bodyPr>
          <a:lstStyle/>
          <a:p>
            <a:pPr marL="0" indent="0" algn="ctr">
              <a:buNone/>
            </a:pPr>
            <a:r>
              <a:rPr lang="es-US" sz="5998" dirty="0">
                <a:solidFill>
                  <a:schemeClr val="tx2"/>
                </a:solidFill>
                <a:latin typeface="Arial Rounded MT Bold" panose="020F0704030504030204" pitchFamily="34" charset="0"/>
              </a:rPr>
              <a:t>www.Centerstone.org/teen</a:t>
            </a:r>
          </a:p>
        </p:txBody>
      </p:sp>
    </p:spTree>
    <p:extLst>
      <p:ext uri="{BB962C8B-B14F-4D97-AF65-F5344CB8AC3E}">
        <p14:creationId xmlns:p14="http://schemas.microsoft.com/office/powerpoint/2010/main" val="140619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a:t>¿Cuáles son los nombres de algunas ITS? </a:t>
            </a:r>
          </a:p>
        </p:txBody>
      </p:sp>
      <p:sp>
        <p:nvSpPr>
          <p:cNvPr id="3" name="Content Placeholder 2"/>
          <p:cNvSpPr>
            <a:spLocks noGrp="1"/>
          </p:cNvSpPr>
          <p:nvPr>
            <p:ph idx="1"/>
          </p:nvPr>
        </p:nvSpPr>
        <p:spPr/>
        <p:txBody>
          <a:bodyPr>
            <a:normAutofit lnSpcReduction="10000"/>
          </a:bodyPr>
          <a:lstStyle/>
          <a:p>
            <a:r>
              <a:rPr lang="es-US"/>
              <a:t>Clamidia </a:t>
            </a:r>
          </a:p>
          <a:p>
            <a:r>
              <a:rPr lang="es-US"/>
              <a:t>Gonorrea</a:t>
            </a:r>
          </a:p>
          <a:p>
            <a:r>
              <a:rPr lang="es-US"/>
              <a:t>Sífilis</a:t>
            </a:r>
          </a:p>
          <a:p>
            <a:r>
              <a:rPr lang="es-US"/>
              <a:t>Tricomoniasis</a:t>
            </a:r>
          </a:p>
          <a:p>
            <a:r>
              <a:rPr lang="es-US"/>
              <a:t>Virus del Papiloma Humano (VPH)</a:t>
            </a:r>
          </a:p>
          <a:p>
            <a:r>
              <a:rPr lang="es-US"/>
              <a:t>Herpes</a:t>
            </a:r>
          </a:p>
          <a:p>
            <a:r>
              <a:rPr lang="es-US"/>
              <a:t>VIH</a:t>
            </a:r>
          </a:p>
          <a:p>
            <a:r>
              <a:rPr lang="es-US"/>
              <a:t>Hepatitis B</a:t>
            </a:r>
          </a:p>
          <a:p>
            <a:r>
              <a:rPr lang="es-US"/>
              <a:t>Piojos púbicos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8518" y="3048000"/>
            <a:ext cx="3356062" cy="3651663"/>
          </a:xfrm>
          <a:prstGeom prst="rect">
            <a:avLst/>
          </a:prstGeom>
        </p:spPr>
      </p:pic>
    </p:spTree>
    <p:extLst>
      <p:ext uri="{BB962C8B-B14F-4D97-AF65-F5344CB8AC3E}">
        <p14:creationId xmlns:p14="http://schemas.microsoft.com/office/powerpoint/2010/main" val="308619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Categorización de las ITS</a:t>
            </a:r>
          </a:p>
        </p:txBody>
      </p:sp>
      <p:sp>
        <p:nvSpPr>
          <p:cNvPr id="3" name="Content Placeholder 2"/>
          <p:cNvSpPr>
            <a:spLocks noGrp="1"/>
          </p:cNvSpPr>
          <p:nvPr>
            <p:ph idx="1"/>
          </p:nvPr>
        </p:nvSpPr>
        <p:spPr>
          <a:xfrm>
            <a:off x="837982" y="2189100"/>
            <a:ext cx="3124198" cy="2286000"/>
          </a:xfrm>
        </p:spPr>
        <p:txBody>
          <a:bodyPr>
            <a:normAutofit lnSpcReduction="10000"/>
          </a:bodyPr>
          <a:lstStyle/>
          <a:p>
            <a:pPr marL="0" indent="0">
              <a:buNone/>
            </a:pPr>
            <a:r>
              <a:rPr lang="es-US" sz="2800" u="sng" dirty="0"/>
              <a:t>Con cura (bacteriana)</a:t>
            </a:r>
          </a:p>
          <a:p>
            <a:r>
              <a:rPr lang="es-US" dirty="0"/>
              <a:t>Sífilis</a:t>
            </a:r>
          </a:p>
          <a:p>
            <a:r>
              <a:rPr lang="es-US" dirty="0"/>
              <a:t>Gonorrea</a:t>
            </a:r>
          </a:p>
          <a:p>
            <a:r>
              <a:rPr lang="es-US" dirty="0"/>
              <a:t>Clamidia</a:t>
            </a:r>
          </a:p>
        </p:txBody>
      </p:sp>
      <p:sp>
        <p:nvSpPr>
          <p:cNvPr id="4" name="Content Placeholder 2"/>
          <p:cNvSpPr txBox="1">
            <a:spLocks/>
          </p:cNvSpPr>
          <p:nvPr/>
        </p:nvSpPr>
        <p:spPr>
          <a:xfrm>
            <a:off x="4418012" y="2189100"/>
            <a:ext cx="3124198" cy="22860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spcBef>
                <a:spcPts val="1000"/>
              </a:spcBef>
              <a:buFont typeface="Arial" pitchFamily="34" charset="0"/>
              <a:buNone/>
            </a:pPr>
            <a:r>
              <a:rPr lang="es-US" sz="2800" u="sng" dirty="0">
                <a:solidFill>
                  <a:srgbClr val="367689"/>
                </a:solidFill>
                <a:latin typeface="Cambria" panose="02040503050406030204" pitchFamily="18" charset="0"/>
                <a:ea typeface="Cambria" panose="02040503050406030204" pitchFamily="18" charset="0"/>
              </a:rPr>
              <a:t>Con cura (parasítico)</a:t>
            </a:r>
          </a:p>
          <a:p>
            <a:pPr>
              <a:spcBef>
                <a:spcPts val="1000"/>
              </a:spcBef>
              <a:buFont typeface="Arial" panose="020B0604020202020204" pitchFamily="34" charset="0"/>
              <a:buChar char="•"/>
            </a:pPr>
            <a:r>
              <a:rPr lang="es-US" sz="2800" dirty="0" err="1">
                <a:solidFill>
                  <a:srgbClr val="367689"/>
                </a:solidFill>
                <a:latin typeface="Cambria" panose="02040503050406030204" pitchFamily="18" charset="0"/>
                <a:ea typeface="Cambria" panose="02040503050406030204" pitchFamily="18" charset="0"/>
              </a:rPr>
              <a:t>Tricomoniasis</a:t>
            </a:r>
            <a:endParaRPr lang="es-US" sz="2800" dirty="0">
              <a:solidFill>
                <a:srgbClr val="367689"/>
              </a:solidFill>
              <a:latin typeface="Cambria" panose="02040503050406030204" pitchFamily="18" charset="0"/>
              <a:ea typeface="Cambria" panose="02040503050406030204" pitchFamily="18" charset="0"/>
            </a:endParaRPr>
          </a:p>
          <a:p>
            <a:pPr>
              <a:spcBef>
                <a:spcPts val="1000"/>
              </a:spcBef>
              <a:buFont typeface="Arial" panose="020B0604020202020204" pitchFamily="34" charset="0"/>
              <a:buChar char="•"/>
            </a:pPr>
            <a:r>
              <a:rPr lang="es-US" sz="2800" dirty="0">
                <a:solidFill>
                  <a:srgbClr val="367689"/>
                </a:solidFill>
                <a:latin typeface="Cambria" panose="02040503050406030204" pitchFamily="18" charset="0"/>
                <a:ea typeface="Cambria" panose="02040503050406030204" pitchFamily="18" charset="0"/>
              </a:rPr>
              <a:t>Piojos púbicos</a:t>
            </a:r>
          </a:p>
        </p:txBody>
      </p:sp>
      <p:sp>
        <p:nvSpPr>
          <p:cNvPr id="5" name="Content Placeholder 2"/>
          <p:cNvSpPr txBox="1">
            <a:spLocks/>
          </p:cNvSpPr>
          <p:nvPr/>
        </p:nvSpPr>
        <p:spPr>
          <a:xfrm>
            <a:off x="8609012" y="2189100"/>
            <a:ext cx="3276600" cy="2591873"/>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nSpc>
                <a:spcPct val="100000"/>
              </a:lnSpc>
              <a:spcBef>
                <a:spcPts val="1000"/>
              </a:spcBef>
              <a:buFont typeface="Arial" pitchFamily="34" charset="0"/>
              <a:buNone/>
            </a:pPr>
            <a:r>
              <a:rPr lang="es-US" sz="2800" u="sng" dirty="0">
                <a:solidFill>
                  <a:srgbClr val="367689"/>
                </a:solidFill>
                <a:latin typeface="Cambria" panose="02040503050406030204" pitchFamily="18" charset="0"/>
                <a:ea typeface="Cambria" panose="02040503050406030204" pitchFamily="18" charset="0"/>
              </a:rPr>
              <a:t>Sin cura (viral)</a:t>
            </a:r>
          </a:p>
          <a:p>
            <a:pPr>
              <a:lnSpc>
                <a:spcPct val="100000"/>
              </a:lnSpc>
              <a:spcBef>
                <a:spcPts val="1000"/>
              </a:spcBef>
              <a:buFont typeface="Arial" panose="020B0604020202020204" pitchFamily="34" charset="0"/>
              <a:buChar char="•"/>
            </a:pPr>
            <a:r>
              <a:rPr lang="es-US" sz="2800" dirty="0">
                <a:solidFill>
                  <a:srgbClr val="367689"/>
                </a:solidFill>
                <a:latin typeface="Cambria" panose="02040503050406030204" pitchFamily="18" charset="0"/>
                <a:ea typeface="Cambria" panose="02040503050406030204" pitchFamily="18" charset="0"/>
              </a:rPr>
              <a:t>VIH</a:t>
            </a:r>
          </a:p>
          <a:p>
            <a:pPr>
              <a:lnSpc>
                <a:spcPct val="100000"/>
              </a:lnSpc>
              <a:spcBef>
                <a:spcPts val="1000"/>
              </a:spcBef>
              <a:buFont typeface="Arial" panose="020B0604020202020204" pitchFamily="34" charset="0"/>
              <a:buChar char="•"/>
            </a:pPr>
            <a:r>
              <a:rPr lang="es-US" sz="2800" dirty="0">
                <a:solidFill>
                  <a:srgbClr val="367689"/>
                </a:solidFill>
                <a:latin typeface="Cambria" panose="02040503050406030204" pitchFamily="18" charset="0"/>
                <a:ea typeface="Cambria" panose="02040503050406030204" pitchFamily="18" charset="0"/>
              </a:rPr>
              <a:t>Herpes</a:t>
            </a:r>
          </a:p>
          <a:p>
            <a:pPr>
              <a:lnSpc>
                <a:spcPct val="100000"/>
              </a:lnSpc>
              <a:spcBef>
                <a:spcPts val="1000"/>
              </a:spcBef>
              <a:buFont typeface="Arial" panose="020B0604020202020204" pitchFamily="34" charset="0"/>
              <a:buChar char="•"/>
            </a:pPr>
            <a:r>
              <a:rPr lang="es-US" sz="2800" dirty="0">
                <a:solidFill>
                  <a:srgbClr val="367689"/>
                </a:solidFill>
                <a:latin typeface="Cambria" panose="02040503050406030204" pitchFamily="18" charset="0"/>
                <a:ea typeface="Cambria" panose="02040503050406030204" pitchFamily="18" charset="0"/>
              </a:rPr>
              <a:t>Hepatitis B</a:t>
            </a:r>
          </a:p>
          <a:p>
            <a:pPr>
              <a:lnSpc>
                <a:spcPct val="100000"/>
              </a:lnSpc>
              <a:spcBef>
                <a:spcPts val="1000"/>
              </a:spcBef>
              <a:buFont typeface="Arial" panose="020B0604020202020204" pitchFamily="34" charset="0"/>
              <a:buChar char="•"/>
            </a:pPr>
            <a:r>
              <a:rPr lang="es-US" sz="2800" dirty="0">
                <a:solidFill>
                  <a:srgbClr val="367689"/>
                </a:solidFill>
                <a:latin typeface="Cambria" panose="02040503050406030204" pitchFamily="18" charset="0"/>
                <a:ea typeface="Cambria" panose="02040503050406030204" pitchFamily="18" charset="0"/>
              </a:rPr>
              <a:t>VPH</a:t>
            </a:r>
          </a:p>
        </p:txBody>
      </p:sp>
    </p:spTree>
    <p:extLst>
      <p:ext uri="{BB962C8B-B14F-4D97-AF65-F5344CB8AC3E}">
        <p14:creationId xmlns:p14="http://schemas.microsoft.com/office/powerpoint/2010/main" val="204721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Síntomas </a:t>
            </a:r>
            <a:r>
              <a:rPr lang="es-US"/>
              <a:t>de las ITS</a:t>
            </a:r>
            <a:endParaRPr lang="es-US" dirty="0"/>
          </a:p>
        </p:txBody>
      </p:sp>
      <p:sp>
        <p:nvSpPr>
          <p:cNvPr id="3" name="Content Placeholder 2"/>
          <p:cNvSpPr>
            <a:spLocks noGrp="1"/>
          </p:cNvSpPr>
          <p:nvPr>
            <p:ph idx="1"/>
          </p:nvPr>
        </p:nvSpPr>
        <p:spPr>
          <a:xfrm>
            <a:off x="1522414" y="1905000"/>
            <a:ext cx="9144000" cy="3505200"/>
          </a:xfrm>
        </p:spPr>
        <p:txBody>
          <a:bodyPr>
            <a:normAutofit lnSpcReduction="10000"/>
          </a:bodyPr>
          <a:lstStyle/>
          <a:p>
            <a:pPr marL="0" indent="0">
              <a:buNone/>
            </a:pPr>
            <a:r>
              <a:rPr lang="es-US" dirty="0"/>
              <a:t>Pueden incluir: </a:t>
            </a:r>
          </a:p>
          <a:p>
            <a:r>
              <a:rPr lang="es-US" dirty="0"/>
              <a:t>Descarga anormal y/o sangrado de los </a:t>
            </a:r>
            <a:r>
              <a:rPr lang="es-US" dirty="0" smtClean="0"/>
              <a:t>genitales de la parte del cuerpo que está infectada</a:t>
            </a:r>
            <a:endParaRPr lang="es-US" dirty="0"/>
          </a:p>
          <a:p>
            <a:r>
              <a:rPr lang="es-US" dirty="0"/>
              <a:t>Dolor, fiebre, inflamación y sensibilidad</a:t>
            </a:r>
          </a:p>
          <a:p>
            <a:r>
              <a:rPr lang="es-US" dirty="0"/>
              <a:t>Orinar frecuentemente, picazón y ardor en el área infectada</a:t>
            </a:r>
          </a:p>
          <a:p>
            <a:r>
              <a:rPr lang="es-US" dirty="0"/>
              <a:t>Verrugas, protuberancias, erupciones y úlceras purulentas que pueden picar, estar sensibles o con dolor </a:t>
            </a:r>
          </a:p>
          <a:p>
            <a:pPr marL="0" indent="0">
              <a:buNone/>
            </a:pPr>
            <a:endParaRPr lang="en-US" dirty="0"/>
          </a:p>
        </p:txBody>
      </p:sp>
      <p:sp>
        <p:nvSpPr>
          <p:cNvPr id="4" name="TextBox 3"/>
          <p:cNvSpPr txBox="1"/>
          <p:nvPr/>
        </p:nvSpPr>
        <p:spPr>
          <a:xfrm>
            <a:off x="1674812" y="5416731"/>
            <a:ext cx="9296398" cy="867930"/>
          </a:xfrm>
          <a:prstGeom prst="rect">
            <a:avLst/>
          </a:prstGeom>
          <a:noFill/>
        </p:spPr>
        <p:txBody>
          <a:bodyPr wrap="square" rtlCol="0">
            <a:spAutoFit/>
          </a:bodyPr>
          <a:lstStyle/>
          <a:p>
            <a:pPr>
              <a:lnSpc>
                <a:spcPct val="90000"/>
              </a:lnSpc>
            </a:pPr>
            <a:r>
              <a:rPr lang="es-US" sz="3200" b="1" dirty="0">
                <a:solidFill>
                  <a:srgbClr val="367689"/>
                </a:solidFill>
              </a:rPr>
              <a:t>¡El síntoma más común es la falta de síntomas! </a:t>
            </a:r>
          </a:p>
          <a:p>
            <a:pPr>
              <a:lnSpc>
                <a:spcPct val="90000"/>
              </a:lnSpc>
            </a:pPr>
            <a:endParaRPr lang="en-US" sz="2400" dirty="0"/>
          </a:p>
        </p:txBody>
      </p:sp>
    </p:spTree>
    <p:extLst>
      <p:ext uri="{BB962C8B-B14F-4D97-AF65-F5344CB8AC3E}">
        <p14:creationId xmlns:p14="http://schemas.microsoft.com/office/powerpoint/2010/main" val="256105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¿No tienes síntomas?</a:t>
            </a:r>
          </a:p>
        </p:txBody>
      </p:sp>
      <p:sp>
        <p:nvSpPr>
          <p:cNvPr id="3" name="Content Placeholder 2"/>
          <p:cNvSpPr>
            <a:spLocks noGrp="1"/>
          </p:cNvSpPr>
          <p:nvPr>
            <p:ph idx="1"/>
          </p:nvPr>
        </p:nvSpPr>
        <p:spPr/>
        <p:txBody>
          <a:bodyPr>
            <a:normAutofit/>
          </a:bodyPr>
          <a:lstStyle/>
          <a:p>
            <a:r>
              <a:rPr lang="es-US"/>
              <a:t>La mayoría de las personas que contraen una ITS </a:t>
            </a:r>
            <a:r>
              <a:rPr lang="es-US" b="1"/>
              <a:t>nunca</a:t>
            </a:r>
            <a:r>
              <a:rPr lang="es-US"/>
              <a:t> </a:t>
            </a:r>
            <a:r>
              <a:rPr lang="es-US" b="1"/>
              <a:t>sufrirán síntomas</a:t>
            </a:r>
            <a:r>
              <a:rPr lang="es-US"/>
              <a:t> o tendrán síntomas tan ligeros que no se darán cuenta.</a:t>
            </a:r>
          </a:p>
          <a:p>
            <a:r>
              <a:rPr lang="es-US" b="1"/>
              <a:t>No es posible</a:t>
            </a:r>
            <a:r>
              <a:rPr lang="es-US"/>
              <a:t> saber si alguien tiene una ITS con tan solo mirarlo. Si bien es posible tener síntomas externos, los cuerpos de todas las personas reaccionan de forma diferente a las ITS.  </a:t>
            </a:r>
          </a:p>
          <a:p>
            <a:r>
              <a:rPr lang="es-US"/>
              <a:t>Esto es importante porque, incluso si una persona no tiene síntomas, ¡las ITS aún pueden causarle daños a su sistema reproductor! </a:t>
            </a:r>
          </a:p>
          <a:p>
            <a:r>
              <a:rPr lang="es-US"/>
              <a:t>¡La única forma de saber si tienes una ITS es haciéndote una prueba! </a:t>
            </a:r>
          </a:p>
          <a:p>
            <a:pPr marL="0" indent="0">
              <a:buNone/>
            </a:pPr>
            <a:endParaRPr lang="en-US" dirty="0"/>
          </a:p>
        </p:txBody>
      </p:sp>
    </p:spTree>
    <p:extLst>
      <p:ext uri="{BB962C8B-B14F-4D97-AF65-F5344CB8AC3E}">
        <p14:creationId xmlns:p14="http://schemas.microsoft.com/office/powerpoint/2010/main" val="47765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a:t>¿Cómo se pueden contraer las ITS?</a:t>
            </a:r>
          </a:p>
        </p:txBody>
      </p:sp>
      <p:sp>
        <p:nvSpPr>
          <p:cNvPr id="3" name="Content Placeholder 2"/>
          <p:cNvSpPr>
            <a:spLocks noGrp="1"/>
          </p:cNvSpPr>
          <p:nvPr>
            <p:ph idx="1"/>
          </p:nvPr>
        </p:nvSpPr>
        <p:spPr/>
        <p:txBody>
          <a:bodyPr>
            <a:normAutofit/>
          </a:bodyPr>
          <a:lstStyle/>
          <a:p>
            <a:pPr marL="0" indent="0">
              <a:buNone/>
            </a:pPr>
            <a:r>
              <a:rPr lang="es-US" dirty="0"/>
              <a:t>Las ITS se propagan principalmente por medio de:</a:t>
            </a:r>
          </a:p>
          <a:p>
            <a:r>
              <a:rPr lang="es-US" dirty="0"/>
              <a:t>Sexo vaginal, anal y oral</a:t>
            </a:r>
          </a:p>
          <a:p>
            <a:pPr marL="0" indent="0">
              <a:buNone/>
            </a:pPr>
            <a:endParaRPr lang="en-US" dirty="0"/>
          </a:p>
          <a:p>
            <a:pPr marL="0" indent="0">
              <a:buNone/>
            </a:pPr>
            <a:r>
              <a:rPr lang="es-US" dirty="0"/>
              <a:t>Otras formas en las que se pueden transmitir las ITS:</a:t>
            </a:r>
          </a:p>
          <a:p>
            <a:r>
              <a:rPr lang="es-US" dirty="0"/>
              <a:t>De madre a hijo durante el embarazo o el parto</a:t>
            </a:r>
          </a:p>
          <a:p>
            <a:r>
              <a:rPr lang="es-US" dirty="0"/>
              <a:t>Contacto con sangre (a través de agujas o jeringas)</a:t>
            </a:r>
          </a:p>
          <a:p>
            <a:r>
              <a:rPr lang="es-US" dirty="0"/>
              <a:t>Contacto </a:t>
            </a:r>
            <a:r>
              <a:rPr lang="es-US" dirty="0" smtClean="0"/>
              <a:t>con la </a:t>
            </a:r>
            <a:r>
              <a:rPr lang="es-US" dirty="0"/>
              <a:t>piel con la parte del cuerpo que está infectada. ¡Esto no incluye al VIH! </a:t>
            </a:r>
          </a:p>
        </p:txBody>
      </p:sp>
    </p:spTree>
    <p:extLst>
      <p:ext uri="{BB962C8B-B14F-4D97-AF65-F5344CB8AC3E}">
        <p14:creationId xmlns:p14="http://schemas.microsoft.com/office/powerpoint/2010/main" val="47114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VIH- </a:t>
            </a:r>
            <a:r>
              <a:rPr lang="es-US" dirty="0" smtClean="0"/>
              <a:t>Los Hechos</a:t>
            </a:r>
            <a:endParaRPr lang="es-US" dirty="0"/>
          </a:p>
        </p:txBody>
      </p:sp>
      <p:sp>
        <p:nvSpPr>
          <p:cNvPr id="3" name="Content Placeholder 2"/>
          <p:cNvSpPr>
            <a:spLocks noGrp="1"/>
          </p:cNvSpPr>
          <p:nvPr>
            <p:ph idx="1"/>
          </p:nvPr>
        </p:nvSpPr>
        <p:spPr/>
        <p:txBody>
          <a:bodyPr>
            <a:normAutofit fontScale="92500"/>
          </a:bodyPr>
          <a:lstStyle/>
          <a:p>
            <a:r>
              <a:rPr lang="es-US" dirty="0"/>
              <a:t>VIH significa Virus de Inmunodeficiencia Humana. </a:t>
            </a:r>
          </a:p>
          <a:p>
            <a:r>
              <a:rPr lang="es-US" dirty="0"/>
              <a:t>El VIH es un virus que puede ser transmitido por medio de las relaciones sexuales. </a:t>
            </a:r>
          </a:p>
          <a:p>
            <a:r>
              <a:rPr lang="es-US" dirty="0"/>
              <a:t>Cuando una persona está infectada con VIH, su recuento de glóbulos blancos se reduce y su sistema inmune se ve comprometido.</a:t>
            </a:r>
          </a:p>
          <a:p>
            <a:r>
              <a:rPr lang="es-US" dirty="0"/>
              <a:t>Esto significa que el individuo puede enfermarse muy fácilmente.</a:t>
            </a:r>
          </a:p>
          <a:p>
            <a:r>
              <a:rPr lang="es-US" dirty="0"/>
              <a:t>Si no es tratado, el VIH puede desarrollarse y convertirse en SIDA, lo cual significa Síndrome de Inmunodeficiencia Adquirida.</a:t>
            </a:r>
          </a:p>
          <a:p>
            <a:r>
              <a:rPr lang="es-US" dirty="0"/>
              <a:t>El VIH es el virus que causa el SIDA. Una persona no puede tener SIDA sin antes contraer VIH. </a:t>
            </a:r>
          </a:p>
          <a:p>
            <a:endParaRPr lang="en-US" dirty="0"/>
          </a:p>
        </p:txBody>
      </p:sp>
    </p:spTree>
    <p:extLst>
      <p:ext uri="{BB962C8B-B14F-4D97-AF65-F5344CB8AC3E}">
        <p14:creationId xmlns:p14="http://schemas.microsoft.com/office/powerpoint/2010/main" val="423234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VIH- Los Hechos</a:t>
            </a:r>
            <a:endParaRPr lang="es-US" dirty="0"/>
          </a:p>
        </p:txBody>
      </p:sp>
      <p:sp>
        <p:nvSpPr>
          <p:cNvPr id="3" name="Content Placeholder 2"/>
          <p:cNvSpPr>
            <a:spLocks noGrp="1"/>
          </p:cNvSpPr>
          <p:nvPr>
            <p:ph idx="1"/>
          </p:nvPr>
        </p:nvSpPr>
        <p:spPr/>
        <p:txBody>
          <a:bodyPr>
            <a:normAutofit fontScale="85000" lnSpcReduction="10000"/>
          </a:bodyPr>
          <a:lstStyle/>
          <a:p>
            <a:pPr marL="0" indent="0">
              <a:buNone/>
            </a:pPr>
            <a:r>
              <a:rPr lang="es-US" dirty="0"/>
              <a:t>El VIH puede ser transmitido a través de los siguientes fluidos</a:t>
            </a:r>
          </a:p>
          <a:p>
            <a:pPr marL="0" indent="0">
              <a:buNone/>
            </a:pPr>
            <a:r>
              <a:rPr lang="es-US" dirty="0"/>
              <a:t>corporales:</a:t>
            </a:r>
          </a:p>
          <a:p>
            <a:pPr>
              <a:buFontTx/>
              <a:buChar char="-"/>
            </a:pPr>
            <a:r>
              <a:rPr lang="es-US" dirty="0"/>
              <a:t>Sangre</a:t>
            </a:r>
          </a:p>
          <a:p>
            <a:pPr>
              <a:buFontTx/>
              <a:buChar char="-"/>
            </a:pPr>
            <a:r>
              <a:rPr lang="es-US" dirty="0"/>
              <a:t>Semen</a:t>
            </a:r>
          </a:p>
          <a:p>
            <a:pPr>
              <a:buFontTx/>
              <a:buChar char="-"/>
            </a:pPr>
            <a:r>
              <a:rPr lang="es-US" dirty="0"/>
              <a:t>Fluidos vaginales</a:t>
            </a:r>
          </a:p>
          <a:p>
            <a:pPr>
              <a:buFontTx/>
              <a:buChar char="-"/>
            </a:pPr>
            <a:r>
              <a:rPr lang="es-US" dirty="0"/>
              <a:t>Fluidos anales</a:t>
            </a:r>
          </a:p>
          <a:p>
            <a:pPr>
              <a:buFontTx/>
              <a:buChar char="-"/>
            </a:pPr>
            <a:r>
              <a:rPr lang="es-US" dirty="0"/>
              <a:t>Leche materna</a:t>
            </a:r>
          </a:p>
          <a:p>
            <a:pPr>
              <a:buFontTx/>
              <a:buChar char="-"/>
            </a:pPr>
            <a:endParaRPr lang="en-US" dirty="0"/>
          </a:p>
          <a:p>
            <a:pPr marL="0" indent="0">
              <a:buNone/>
            </a:pPr>
            <a:r>
              <a:rPr lang="es-US" dirty="0"/>
              <a:t>Esto significa que el VIH no solo puede ser transmitido a través del sexo vaginal, anal y oral, sino que la enfermedad también puede ser transmitida a través del parto, de la lactancia materna o al compartir cualquier tipo de agujas.</a:t>
            </a:r>
          </a:p>
          <a:p>
            <a:endParaRPr lang="en-US" dirty="0"/>
          </a:p>
        </p:txBody>
      </p:sp>
    </p:spTree>
    <p:extLst>
      <p:ext uri="{BB962C8B-B14F-4D97-AF65-F5344CB8AC3E}">
        <p14:creationId xmlns:p14="http://schemas.microsoft.com/office/powerpoint/2010/main" val="419148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xually Transmitted Infections 202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B565D0-B185-4245-90D1-27976C13C2D0}" vid="{AEAB48F2-8B2D-47EB-9B1B-1E39396EA183}"/>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AnswerData>
  <AllAnswers/>
</SessionAnswerData>
</file>

<file path=customXml/item10.xml><?xml version="1.0" encoding="utf-8"?>
<SessionSlideMasterData>
  <SlideMaster/>
</SessionSlideMasterData>
</file>

<file path=customXml/item11.xml><?xml version="1.0" encoding="utf-8"?>
<SessionParticipantData/>
</file>

<file path=customXml/item2.xml><?xml version="1.0" encoding="utf-8"?>
<ParticipantInfoData/>
</file>

<file path=customXml/item3.xml><?xml version="1.0" encoding="utf-8"?>
<TextingSlideData/>
</file>

<file path=customXml/item4.xml><?xml version="1.0" encoding="utf-8"?>
<CustomFieldInfoData/>
</file>

<file path=customXml/item5.xml><?xml version="1.0" encoding="utf-8"?>
<SessionResponseData/>
</file>

<file path=customXml/item6.xml><?xml version="1.0" encoding="utf-8"?>
<SessionPresentationSettingsData>
  <Settings>
    <answerBulletFormat>Numeric</answerBulletFormat>
    <pointsToClock/>
    <answerNowAutoInsert>No</answerNowAutoInsert>
    <answerNowStyle>Explosion</answerNowStyle>
    <answerNowText>Answer Now</answerNowText>
    <chartColors>Use PowerPoint Color Scheme</chartColors>
    <chartType>Horizontal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1</teamScoringDecimalPlaces>
    <teamIdentificationItem/>
    <teamsLeaderBoard>5</teamsLeaderBoard>
    <teamName1/>
    <teamName2/>
    <teamName3/>
    <teamName4/>
    <teamName5/>
    <teamName6/>
    <teamName7/>
    <teamName8/>
    <teamName9/>
    <teamName10/>
    <showControlBar>Slides with EZ-VOTE Pro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Percentage</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7.xml><?xml version="1.0" encoding="utf-8"?>
<TeamNamesData>
  <TeamNames>
    <Team1/>
    <NewTeam1/>
    <Team2/>
    <NewTeam2/>
    <Team3/>
    <NewTeam3/>
    <Team4/>
    <NewTeam4/>
    <Team5/>
    <NewTeam5/>
    <Team6/>
    <NewTeam6/>
    <Team7/>
    <NewTeam7/>
    <Team8/>
    <NewTeam8/>
    <Team9/>
    <NewTeam9/>
    <Team10/>
    <NewTeam10/>
  </TeamNames>
</TeamNamesData>
</file>

<file path=customXml/item8.xml><?xml version="1.0" encoding="utf-8"?>
<SessionSlideSettingsData>
  <Settings/>
</SessionSlideSettingsData>
</file>

<file path=customXml/item9.xml><?xml version="1.0" encoding="utf-8"?>
<SessionQuestionData>
  <AllQuestions/>
</SessionQuestionData>
</file>

<file path=customXml/itemProps1.xml><?xml version="1.0" encoding="utf-8"?>
<ds:datastoreItem xmlns:ds="http://schemas.openxmlformats.org/officeDocument/2006/customXml" ds:itemID="{74395A9A-01E1-4099-B61A-84C00B28BBE8}">
  <ds:schemaRefs/>
</ds:datastoreItem>
</file>

<file path=customXml/itemProps10.xml><?xml version="1.0" encoding="utf-8"?>
<ds:datastoreItem xmlns:ds="http://schemas.openxmlformats.org/officeDocument/2006/customXml" ds:itemID="{DEE97961-F72E-4225-8F63-1586E281E17F}">
  <ds:schemaRefs/>
</ds:datastoreItem>
</file>

<file path=customXml/itemProps11.xml><?xml version="1.0" encoding="utf-8"?>
<ds:datastoreItem xmlns:ds="http://schemas.openxmlformats.org/officeDocument/2006/customXml" ds:itemID="{6A922A56-E2D6-4C21-91AD-7EDC159597E4}">
  <ds:schemaRefs/>
</ds:datastoreItem>
</file>

<file path=customXml/itemProps2.xml><?xml version="1.0" encoding="utf-8"?>
<ds:datastoreItem xmlns:ds="http://schemas.openxmlformats.org/officeDocument/2006/customXml" ds:itemID="{09AD02B8-AB6F-426F-BBE1-627DB68AF377}">
  <ds:schemaRefs/>
</ds:datastoreItem>
</file>

<file path=customXml/itemProps3.xml><?xml version="1.0" encoding="utf-8"?>
<ds:datastoreItem xmlns:ds="http://schemas.openxmlformats.org/officeDocument/2006/customXml" ds:itemID="{A090F8D0-71BB-4261-8945-8DC4A7C80840}">
  <ds:schemaRefs/>
</ds:datastoreItem>
</file>

<file path=customXml/itemProps4.xml><?xml version="1.0" encoding="utf-8"?>
<ds:datastoreItem xmlns:ds="http://schemas.openxmlformats.org/officeDocument/2006/customXml" ds:itemID="{AAA846CB-9941-4E61-8C4D-99CFE1CC09DA}">
  <ds:schemaRefs/>
</ds:datastoreItem>
</file>

<file path=customXml/itemProps5.xml><?xml version="1.0" encoding="utf-8"?>
<ds:datastoreItem xmlns:ds="http://schemas.openxmlformats.org/officeDocument/2006/customXml" ds:itemID="{7D1ECE43-499F-40D7-9312-9365D5EFDFBD}">
  <ds:schemaRefs/>
</ds:datastoreItem>
</file>

<file path=customXml/itemProps6.xml><?xml version="1.0" encoding="utf-8"?>
<ds:datastoreItem xmlns:ds="http://schemas.openxmlformats.org/officeDocument/2006/customXml" ds:itemID="{385FDB1E-B824-4215-8D51-DF5FF116A5BA}">
  <ds:schemaRefs/>
</ds:datastoreItem>
</file>

<file path=customXml/itemProps7.xml><?xml version="1.0" encoding="utf-8"?>
<ds:datastoreItem xmlns:ds="http://schemas.openxmlformats.org/officeDocument/2006/customXml" ds:itemID="{412B1BFB-4112-4241-9FA5-91E24AD494A9}">
  <ds:schemaRefs/>
</ds:datastoreItem>
</file>

<file path=customXml/itemProps8.xml><?xml version="1.0" encoding="utf-8"?>
<ds:datastoreItem xmlns:ds="http://schemas.openxmlformats.org/officeDocument/2006/customXml" ds:itemID="{F9ACB8EF-F31C-4F0F-AEF4-BE0EC282CA73}">
  <ds:schemaRefs/>
</ds:datastoreItem>
</file>

<file path=customXml/itemProps9.xml><?xml version="1.0" encoding="utf-8"?>
<ds:datastoreItem xmlns:ds="http://schemas.openxmlformats.org/officeDocument/2006/customXml" ds:itemID="{CE5911E9-1CB1-42A8-8006-1C9B186042FB}">
  <ds:schemaRefs/>
</ds:datastoreItem>
</file>

<file path=docProps/app.xml><?xml version="1.0" encoding="utf-8"?>
<Properties xmlns="http://schemas.openxmlformats.org/officeDocument/2006/extended-properties" xmlns:vt="http://schemas.openxmlformats.org/officeDocument/2006/docPropsVTypes">
  <Template>Sexually Transmitted Infections 2023</Template>
  <TotalTime>4376</TotalTime>
  <Words>2009</Words>
  <Application>Microsoft Office PowerPoint</Application>
  <PresentationFormat>Custom</PresentationFormat>
  <Paragraphs>189</Paragraphs>
  <Slides>22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Rounded MT Bold</vt:lpstr>
      <vt:lpstr>Calibri</vt:lpstr>
      <vt:lpstr>Calibri Light</vt:lpstr>
      <vt:lpstr>Cambria</vt:lpstr>
      <vt:lpstr>Corbel</vt:lpstr>
      <vt:lpstr>Sexually Transmitted Infections 2023</vt:lpstr>
      <vt:lpstr>Infecciones de Transmisión Sexual</vt:lpstr>
      <vt:lpstr>ITS </vt:lpstr>
      <vt:lpstr>¿Cuáles son los nombres de algunas ITS? </vt:lpstr>
      <vt:lpstr>Categorización de las ITS</vt:lpstr>
      <vt:lpstr>Síntomas de las ITS</vt:lpstr>
      <vt:lpstr>¿No tienes síntomas?</vt:lpstr>
      <vt:lpstr>¿Cómo se pueden contraer las ITS?</vt:lpstr>
      <vt:lpstr>VIH- Los Hechos</vt:lpstr>
      <vt:lpstr>VIH- Los Hechos</vt:lpstr>
      <vt:lpstr>VIH- Los Hechos</vt:lpstr>
      <vt:lpstr>¿Quién puede contraer una ITS?</vt:lpstr>
      <vt:lpstr>¿Cómo puede una persona evitar contraer una ITS?</vt:lpstr>
      <vt:lpstr>En resumen</vt:lpstr>
      <vt:lpstr>Posibles complicaciones físicas a largo plazo</vt:lpstr>
      <vt:lpstr>Posibles complicaciones emocionales</vt:lpstr>
      <vt:lpstr>Pruebas y tratamiento</vt:lpstr>
      <vt:lpstr>Pruebas y tratamiento </vt:lpstr>
      <vt:lpstr>Datos sobre el virus del papiloma humano (VPH)</vt:lpstr>
      <vt:lpstr>Cosas importantes que se deben recordar sobre las ITS</vt:lpstr>
      <vt:lpstr>¿Cómo puedo prevenir la propagación de ITS?</vt:lpstr>
      <vt:lpstr>En resumen</vt:lpstr>
      <vt:lpstr>Para obtener más información visita</vt:lpstr>
    </vt:vector>
  </TitlesOfParts>
  <Company>Centerstone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Diseases</dc:title>
  <dc:creator>Translated by The Spanish Group LLC: A Document Translation Service https://www.thespanishgroup.org</dc:creator>
  <cp:lastModifiedBy>Whitney E. Salyer</cp:lastModifiedBy>
  <cp:revision>59</cp:revision>
  <dcterms:created xsi:type="dcterms:W3CDTF">2017-09-12T14:54:25Z</dcterms:created>
  <dcterms:modified xsi:type="dcterms:W3CDTF">2023-10-16T16:15:04Z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ExistingPresentation">
    <vt:lpwstr>Yes</vt:lpwstr>
  </property>
  <property fmtid="{D5CDD505-2E9C-101B-9397-08002B2CF9AE}" pid="3" name="PresentationVersion">
    <vt:lpwstr>2.0</vt:lpwstr>
  </property>
  <property fmtid="{D5CDD505-2E9C-101B-9397-08002B2CF9AE}" pid="4" name="PresentationID">
    <vt:lpwstr>115143d402b8476a8a1e5bd7b7e5fc51</vt:lpwstr>
  </property>
</Properties>
</file>