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2"/>
  </p:sldMasterIdLst>
  <p:notesMasterIdLst>
    <p:notesMasterId r:id="rId35"/>
  </p:notesMasterIdLst>
  <p:handoutMasterIdLst>
    <p:handoutMasterId r:id="rId36"/>
  </p:handoutMasterIdLst>
  <p:sldIdLst>
    <p:sldId id="256" r:id="rId13"/>
    <p:sldId id="257" r:id="rId14"/>
    <p:sldId id="258" r:id="rId15"/>
    <p:sldId id="259" r:id="rId16"/>
    <p:sldId id="260" r:id="rId17"/>
    <p:sldId id="261" r:id="rId18"/>
    <p:sldId id="262" r:id="rId19"/>
    <p:sldId id="263" r:id="rId20"/>
    <p:sldId id="264" r:id="rId21"/>
    <p:sldId id="275" r:id="rId22"/>
    <p:sldId id="265" r:id="rId23"/>
    <p:sldId id="276" r:id="rId24"/>
    <p:sldId id="267" r:id="rId25"/>
    <p:sldId id="270" r:id="rId26"/>
    <p:sldId id="272" r:id="rId27"/>
    <p:sldId id="268" r:id="rId28"/>
    <p:sldId id="269" r:id="rId29"/>
    <p:sldId id="277" r:id="rId30"/>
    <p:sldId id="271" r:id="rId31"/>
    <p:sldId id="273" r:id="rId32"/>
    <p:sldId id="274" r:id="rId33"/>
    <p:sldId id="278"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309" autoAdjust="0"/>
    <p:restoredTop sz="85766" autoAdjust="0"/>
  </p:normalViewPr>
  <p:slideViewPr>
    <p:cSldViewPr>
      <p:cViewPr varScale="1">
        <p:scale>
          <a:sx n="63" d="100"/>
          <a:sy n="63" d="100"/>
        </p:scale>
        <p:origin x="1386" y="60"/>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pv/parents/vaccin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423889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someone feels any of these emotions because of an STI diagnosis, it doesn’t mean that they should feel ashamed, embarrassed,</a:t>
            </a:r>
            <a:r>
              <a:rPr lang="en-US" baseline="0" dirty="0" smtClean="0"/>
              <a:t> bad, etc. It’s normal to have emotional reactions, especially when there is so much stigma and shame around STIs. We don’t want to shame anyone that contracts an STI, we want to encourage them to get tested and practice safer sex in the future.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342117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EXCEPTION – Antibiotic Resistant Gonorrhea</a:t>
            </a:r>
            <a:r>
              <a:rPr lang="en-US" baseline="0" smtClean="0"/>
              <a:t> is not treatable with antibiotics.</a:t>
            </a:r>
            <a:endParaRPr lang="en-US" smtClean="0"/>
          </a:p>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93576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https://www.cdc.gov/hpv/parents/vaccine.html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107547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https://www.cdc.gov/hpv/parents/whatishpv.html</a:t>
            </a:r>
          </a:p>
          <a:p>
            <a:r>
              <a:rPr lang="en-US" dirty="0" smtClean="0"/>
              <a:t>*No test for those assigned male at birth but all</a:t>
            </a:r>
            <a:r>
              <a:rPr lang="en-US" baseline="0" dirty="0" smtClean="0"/>
              <a:t> genders</a:t>
            </a:r>
            <a:r>
              <a:rPr lang="en-US" dirty="0" smtClean="0"/>
              <a:t> are encouraged to get the HPV vaccine.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3954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https://www.cdc.gov/std/hiv/stdfact-std-hiv.htm</a:t>
            </a:r>
          </a:p>
          <a:p>
            <a:r>
              <a:rPr lang="en-US" dirty="0" smtClean="0"/>
              <a:t>https://www.sexualhealth.com/why-women-are-more-at-risk-for-stds-than-men_n_1592/</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257882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i="1" dirty="0" smtClean="0"/>
              <a:t>some</a:t>
            </a:r>
            <a:r>
              <a:rPr lang="en-US" i="1" baseline="0" dirty="0" smtClean="0"/>
              <a:t> STIs (HPV, Herpes, Syphilis, public lice) can be passed through skin to skin contact. HIV can be contracted through sharing needles. </a:t>
            </a:r>
            <a:endParaRPr lang="en-US" i="1"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2457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https://www.mayoclinic.org/diseases-conditions/sexually-transmitted-diseases-STIs/in-depth/std-symptoms/art-20047081</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23550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https://www.mayoclinic.org/diseases-conditions/sexually-transmitted-diseases-STIs/in-depth/std-symptoms/art-20047081</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38050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https://www.cdc.gov/hiv/basics/whatishiv.html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01248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https://www.cdc.gov/hiv/basics/whatishiv.html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19718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https://www.cdc.gov/hiv/basics/whatishiv.html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8928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https://www.cdc.gov/std/life-stages-populations/adolescents-youngadults.htm</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28002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dams are made of latex, come in many different flavors and are used for oral sex on a vulva</a:t>
            </a:r>
            <a:r>
              <a:rPr lang="en-US" baseline="0" dirty="0" smtClean="0"/>
              <a:t> or anus. </a:t>
            </a:r>
          </a:p>
          <a:p>
            <a:r>
              <a:rPr lang="en-US" baseline="0" dirty="0" smtClean="0"/>
              <a:t>*More info about </a:t>
            </a:r>
            <a:r>
              <a:rPr lang="en-US" baseline="0" dirty="0" err="1" smtClean="0"/>
              <a:t>PrEP</a:t>
            </a:r>
            <a:r>
              <a:rPr lang="en-US" baseline="0" dirty="0" smtClean="0"/>
              <a:t>: </a:t>
            </a:r>
            <a:r>
              <a:rPr lang="en-US" dirty="0" smtClean="0">
                <a:hlinkClick r:id="rId3"/>
              </a:rPr>
              <a:t>https://www.cdc.gov/hiv/basics/prep.html</a:t>
            </a:r>
            <a:r>
              <a:rPr lang="en-US" dirty="0" smtClean="0"/>
              <a:t> access for youth may differ depending on state and location.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83487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ectopic pregnancy</a:t>
            </a:r>
            <a:r>
              <a:rPr lang="en-US" baseline="0" dirty="0" smtClean="0"/>
              <a:t> occurs when a fertilized egg remains in the fallopian tube instead of moving into the uterus. The condition can be life threatening and most frequently results in loss of pregnancy.</a:t>
            </a:r>
          </a:p>
          <a:p>
            <a:r>
              <a:rPr lang="en-US" baseline="0" dirty="0" smtClean="0"/>
              <a:t>Most complications are a result of untreated STIs.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a:p>
        </p:txBody>
      </p:sp>
    </p:spTree>
    <p:extLst>
      <p:ext uri="{BB962C8B-B14F-4D97-AF65-F5344CB8AC3E}">
        <p14:creationId xmlns:p14="http://schemas.microsoft.com/office/powerpoint/2010/main" val="3686066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29539" r="156" b="3101"/>
          <a:stretch/>
        </p:blipFill>
        <p:spPr>
          <a:xfrm>
            <a:off x="-38089" y="-38100"/>
            <a:ext cx="12226914" cy="6896100"/>
          </a:xfrm>
          <a:prstGeom prst="rect">
            <a:avLst/>
          </a:prstGeom>
        </p:spPr>
      </p:pic>
      <p:sp>
        <p:nvSpPr>
          <p:cNvPr id="15" name="Rectangle 14"/>
          <p:cNvSpPr/>
          <p:nvPr/>
        </p:nvSpPr>
        <p:spPr>
          <a:xfrm>
            <a:off x="-38089" y="4331916"/>
            <a:ext cx="12226914" cy="1592634"/>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ctrTitle"/>
          </p:nvPr>
        </p:nvSpPr>
        <p:spPr>
          <a:xfrm>
            <a:off x="1" y="4543052"/>
            <a:ext cx="12188824" cy="772954"/>
          </a:xfrm>
        </p:spPr>
        <p:txBody>
          <a:bodyPr anchor="b">
            <a:noAutofit/>
          </a:bodyPr>
          <a:lstStyle>
            <a:lvl1pPr algn="ctr">
              <a:defRPr sz="5398" b="1">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 y="5316006"/>
            <a:ext cx="12188824" cy="608544"/>
          </a:xfrm>
        </p:spPr>
        <p:txBody>
          <a:bodyPr/>
          <a:lstStyle>
            <a:lvl1pPr marL="0" indent="0" algn="ctr">
              <a:buNone/>
              <a:defRPr sz="2399">
                <a:solidFill>
                  <a:schemeClr val="tx1">
                    <a:lumMod val="75000"/>
                    <a:lumOff val="25000"/>
                  </a:schemeClr>
                </a:solidFill>
                <a:latin typeface="Cambria" panose="02040503050406030204" pitchFamily="18"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273" y="628650"/>
            <a:ext cx="4472627" cy="1562100"/>
          </a:xfrm>
          <a:prstGeom prst="rect">
            <a:avLst/>
          </a:prstGeom>
        </p:spPr>
      </p:pic>
    </p:spTree>
    <p:extLst>
      <p:ext uri="{BB962C8B-B14F-4D97-AF65-F5344CB8AC3E}">
        <p14:creationId xmlns:p14="http://schemas.microsoft.com/office/powerpoint/2010/main" val="413192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1825626"/>
            <a:ext cx="10512862" cy="387667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393939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6"/>
            <a:ext cx="2628215" cy="5413375"/>
          </a:xfrm>
        </p:spPr>
        <p:txBody>
          <a:bodyPr vert="eaVert"/>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6"/>
            <a:ext cx="7732286" cy="541337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9731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p:txBody>
          <a:bodyPr>
            <a:normAutofit/>
          </a:bodyPr>
          <a:lstStyle>
            <a:lvl1pPr>
              <a:defRPr sz="5398">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7982" y="1825625"/>
            <a:ext cx="10512862" cy="3902074"/>
          </a:xfrm>
        </p:spPr>
        <p:txBody>
          <a:bodyPr/>
          <a:lstStyle>
            <a:lvl1pPr>
              <a:defRPr>
                <a:solidFill>
                  <a:schemeClr val="tx1">
                    <a:lumMod val="75000"/>
                    <a:lumOff val="25000"/>
                  </a:schemeClr>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286858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836" t="72554" r="5024"/>
          <a:stretch/>
        </p:blipFill>
        <p:spPr>
          <a:xfrm>
            <a:off x="0" y="-38100"/>
            <a:ext cx="12188825" cy="3102608"/>
          </a:xfrm>
          <a:prstGeom prst="rect">
            <a:avLst/>
          </a:prstGeom>
        </p:spPr>
      </p:pic>
      <p:sp>
        <p:nvSpPr>
          <p:cNvPr id="2" name="Title 1"/>
          <p:cNvSpPr>
            <a:spLocks noGrp="1"/>
          </p:cNvSpPr>
          <p:nvPr>
            <p:ph type="title"/>
          </p:nvPr>
        </p:nvSpPr>
        <p:spPr>
          <a:xfrm>
            <a:off x="831633" y="3190468"/>
            <a:ext cx="10512862" cy="1372007"/>
          </a:xfrm>
        </p:spPr>
        <p:txBody>
          <a:bodyPr anchor="b"/>
          <a:lstStyle>
            <a:lvl1pPr>
              <a:defRPr sz="5998">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125537"/>
          </a:xfrm>
        </p:spPr>
        <p:txBody>
          <a:bodyPr/>
          <a:lstStyle>
            <a:lvl1pPr marL="0" indent="0">
              <a:buNone/>
              <a:defRPr sz="2399">
                <a:solidFill>
                  <a:schemeClr val="tx1">
                    <a:lumMod val="75000"/>
                    <a:lumOff val="2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4998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p:txBody>
          <a:bodyPr>
            <a:normAutofit/>
          </a:bodyPr>
          <a:lstStyle>
            <a:lvl1pPr>
              <a:defRPr sz="5398">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390207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390207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251565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a:xfrm>
            <a:off x="839569" y="365126"/>
            <a:ext cx="10512862" cy="1325563"/>
          </a:xfrm>
        </p:spPr>
        <p:txBody>
          <a:bodyPr>
            <a:normAutofit/>
          </a:bodyPr>
          <a:lstStyle>
            <a:lvl1pPr>
              <a:defRPr sz="5398">
                <a:solidFill>
                  <a:srgbClr val="4367C5"/>
                </a:solidFill>
                <a:latin typeface="Tw Cen MT" panose="020B06020201040206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6"/>
            <a:ext cx="5156444" cy="331152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6"/>
            <a:ext cx="5181838" cy="331152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3171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p:txBody>
          <a:bodyPr>
            <a:normAutofit/>
          </a:bodyPr>
          <a:lstStyle>
            <a:lvl1pPr>
              <a:defRPr sz="5398">
                <a:solidFill>
                  <a:srgbClr val="4367C5"/>
                </a:solidFill>
                <a:latin typeface="Tw Cen MT" panose="020B0602020104020603" pitchFamily="34" charset="0"/>
              </a:defRPr>
            </a:lvl1pPr>
          </a:lstStyle>
          <a:p>
            <a:r>
              <a:rPr lang="en-US" smtClean="0"/>
              <a:t>Click to edit Master 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417908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6154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625975"/>
          </a:xfrm>
        </p:spPr>
        <p:txBody>
          <a:bodyPr/>
          <a:lstStyle>
            <a:lvl1pPr>
              <a:defRPr sz="3199">
                <a:solidFill>
                  <a:schemeClr val="tx1">
                    <a:lumMod val="75000"/>
                    <a:lumOff val="25000"/>
                  </a:schemeClr>
                </a:solidFill>
              </a:defRPr>
            </a:lvl1pPr>
            <a:lvl2pPr>
              <a:defRPr sz="2799">
                <a:solidFill>
                  <a:schemeClr val="tx1">
                    <a:lumMod val="75000"/>
                    <a:lumOff val="25000"/>
                  </a:schemeClr>
                </a:solidFill>
              </a:defRPr>
            </a:lvl2pPr>
            <a:lvl3pPr>
              <a:defRPr sz="2399">
                <a:solidFill>
                  <a:schemeClr val="tx1">
                    <a:lumMod val="75000"/>
                    <a:lumOff val="25000"/>
                  </a:schemeClr>
                </a:solidFill>
              </a:defRPr>
            </a:lvl3pPr>
            <a:lvl4pPr>
              <a:defRPr sz="1999">
                <a:solidFill>
                  <a:schemeClr val="tx1">
                    <a:lumMod val="75000"/>
                    <a:lumOff val="25000"/>
                  </a:schemeClr>
                </a:solidFill>
              </a:defRPr>
            </a:lvl4pPr>
            <a:lvl5pPr>
              <a:defRPr sz="1999">
                <a:solidFill>
                  <a:schemeClr val="tx1">
                    <a:lumMod val="75000"/>
                    <a:lumOff val="25000"/>
                  </a:schemeClr>
                </a:solidFill>
              </a:defRPr>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556000"/>
          </a:xfrm>
        </p:spPr>
        <p:txBody>
          <a:bodyPr/>
          <a:lstStyle>
            <a:lvl1pPr marL="0" indent="0">
              <a:buNone/>
              <a:defRPr sz="1600">
                <a:solidFill>
                  <a:schemeClr val="tx1">
                    <a:lumMod val="75000"/>
                    <a:lumOff val="2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16673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137" t="1" b="50633"/>
          <a:stretch/>
        </p:blipFill>
        <p:spPr>
          <a:xfrm>
            <a:off x="0" y="1709738"/>
            <a:ext cx="12207870" cy="5148262"/>
          </a:xfrm>
          <a:prstGeom prst="rect">
            <a:avLst/>
          </a:prstGeom>
        </p:spPr>
      </p:pic>
      <p:sp>
        <p:nvSpPr>
          <p:cNvPr id="2" name="Title 1"/>
          <p:cNvSpPr>
            <a:spLocks noGrp="1"/>
          </p:cNvSpPr>
          <p:nvPr>
            <p:ph type="title"/>
          </p:nvPr>
        </p:nvSpPr>
        <p:spPr>
          <a:xfrm>
            <a:off x="839570" y="457200"/>
            <a:ext cx="3931213" cy="1600200"/>
          </a:xfrm>
        </p:spPr>
        <p:txBody>
          <a:bodyPr anchor="b"/>
          <a:lstStyle>
            <a:lvl1pPr>
              <a:defRPr sz="3199">
                <a:solidFill>
                  <a:schemeClr val="tx1">
                    <a:lumMod val="75000"/>
                    <a:lumOff val="2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1838" y="987426"/>
            <a:ext cx="6170593" cy="4740274"/>
          </a:xfrm>
        </p:spPr>
        <p:txBody>
          <a:bodyPr/>
          <a:lstStyle>
            <a:lvl1pPr marL="0" indent="0">
              <a:buNone/>
              <a:defRPr sz="3199">
                <a:solidFill>
                  <a:schemeClr val="tx1">
                    <a:lumMod val="75000"/>
                    <a:lumOff val="2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670299"/>
          </a:xfrm>
        </p:spPr>
        <p:txBody>
          <a:bodyPr/>
          <a:lstStyle>
            <a:lvl1pPr marL="0" indent="0">
              <a:buNone/>
              <a:defRPr sz="1600">
                <a:solidFill>
                  <a:schemeClr val="tx1">
                    <a:lumMod val="75000"/>
                    <a:lumOff val="2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82" y="5966920"/>
            <a:ext cx="1866418" cy="651861"/>
          </a:xfrm>
          <a:prstGeom prst="rect">
            <a:avLst/>
          </a:prstGeom>
        </p:spPr>
      </p:pic>
    </p:spTree>
    <p:extLst>
      <p:ext uri="{BB962C8B-B14F-4D97-AF65-F5344CB8AC3E}">
        <p14:creationId xmlns:p14="http://schemas.microsoft.com/office/powerpoint/2010/main" val="2119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2880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Sexually Transmitted Infections</a:t>
            </a:r>
            <a:endParaRPr lang="en-US" sz="4400" dirty="0"/>
          </a:p>
        </p:txBody>
      </p:sp>
      <p:sp>
        <p:nvSpPr>
          <p:cNvPr id="3" name="Subtitle 2"/>
          <p:cNvSpPr>
            <a:spLocks noGrp="1"/>
          </p:cNvSpPr>
          <p:nvPr>
            <p:ph type="subTitle" idx="1"/>
          </p:nvPr>
        </p:nvSpPr>
        <p:spPr/>
        <p:txBody>
          <a:bodyPr>
            <a:normAutofit fontScale="62500" lnSpcReduction="20000"/>
          </a:bodyPr>
          <a:lstStyle/>
          <a:p>
            <a:r>
              <a:rPr lang="en-US" dirty="0"/>
              <a:t>This publication was made possible by Grant Number </a:t>
            </a:r>
            <a:r>
              <a:rPr lang="en-US" b="1" dirty="0" smtClean="0"/>
              <a:t>TP1AH000081-01-01</a:t>
            </a:r>
            <a:r>
              <a:rPr lang="en-US" dirty="0" smtClean="0"/>
              <a:t> </a:t>
            </a:r>
            <a:r>
              <a:rPr lang="en-US" dirty="0"/>
              <a:t>from the Department of Health and Human Services, Office of </a:t>
            </a:r>
            <a:r>
              <a:rPr lang="en-US" dirty="0" smtClean="0"/>
              <a:t>Population Affairs; </a:t>
            </a:r>
            <a:r>
              <a:rPr lang="en-US" dirty="0"/>
              <a:t>its contents are solely the responsibility of the authors and do not necessarily represent the official views of the Department of Health and Human Services.</a:t>
            </a:r>
          </a:p>
        </p:txBody>
      </p:sp>
      <p:sp>
        <p:nvSpPr>
          <p:cNvPr id="4" name="Rectangle 3"/>
          <p:cNvSpPr/>
          <p:nvPr/>
        </p:nvSpPr>
        <p:spPr>
          <a:xfrm>
            <a:off x="1763418" y="2771580"/>
            <a:ext cx="896014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Teen Sexual Health Tool Kit 2.0</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note on HIV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When a person contracts HIV, their body begins to produce a specific type of antibody. </a:t>
            </a:r>
          </a:p>
          <a:p>
            <a:pPr marL="0" indent="0">
              <a:buNone/>
            </a:pPr>
            <a:endParaRPr lang="en-US" dirty="0"/>
          </a:p>
          <a:p>
            <a:pPr marL="0" indent="0">
              <a:buNone/>
            </a:pPr>
            <a:r>
              <a:rPr lang="en-US" dirty="0" smtClean="0"/>
              <a:t>HIV is not contained in saliva (meaning HIV cannot be transmitted through kissing!). However, HIV antibodies can be found in saliva. The oral rapid test is a simple mouth swab that tests for HIV antibodies.</a:t>
            </a:r>
          </a:p>
          <a:p>
            <a:pPr marL="0" indent="0">
              <a:buNone/>
            </a:pPr>
            <a:endParaRPr lang="en-US" dirty="0"/>
          </a:p>
          <a:p>
            <a:pPr marL="0" indent="0">
              <a:buNone/>
            </a:pPr>
            <a:r>
              <a:rPr lang="en-US" dirty="0" smtClean="0"/>
              <a:t>It can take up to three months after a person contracts HIV for their antibody count to be elevated enough to show up on a test. This means individuals participating in higher risk activities should be getting tested every three to six months.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612" y="-53974"/>
            <a:ext cx="3059920" cy="2163762"/>
          </a:xfrm>
          <a:prstGeom prst="rect">
            <a:avLst/>
          </a:prstGeom>
        </p:spPr>
      </p:pic>
    </p:spTree>
    <p:extLst>
      <p:ext uri="{BB962C8B-B14F-4D97-AF65-F5344CB8AC3E}">
        <p14:creationId xmlns:p14="http://schemas.microsoft.com/office/powerpoint/2010/main" val="10516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get an STI?</a:t>
            </a:r>
            <a:endParaRPr lang="en-US" dirty="0"/>
          </a:p>
        </p:txBody>
      </p:sp>
      <p:sp>
        <p:nvSpPr>
          <p:cNvPr id="3" name="Content Placeholder 2"/>
          <p:cNvSpPr>
            <a:spLocks noGrp="1"/>
          </p:cNvSpPr>
          <p:nvPr>
            <p:ph idx="1"/>
          </p:nvPr>
        </p:nvSpPr>
        <p:spPr>
          <a:xfrm>
            <a:off x="1446212" y="1690689"/>
            <a:ext cx="5486398" cy="4419600"/>
          </a:xfrm>
        </p:spPr>
        <p:txBody>
          <a:bodyPr/>
          <a:lstStyle/>
          <a:p>
            <a:r>
              <a:rPr lang="en-US" dirty="0"/>
              <a:t>Anyone can get an </a:t>
            </a:r>
            <a:r>
              <a:rPr lang="en-US" dirty="0" smtClean="0"/>
              <a:t>STI. </a:t>
            </a:r>
            <a:endParaRPr lang="en-US" dirty="0"/>
          </a:p>
          <a:p>
            <a:r>
              <a:rPr lang="en-US" dirty="0"/>
              <a:t>They are </a:t>
            </a:r>
            <a:r>
              <a:rPr lang="en-US" dirty="0" smtClean="0"/>
              <a:t>infections/diseases </a:t>
            </a:r>
            <a:r>
              <a:rPr lang="en-US" dirty="0"/>
              <a:t>that are spread primarily through sexual contact. </a:t>
            </a:r>
          </a:p>
          <a:p>
            <a:r>
              <a:rPr lang="en-US" dirty="0"/>
              <a:t>Teens and young people are affected by </a:t>
            </a:r>
            <a:r>
              <a:rPr lang="en-US" dirty="0" smtClean="0"/>
              <a:t>STIs </a:t>
            </a:r>
            <a:r>
              <a:rPr lang="en-US" dirty="0"/>
              <a:t>more than any other age group. </a:t>
            </a:r>
          </a:p>
          <a:p>
            <a:r>
              <a:rPr lang="en-US" dirty="0" smtClean="0"/>
              <a:t>According to the CDC, half </a:t>
            </a:r>
            <a:r>
              <a:rPr lang="en-US" dirty="0"/>
              <a:t>of the </a:t>
            </a:r>
            <a:r>
              <a:rPr lang="en-US" dirty="0" smtClean="0"/>
              <a:t>20 </a:t>
            </a:r>
            <a:r>
              <a:rPr lang="en-US" dirty="0"/>
              <a:t>million new </a:t>
            </a:r>
            <a:r>
              <a:rPr lang="en-US" dirty="0" smtClean="0"/>
              <a:t>STI </a:t>
            </a:r>
            <a:r>
              <a:rPr lang="en-US" dirty="0"/>
              <a:t>cases each year occur in youth ages 15 to 24.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612" y="2286000"/>
            <a:ext cx="3810000" cy="2857500"/>
          </a:xfrm>
          <a:prstGeom prst="rect">
            <a:avLst/>
          </a:prstGeom>
        </p:spPr>
      </p:pic>
    </p:spTree>
    <p:extLst>
      <p:ext uri="{BB962C8B-B14F-4D97-AF65-F5344CB8AC3E}">
        <p14:creationId xmlns:p14="http://schemas.microsoft.com/office/powerpoint/2010/main" val="31639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a person avoid getting an STI?</a:t>
            </a:r>
            <a:endParaRPr lang="en-US" dirty="0"/>
          </a:p>
        </p:txBody>
      </p:sp>
      <p:sp>
        <p:nvSpPr>
          <p:cNvPr id="3" name="Content Placeholder 2"/>
          <p:cNvSpPr>
            <a:spLocks noGrp="1"/>
          </p:cNvSpPr>
          <p:nvPr>
            <p:ph idx="1"/>
          </p:nvPr>
        </p:nvSpPr>
        <p:spPr/>
        <p:txBody>
          <a:bodyPr/>
          <a:lstStyle/>
          <a:p>
            <a:r>
              <a:rPr lang="en-US" dirty="0" smtClean="0"/>
              <a:t>Not engaging in sexual activity that puts them at risk</a:t>
            </a:r>
            <a:r>
              <a:rPr lang="en-US" dirty="0"/>
              <a:t>.</a:t>
            </a:r>
            <a:endParaRPr lang="en-US" dirty="0" smtClean="0"/>
          </a:p>
          <a:p>
            <a:pPr lvl="1"/>
            <a:r>
              <a:rPr lang="en-US" dirty="0" smtClean="0"/>
              <a:t>This includes vaginal, anal and oral sex.</a:t>
            </a:r>
          </a:p>
          <a:p>
            <a:r>
              <a:rPr lang="en-US" dirty="0" smtClean="0"/>
              <a:t>The use of condoms and dental dams can help prevent the spread of STIs.</a:t>
            </a:r>
          </a:p>
          <a:p>
            <a:pPr lvl="1"/>
            <a:r>
              <a:rPr lang="en-US" dirty="0" smtClean="0"/>
              <a:t>This includes latex, </a:t>
            </a:r>
            <a:r>
              <a:rPr lang="en-US" dirty="0"/>
              <a:t>polyurethane or </a:t>
            </a:r>
            <a:r>
              <a:rPr lang="en-US" dirty="0" err="1" smtClean="0"/>
              <a:t>polyisoprene</a:t>
            </a:r>
            <a:r>
              <a:rPr lang="en-US" dirty="0" smtClean="0"/>
              <a:t> external condoms, as well as nitrile internal condoms. </a:t>
            </a:r>
          </a:p>
          <a:p>
            <a:r>
              <a:rPr lang="en-US" dirty="0" smtClean="0"/>
              <a:t>Lambskin condoms are NOT effective in preventing the spread of STIs.</a:t>
            </a:r>
          </a:p>
          <a:p>
            <a:r>
              <a:rPr lang="en-US" dirty="0" smtClean="0"/>
              <a:t>Pre Exposure Prophylaxis (</a:t>
            </a:r>
            <a:r>
              <a:rPr lang="en-US" dirty="0" err="1" smtClean="0"/>
              <a:t>PrEP</a:t>
            </a:r>
            <a:r>
              <a:rPr lang="en-US" dirty="0" smtClean="0"/>
              <a:t>) is a pill that can be taken to help prevent the transmission of HIV* </a:t>
            </a:r>
            <a:endParaRPr lang="en-US" dirty="0"/>
          </a:p>
        </p:txBody>
      </p:sp>
    </p:spTree>
    <p:extLst>
      <p:ext uri="{BB962C8B-B14F-4D97-AF65-F5344CB8AC3E}">
        <p14:creationId xmlns:p14="http://schemas.microsoft.com/office/powerpoint/2010/main" val="21723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Review </a:t>
            </a:r>
            <a:endParaRPr lang="en-US" dirty="0"/>
          </a:p>
        </p:txBody>
      </p:sp>
      <p:sp>
        <p:nvSpPr>
          <p:cNvPr id="3" name="Content Placeholder 2"/>
          <p:cNvSpPr>
            <a:spLocks noGrp="1"/>
          </p:cNvSpPr>
          <p:nvPr>
            <p:ph idx="1"/>
          </p:nvPr>
        </p:nvSpPr>
        <p:spPr/>
        <p:txBody>
          <a:bodyPr/>
          <a:lstStyle/>
          <a:p>
            <a:r>
              <a:rPr lang="en-US" dirty="0"/>
              <a:t>We know how </a:t>
            </a:r>
            <a:r>
              <a:rPr lang="en-US" dirty="0" smtClean="0"/>
              <a:t>STIs </a:t>
            </a:r>
            <a:r>
              <a:rPr lang="en-US" dirty="0"/>
              <a:t>are transmitted. We know the signs and symptoms of an </a:t>
            </a:r>
            <a:r>
              <a:rPr lang="en-US" dirty="0" smtClean="0"/>
              <a:t>STI </a:t>
            </a:r>
            <a:r>
              <a:rPr lang="en-US" dirty="0"/>
              <a:t>infection. We know some </a:t>
            </a:r>
            <a:r>
              <a:rPr lang="en-US" dirty="0" smtClean="0"/>
              <a:t>STIs </a:t>
            </a:r>
            <a:r>
              <a:rPr lang="en-US" dirty="0"/>
              <a:t>don’t have symptoms. We know how to avoid getting an </a:t>
            </a:r>
            <a:r>
              <a:rPr lang="en-US" dirty="0" smtClean="0"/>
              <a:t>STI. </a:t>
            </a:r>
            <a:r>
              <a:rPr lang="en-US" dirty="0"/>
              <a:t>But why would we want to avoid getting an </a:t>
            </a:r>
            <a:r>
              <a:rPr lang="en-US" dirty="0" smtClean="0"/>
              <a:t>STI?</a:t>
            </a:r>
            <a:endParaRPr lang="en-US" dirty="0"/>
          </a:p>
          <a:p>
            <a:r>
              <a:rPr lang="en-US" dirty="0"/>
              <a:t>Let’s brainstorm some of </a:t>
            </a:r>
            <a:r>
              <a:rPr lang="en-US" dirty="0" smtClean="0"/>
              <a:t>the potential </a:t>
            </a:r>
            <a:r>
              <a:rPr lang="en-US" dirty="0"/>
              <a:t>long-term physical and emotional </a:t>
            </a:r>
            <a:r>
              <a:rPr lang="en-US" dirty="0" smtClean="0"/>
              <a:t>complications </a:t>
            </a:r>
            <a:r>
              <a:rPr lang="en-US" dirty="0"/>
              <a:t>of </a:t>
            </a:r>
            <a:r>
              <a:rPr lang="en-US" dirty="0" smtClean="0"/>
              <a:t>contracting </a:t>
            </a:r>
            <a:r>
              <a:rPr lang="en-US" dirty="0"/>
              <a:t>an </a:t>
            </a:r>
            <a:r>
              <a:rPr lang="en-US" dirty="0" smtClean="0"/>
              <a:t>STI.</a:t>
            </a:r>
            <a:endParaRPr lang="en-US" dirty="0"/>
          </a:p>
          <a:p>
            <a:endParaRPr lang="en-US" dirty="0"/>
          </a:p>
        </p:txBody>
      </p:sp>
    </p:spTree>
    <p:extLst>
      <p:ext uri="{BB962C8B-B14F-4D97-AF65-F5344CB8AC3E}">
        <p14:creationId xmlns:p14="http://schemas.microsoft.com/office/powerpoint/2010/main" val="211751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Potential Long-term Physical Complications</a:t>
            </a:r>
            <a:endParaRPr lang="en-US" sz="4800" dirty="0"/>
          </a:p>
        </p:txBody>
      </p:sp>
      <p:sp>
        <p:nvSpPr>
          <p:cNvPr id="3" name="Content Placeholder 2"/>
          <p:cNvSpPr>
            <a:spLocks noGrp="1"/>
          </p:cNvSpPr>
          <p:nvPr>
            <p:ph idx="1"/>
          </p:nvPr>
        </p:nvSpPr>
        <p:spPr>
          <a:xfrm>
            <a:off x="1522413" y="1524000"/>
            <a:ext cx="9144000" cy="4343400"/>
          </a:xfrm>
        </p:spPr>
        <p:txBody>
          <a:bodyPr numCol="2">
            <a:normAutofit fontScale="92500" lnSpcReduction="20000"/>
          </a:bodyPr>
          <a:lstStyle/>
          <a:p>
            <a:pPr lvl="0"/>
            <a:r>
              <a:rPr lang="en-US" dirty="0"/>
              <a:t>Death (AIDS, s</a:t>
            </a:r>
            <a:r>
              <a:rPr lang="en-US" dirty="0" smtClean="0"/>
              <a:t>yphilis</a:t>
            </a:r>
            <a:r>
              <a:rPr lang="en-US" dirty="0"/>
              <a:t>, </a:t>
            </a:r>
            <a:r>
              <a:rPr lang="en-US" dirty="0" err="1"/>
              <a:t>Hep</a:t>
            </a:r>
            <a:r>
              <a:rPr lang="en-US" dirty="0"/>
              <a:t> B, and </a:t>
            </a:r>
            <a:r>
              <a:rPr lang="en-US" dirty="0" smtClean="0"/>
              <a:t>HPV related </a:t>
            </a:r>
            <a:r>
              <a:rPr lang="en-US" dirty="0"/>
              <a:t>cancer – if left untreated)</a:t>
            </a:r>
          </a:p>
          <a:p>
            <a:pPr lvl="0"/>
            <a:r>
              <a:rPr lang="en-US" dirty="0"/>
              <a:t>Blindness (syphilis – if left untreated)</a:t>
            </a:r>
          </a:p>
          <a:p>
            <a:pPr lvl="0"/>
            <a:r>
              <a:rPr lang="en-US" dirty="0"/>
              <a:t>Paralysis (syphilis – if left untreated)</a:t>
            </a:r>
          </a:p>
          <a:p>
            <a:pPr lvl="0"/>
            <a:r>
              <a:rPr lang="en-US" dirty="0"/>
              <a:t>Heart disease (syphilis – if left untreated)</a:t>
            </a:r>
          </a:p>
          <a:p>
            <a:pPr lvl="0"/>
            <a:r>
              <a:rPr lang="en-US" dirty="0"/>
              <a:t>Brain damage (syphilis – if left untreated)</a:t>
            </a:r>
          </a:p>
          <a:p>
            <a:pPr lvl="0"/>
            <a:r>
              <a:rPr lang="en-US" dirty="0" smtClean="0"/>
              <a:t>Cervical, vaginal, penile, anal or throat cancers </a:t>
            </a:r>
            <a:r>
              <a:rPr lang="en-US" dirty="0"/>
              <a:t>(HPV)</a:t>
            </a:r>
          </a:p>
          <a:p>
            <a:pPr lvl="0"/>
            <a:r>
              <a:rPr lang="en-US" dirty="0"/>
              <a:t>Infertility (gonorrhea and </a:t>
            </a:r>
            <a:r>
              <a:rPr lang="en-US" dirty="0" smtClean="0"/>
              <a:t>chlamydia</a:t>
            </a:r>
            <a:r>
              <a:rPr lang="en-US" dirty="0"/>
              <a:t>)</a:t>
            </a:r>
          </a:p>
          <a:p>
            <a:pPr lvl="0"/>
            <a:r>
              <a:rPr lang="en-US" dirty="0"/>
              <a:t>Ectopic pregnancy (gonorrhea and </a:t>
            </a:r>
            <a:r>
              <a:rPr lang="en-US" dirty="0" smtClean="0"/>
              <a:t>chlamydia</a:t>
            </a:r>
            <a:r>
              <a:rPr lang="en-US" dirty="0"/>
              <a:t>)</a:t>
            </a:r>
          </a:p>
          <a:p>
            <a:pPr lvl="0"/>
            <a:r>
              <a:rPr lang="en-US" dirty="0"/>
              <a:t>Pelvic inflammatory disease (gonorrhea and </a:t>
            </a:r>
            <a:r>
              <a:rPr lang="en-US" dirty="0" smtClean="0"/>
              <a:t>chlamydia</a:t>
            </a:r>
            <a:r>
              <a:rPr lang="en-US" dirty="0"/>
              <a:t>)</a:t>
            </a:r>
          </a:p>
          <a:p>
            <a:pPr lvl="0"/>
            <a:r>
              <a:rPr lang="en-US" dirty="0"/>
              <a:t>Chronic pelvic pain (gonorrhea and </a:t>
            </a:r>
            <a:r>
              <a:rPr lang="en-US" dirty="0" smtClean="0"/>
              <a:t>chlamydia</a:t>
            </a:r>
            <a:r>
              <a:rPr lang="en-US" dirty="0"/>
              <a:t>)</a:t>
            </a:r>
          </a:p>
          <a:p>
            <a:pPr lvl="0"/>
            <a:r>
              <a:rPr lang="en-US" dirty="0" smtClean="0"/>
              <a:t>Liver </a:t>
            </a:r>
            <a:r>
              <a:rPr lang="en-US" dirty="0"/>
              <a:t>damage (</a:t>
            </a:r>
            <a:r>
              <a:rPr lang="en-US" dirty="0" err="1"/>
              <a:t>Hep</a:t>
            </a:r>
            <a:r>
              <a:rPr lang="en-US" dirty="0"/>
              <a:t> B)</a:t>
            </a:r>
          </a:p>
          <a:p>
            <a:pPr marL="0" indent="0">
              <a:buNone/>
            </a:pPr>
            <a:endParaRPr lang="en-US" dirty="0"/>
          </a:p>
        </p:txBody>
      </p:sp>
    </p:spTree>
    <p:extLst>
      <p:ext uri="{BB962C8B-B14F-4D97-AF65-F5344CB8AC3E}">
        <p14:creationId xmlns:p14="http://schemas.microsoft.com/office/powerpoint/2010/main" val="307512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Potential Emotional Complications</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a:t>Sad</a:t>
            </a:r>
          </a:p>
          <a:p>
            <a:r>
              <a:rPr lang="en-US" dirty="0"/>
              <a:t>Angry</a:t>
            </a:r>
          </a:p>
          <a:p>
            <a:r>
              <a:rPr lang="en-US" dirty="0"/>
              <a:t>Confused</a:t>
            </a:r>
          </a:p>
          <a:p>
            <a:r>
              <a:rPr lang="en-US" dirty="0"/>
              <a:t>Embarrassed</a:t>
            </a:r>
          </a:p>
          <a:p>
            <a:r>
              <a:rPr lang="en-US" dirty="0" smtClean="0"/>
              <a:t>Afraid</a:t>
            </a:r>
            <a:endParaRPr lang="en-US" dirty="0"/>
          </a:p>
          <a:p>
            <a:r>
              <a:rPr lang="en-US" dirty="0"/>
              <a:t>Depressed</a:t>
            </a:r>
          </a:p>
          <a:p>
            <a:endParaRPr lang="en-US" dirty="0"/>
          </a:p>
          <a:p>
            <a:pPr algn="ctr">
              <a:buNone/>
            </a:pPr>
            <a:r>
              <a:rPr lang="en-US" dirty="0"/>
              <a:t>Anyone engaging in sexual behaviors can be at risk for contracting an </a:t>
            </a:r>
            <a:r>
              <a:rPr lang="en-US" dirty="0" smtClean="0"/>
              <a:t>STI.  </a:t>
            </a:r>
            <a:r>
              <a:rPr lang="en-US" dirty="0"/>
              <a:t>It </a:t>
            </a:r>
            <a:r>
              <a:rPr lang="en-US" dirty="0" smtClean="0"/>
              <a:t>does not </a:t>
            </a:r>
            <a:r>
              <a:rPr lang="en-US" dirty="0"/>
              <a:t>mean they are a dirty or a bad person.  </a:t>
            </a:r>
          </a:p>
          <a:p>
            <a:endParaRPr lang="en-US" dirty="0"/>
          </a:p>
        </p:txBody>
      </p:sp>
    </p:spTree>
    <p:extLst>
      <p:ext uri="{BB962C8B-B14F-4D97-AF65-F5344CB8AC3E}">
        <p14:creationId xmlns:p14="http://schemas.microsoft.com/office/powerpoint/2010/main" val="28128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Treatment</a:t>
            </a:r>
            <a:endParaRPr lang="en-US" dirty="0"/>
          </a:p>
        </p:txBody>
      </p:sp>
      <p:sp>
        <p:nvSpPr>
          <p:cNvPr id="3" name="Content Placeholder 2"/>
          <p:cNvSpPr>
            <a:spLocks noGrp="1"/>
          </p:cNvSpPr>
          <p:nvPr>
            <p:ph idx="1"/>
          </p:nvPr>
        </p:nvSpPr>
        <p:spPr/>
        <p:txBody>
          <a:bodyPr/>
          <a:lstStyle/>
          <a:p>
            <a:r>
              <a:rPr lang="en-US" dirty="0"/>
              <a:t>Treatment requires the care of a doctor. </a:t>
            </a:r>
          </a:p>
          <a:p>
            <a:r>
              <a:rPr lang="en-US" dirty="0"/>
              <a:t>B</a:t>
            </a:r>
            <a:r>
              <a:rPr lang="en-US" dirty="0" smtClean="0"/>
              <a:t>acterial STI’s </a:t>
            </a:r>
            <a:r>
              <a:rPr lang="en-US" dirty="0"/>
              <a:t>can </a:t>
            </a:r>
            <a:r>
              <a:rPr lang="en-US" dirty="0" smtClean="0"/>
              <a:t>typically be </a:t>
            </a:r>
            <a:r>
              <a:rPr lang="en-US" dirty="0"/>
              <a:t>detected in the urine or by taking a swab of the infected area.  In some cases a blood test is used</a:t>
            </a:r>
            <a:r>
              <a:rPr lang="en-US" dirty="0" smtClean="0"/>
              <a:t>.</a:t>
            </a:r>
          </a:p>
          <a:p>
            <a:pPr lvl="1"/>
            <a:r>
              <a:rPr lang="en-US" dirty="0" smtClean="0"/>
              <a:t>Gonorrhea and chlamydia infections in the throat or rectum can only be tested and diagnosed with a throat or rectal swab.</a:t>
            </a:r>
            <a:endParaRPr lang="en-US" dirty="0"/>
          </a:p>
          <a:p>
            <a:r>
              <a:rPr lang="en-US" dirty="0"/>
              <a:t>Treatment with antibiotics will cure a bacterial </a:t>
            </a:r>
            <a:r>
              <a:rPr lang="en-US" dirty="0" smtClean="0"/>
              <a:t>STI </a:t>
            </a:r>
            <a:r>
              <a:rPr lang="en-US" dirty="0"/>
              <a:t>but any damage already done to the body cannot be reversed.</a:t>
            </a:r>
          </a:p>
          <a:p>
            <a:r>
              <a:rPr lang="en-US" dirty="0"/>
              <a:t>Bacterial or parasitic </a:t>
            </a:r>
            <a:r>
              <a:rPr lang="en-US" dirty="0" smtClean="0"/>
              <a:t>STIs </a:t>
            </a:r>
            <a:r>
              <a:rPr lang="en-US" dirty="0"/>
              <a:t>can be cured. </a:t>
            </a:r>
          </a:p>
          <a:p>
            <a:endParaRPr lang="en-US" dirty="0"/>
          </a:p>
        </p:txBody>
      </p:sp>
    </p:spTree>
    <p:extLst>
      <p:ext uri="{BB962C8B-B14F-4D97-AF65-F5344CB8AC3E}">
        <p14:creationId xmlns:p14="http://schemas.microsoft.com/office/powerpoint/2010/main" val="42527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Treatment </a:t>
            </a:r>
            <a:endParaRPr lang="en-US" dirty="0"/>
          </a:p>
        </p:txBody>
      </p:sp>
      <p:sp>
        <p:nvSpPr>
          <p:cNvPr id="3" name="Content Placeholder 2"/>
          <p:cNvSpPr>
            <a:spLocks noGrp="1"/>
          </p:cNvSpPr>
          <p:nvPr>
            <p:ph idx="1"/>
          </p:nvPr>
        </p:nvSpPr>
        <p:spPr/>
        <p:txBody>
          <a:bodyPr/>
          <a:lstStyle/>
          <a:p>
            <a:r>
              <a:rPr lang="en-US" dirty="0" smtClean="0"/>
              <a:t>Viral STIs are not curable. There are medications to make the symptoms more manageable. </a:t>
            </a:r>
          </a:p>
          <a:p>
            <a:r>
              <a:rPr lang="en-US" dirty="0" smtClean="0"/>
              <a:t>Human Papilloma Virus (HPV) and Hepatitis B both have preventative vaccinations that can help the body develop immunities. You can talk to your physician, or visit your local health department, to learn more about these vaccinations. </a:t>
            </a:r>
          </a:p>
          <a:p>
            <a:r>
              <a:rPr lang="en-US" dirty="0" smtClean="0"/>
              <a:t>Free or reduce cost testing and treatment are available at your local health department. </a:t>
            </a:r>
          </a:p>
        </p:txBody>
      </p:sp>
    </p:spTree>
    <p:extLst>
      <p:ext uri="{BB962C8B-B14F-4D97-AF65-F5344CB8AC3E}">
        <p14:creationId xmlns:p14="http://schemas.microsoft.com/office/powerpoint/2010/main" val="42368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special note on Human Papillomavirus</a:t>
            </a:r>
            <a:endParaRPr lang="en-US" dirty="0"/>
          </a:p>
        </p:txBody>
      </p:sp>
      <p:sp>
        <p:nvSpPr>
          <p:cNvPr id="3" name="Content Placeholder 2"/>
          <p:cNvSpPr>
            <a:spLocks noGrp="1"/>
          </p:cNvSpPr>
          <p:nvPr>
            <p:ph idx="1"/>
          </p:nvPr>
        </p:nvSpPr>
        <p:spPr/>
        <p:txBody>
          <a:bodyPr/>
          <a:lstStyle/>
          <a:p>
            <a:r>
              <a:rPr lang="en-US" dirty="0" smtClean="0"/>
              <a:t>Human Papillomavirus </a:t>
            </a:r>
            <a:r>
              <a:rPr lang="en-US" dirty="0"/>
              <a:t>is </a:t>
            </a:r>
            <a:r>
              <a:rPr lang="en-US" dirty="0" smtClean="0"/>
              <a:t>a group of more than 150 related viruses.</a:t>
            </a:r>
          </a:p>
          <a:p>
            <a:r>
              <a:rPr lang="en-US" dirty="0" smtClean="0"/>
              <a:t>HPV can be transmitted through skin to skin contact.</a:t>
            </a:r>
          </a:p>
          <a:p>
            <a:r>
              <a:rPr lang="en-US" dirty="0" smtClean="0"/>
              <a:t>For most people, HPV will clear up on its own within about two years.</a:t>
            </a:r>
          </a:p>
          <a:p>
            <a:r>
              <a:rPr lang="en-US" dirty="0" smtClean="0"/>
              <a:t>However, for some individuals, HPV can develop into cancer or genital warts. </a:t>
            </a:r>
          </a:p>
          <a:p>
            <a:r>
              <a:rPr lang="en-US" dirty="0" smtClean="0"/>
              <a:t>HPV can only be detected by testing cervical cells, this is done during a pap smear. There is not currently a test for those assigned male at birth.* </a:t>
            </a:r>
          </a:p>
        </p:txBody>
      </p:sp>
    </p:spTree>
    <p:extLst>
      <p:ext uri="{BB962C8B-B14F-4D97-AF65-F5344CB8AC3E}">
        <p14:creationId xmlns:p14="http://schemas.microsoft.com/office/powerpoint/2010/main" val="173813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Things to Remember about STIs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STIs </a:t>
            </a:r>
            <a:r>
              <a:rPr lang="en-US" dirty="0"/>
              <a:t>make you more vulnerable to HIV. Having an </a:t>
            </a:r>
            <a:r>
              <a:rPr lang="en-US" dirty="0" smtClean="0"/>
              <a:t>STI </a:t>
            </a:r>
            <a:r>
              <a:rPr lang="en-US" dirty="0"/>
              <a:t>makes you 2 to 5 times more likely to </a:t>
            </a:r>
            <a:r>
              <a:rPr lang="en-US" dirty="0" smtClean="0"/>
              <a:t>contract </a:t>
            </a:r>
            <a:r>
              <a:rPr lang="en-US" dirty="0"/>
              <a:t>HIV through sex.</a:t>
            </a:r>
          </a:p>
          <a:p>
            <a:pPr marL="514350" indent="-514350">
              <a:buAutoNum type="arabicPeriod"/>
            </a:pPr>
            <a:r>
              <a:rPr lang="en-US" dirty="0"/>
              <a:t>You often can’t tell a person has an </a:t>
            </a:r>
            <a:r>
              <a:rPr lang="en-US" dirty="0" smtClean="0"/>
              <a:t>STI </a:t>
            </a:r>
            <a:r>
              <a:rPr lang="en-US" dirty="0"/>
              <a:t>just by looking at them.</a:t>
            </a:r>
          </a:p>
          <a:p>
            <a:pPr marL="514350" indent="-514350">
              <a:buAutoNum type="arabicPeriod"/>
            </a:pPr>
            <a:r>
              <a:rPr lang="en-US" dirty="0"/>
              <a:t>P</a:t>
            </a:r>
            <a:r>
              <a:rPr lang="en-US" dirty="0" smtClean="0"/>
              <a:t>eople </a:t>
            </a:r>
            <a:r>
              <a:rPr lang="en-US" dirty="0"/>
              <a:t>with vaginas or receptive partners are more likely to contract </a:t>
            </a:r>
            <a:r>
              <a:rPr lang="en-US" dirty="0" smtClean="0"/>
              <a:t>STIs </a:t>
            </a:r>
            <a:r>
              <a:rPr lang="en-US" dirty="0"/>
              <a:t>than those with a penis/penetrating </a:t>
            </a:r>
            <a:r>
              <a:rPr lang="en-US" dirty="0" smtClean="0"/>
              <a:t>partner.</a:t>
            </a:r>
            <a:endParaRPr lang="en-US" dirty="0"/>
          </a:p>
          <a:p>
            <a:pPr marL="514350" indent="-514350">
              <a:buAutoNum type="arabicPeriod"/>
            </a:pPr>
            <a:r>
              <a:rPr lang="en-US" dirty="0"/>
              <a:t>Many </a:t>
            </a:r>
            <a:r>
              <a:rPr lang="en-US" dirty="0" smtClean="0"/>
              <a:t>STIs </a:t>
            </a:r>
            <a:r>
              <a:rPr lang="en-US" dirty="0"/>
              <a:t>are not curable, but they are ALWAYS preventable!</a:t>
            </a:r>
          </a:p>
          <a:p>
            <a:pPr marL="0" indent="0">
              <a:buNone/>
            </a:pPr>
            <a:endParaRPr lang="en-US" dirty="0"/>
          </a:p>
        </p:txBody>
      </p:sp>
    </p:spTree>
    <p:extLst>
      <p:ext uri="{BB962C8B-B14F-4D97-AF65-F5344CB8AC3E}">
        <p14:creationId xmlns:p14="http://schemas.microsoft.com/office/powerpoint/2010/main" val="17097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STI </a:t>
            </a:r>
            <a:endParaRPr lang="en-US" dirty="0"/>
          </a:p>
        </p:txBody>
      </p:sp>
      <p:sp>
        <p:nvSpPr>
          <p:cNvPr id="14" name="Content Placeholder 13"/>
          <p:cNvSpPr>
            <a:spLocks noGrp="1"/>
          </p:cNvSpPr>
          <p:nvPr>
            <p:ph idx="1"/>
          </p:nvPr>
        </p:nvSpPr>
        <p:spPr/>
        <p:txBody>
          <a:bodyPr/>
          <a:lstStyle/>
          <a:p>
            <a:pPr marL="0" indent="0">
              <a:buNone/>
            </a:pPr>
            <a:r>
              <a:rPr lang="en-US" dirty="0" smtClean="0"/>
              <a:t>What do the letters S.T.I. stand?</a:t>
            </a:r>
          </a:p>
          <a:p>
            <a:r>
              <a:rPr lang="en-US" dirty="0" smtClean="0"/>
              <a:t>Sexually</a:t>
            </a:r>
          </a:p>
          <a:p>
            <a:r>
              <a:rPr lang="en-US" dirty="0" smtClean="0"/>
              <a:t>Transmitted</a:t>
            </a:r>
          </a:p>
          <a:p>
            <a:r>
              <a:rPr lang="en-US" dirty="0" smtClean="0"/>
              <a:t>Infections</a:t>
            </a:r>
          </a:p>
          <a:p>
            <a:endParaRPr lang="en-US" dirty="0"/>
          </a:p>
          <a:p>
            <a:pPr marL="0" lvl="1" indent="0">
              <a:spcBef>
                <a:spcPts val="1800"/>
              </a:spcBef>
              <a:buNone/>
            </a:pPr>
            <a:r>
              <a:rPr lang="en-US" sz="2400" dirty="0"/>
              <a:t>You may hear the term </a:t>
            </a:r>
            <a:r>
              <a:rPr lang="en-US" sz="2400" dirty="0" smtClean="0"/>
              <a:t>STD </a:t>
            </a:r>
            <a:r>
              <a:rPr lang="en-US" sz="2400" dirty="0"/>
              <a:t>used instead of </a:t>
            </a:r>
            <a:r>
              <a:rPr lang="en-US" sz="2400" dirty="0" smtClean="0"/>
              <a:t>STI. STD stands </a:t>
            </a:r>
            <a:r>
              <a:rPr lang="en-US" sz="2400" dirty="0"/>
              <a:t>for Sexually Transmitted </a:t>
            </a:r>
            <a:r>
              <a:rPr lang="en-US" sz="2400" dirty="0" smtClean="0"/>
              <a:t>Disease. They </a:t>
            </a:r>
            <a:r>
              <a:rPr lang="en-US" sz="2400" dirty="0"/>
              <a:t>mean the same thing.</a:t>
            </a:r>
          </a:p>
          <a:p>
            <a:pPr marL="0" indent="0">
              <a:buNone/>
            </a:pP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I prevent the spread of STIs?</a:t>
            </a:r>
            <a:endParaRPr lang="en-US" dirty="0"/>
          </a:p>
        </p:txBody>
      </p:sp>
      <p:sp>
        <p:nvSpPr>
          <p:cNvPr id="3" name="Content Placeholder 2"/>
          <p:cNvSpPr>
            <a:spLocks noGrp="1"/>
          </p:cNvSpPr>
          <p:nvPr>
            <p:ph idx="1"/>
          </p:nvPr>
        </p:nvSpPr>
        <p:spPr/>
        <p:txBody>
          <a:bodyPr/>
          <a:lstStyle/>
          <a:p>
            <a:r>
              <a:rPr lang="en-US" dirty="0"/>
              <a:t>Getting tested, and having all of your partners get tested, will help </a:t>
            </a:r>
            <a:r>
              <a:rPr lang="en-US" dirty="0" smtClean="0"/>
              <a:t>reduce </a:t>
            </a:r>
            <a:r>
              <a:rPr lang="en-US" dirty="0"/>
              <a:t>your risk of </a:t>
            </a:r>
            <a:r>
              <a:rPr lang="en-US" dirty="0" smtClean="0"/>
              <a:t>STIs </a:t>
            </a:r>
            <a:r>
              <a:rPr lang="en-US" dirty="0"/>
              <a:t>including HIV</a:t>
            </a:r>
            <a:r>
              <a:rPr lang="en-US" dirty="0" smtClean="0"/>
              <a:t>.</a:t>
            </a:r>
          </a:p>
          <a:p>
            <a:pPr lvl="1"/>
            <a:r>
              <a:rPr lang="en-US" dirty="0" smtClean="0"/>
              <a:t>Getting tested at least once a year is recommended. If you know your status you can get treated early if needed.</a:t>
            </a:r>
            <a:endParaRPr lang="en-US" dirty="0"/>
          </a:p>
          <a:p>
            <a:r>
              <a:rPr lang="en-US" dirty="0" smtClean="0"/>
              <a:t>Condoms and/or dental dams </a:t>
            </a:r>
            <a:r>
              <a:rPr lang="en-US" dirty="0"/>
              <a:t>can also help </a:t>
            </a:r>
            <a:r>
              <a:rPr lang="en-US" dirty="0" smtClean="0"/>
              <a:t>reduce the </a:t>
            </a:r>
            <a:r>
              <a:rPr lang="en-US" dirty="0"/>
              <a:t>risk of </a:t>
            </a:r>
            <a:r>
              <a:rPr lang="en-US" dirty="0" smtClean="0"/>
              <a:t>STIs </a:t>
            </a:r>
            <a:r>
              <a:rPr lang="en-US" dirty="0"/>
              <a:t>including </a:t>
            </a:r>
            <a:r>
              <a:rPr lang="en-US" dirty="0" smtClean="0"/>
              <a:t>HIV (along with </a:t>
            </a:r>
            <a:r>
              <a:rPr lang="en-US" dirty="0" err="1" smtClean="0"/>
              <a:t>PrEP</a:t>
            </a:r>
            <a:r>
              <a:rPr lang="en-US" dirty="0" smtClean="0"/>
              <a:t> for HIV).</a:t>
            </a:r>
          </a:p>
          <a:p>
            <a:r>
              <a:rPr lang="en-US" dirty="0" smtClean="0"/>
              <a:t>Not </a:t>
            </a:r>
            <a:r>
              <a:rPr lang="en-US" dirty="0" smtClean="0"/>
              <a:t>engaging in sexual </a:t>
            </a:r>
            <a:r>
              <a:rPr lang="en-US" dirty="0" smtClean="0"/>
              <a:t>activity is </a:t>
            </a:r>
            <a:r>
              <a:rPr lang="en-US" dirty="0"/>
              <a:t>the only 100% effective way to prevent the spread of </a:t>
            </a:r>
            <a:r>
              <a:rPr lang="en-US" dirty="0" smtClean="0"/>
              <a:t>STIs.*</a:t>
            </a:r>
            <a:endParaRPr lang="en-US" dirty="0"/>
          </a:p>
          <a:p>
            <a:endParaRPr lang="en-US" dirty="0"/>
          </a:p>
        </p:txBody>
      </p:sp>
    </p:spTree>
    <p:extLst>
      <p:ext uri="{BB962C8B-B14F-4D97-AF65-F5344CB8AC3E}">
        <p14:creationId xmlns:p14="http://schemas.microsoft.com/office/powerpoint/2010/main" val="48302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a:t>
            </a:r>
            <a:endParaRPr lang="en-US" dirty="0"/>
          </a:p>
        </p:txBody>
      </p:sp>
      <p:sp>
        <p:nvSpPr>
          <p:cNvPr id="3" name="Content Placeholder 2"/>
          <p:cNvSpPr>
            <a:spLocks noGrp="1"/>
          </p:cNvSpPr>
          <p:nvPr>
            <p:ph idx="1"/>
          </p:nvPr>
        </p:nvSpPr>
        <p:spPr>
          <a:xfrm>
            <a:off x="836394" y="1546226"/>
            <a:ext cx="10512862" cy="3902074"/>
          </a:xfrm>
        </p:spPr>
        <p:txBody>
          <a:bodyPr/>
          <a:lstStyle/>
          <a:p>
            <a:r>
              <a:rPr lang="en-US" dirty="0"/>
              <a:t>You now know the basic information that will help you avoid getting an </a:t>
            </a:r>
            <a:r>
              <a:rPr lang="en-US" dirty="0" smtClean="0"/>
              <a:t>STI. </a:t>
            </a:r>
            <a:endParaRPr lang="en-US" dirty="0"/>
          </a:p>
          <a:p>
            <a:r>
              <a:rPr lang="en-US" dirty="0"/>
              <a:t>Remember how </a:t>
            </a:r>
            <a:r>
              <a:rPr lang="en-US" dirty="0" smtClean="0"/>
              <a:t>STIs </a:t>
            </a:r>
            <a:r>
              <a:rPr lang="en-US" dirty="0"/>
              <a:t>are transmitted, </a:t>
            </a:r>
            <a:r>
              <a:rPr lang="en-US" dirty="0" smtClean="0"/>
              <a:t>how to reduce your chance of contracting an STI, what </a:t>
            </a:r>
            <a:r>
              <a:rPr lang="en-US" dirty="0"/>
              <a:t>can happen if you get </a:t>
            </a:r>
            <a:r>
              <a:rPr lang="en-US" dirty="0" smtClean="0"/>
              <a:t>infected and how to get tested.</a:t>
            </a:r>
            <a:endParaRPr lang="en-US" dirty="0"/>
          </a:p>
          <a:p>
            <a:r>
              <a:rPr lang="en-US" dirty="0"/>
              <a:t>You can </a:t>
            </a:r>
            <a:r>
              <a:rPr lang="en-US" dirty="0" smtClean="0"/>
              <a:t>also avoid STIs </a:t>
            </a:r>
            <a:r>
              <a:rPr lang="en-US" dirty="0"/>
              <a:t>by abstaining from behaviors that put you at risk.</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412" y="4191000"/>
            <a:ext cx="4023360" cy="2514600"/>
          </a:xfrm>
          <a:prstGeom prst="rect">
            <a:avLst/>
          </a:prstGeom>
        </p:spPr>
      </p:pic>
    </p:spTree>
    <p:extLst>
      <p:ext uri="{BB962C8B-B14F-4D97-AF65-F5344CB8AC3E}">
        <p14:creationId xmlns:p14="http://schemas.microsoft.com/office/powerpoint/2010/main" val="24773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 visit</a:t>
            </a:r>
            <a:endParaRPr lang="en-US" dirty="0"/>
          </a:p>
        </p:txBody>
      </p:sp>
      <p:sp>
        <p:nvSpPr>
          <p:cNvPr id="3" name="Content Placeholder 2"/>
          <p:cNvSpPr>
            <a:spLocks noGrp="1"/>
          </p:cNvSpPr>
          <p:nvPr>
            <p:ph idx="1"/>
          </p:nvPr>
        </p:nvSpPr>
        <p:spPr>
          <a:xfrm>
            <a:off x="837981" y="1826043"/>
            <a:ext cx="10512862" cy="1035292"/>
          </a:xfrm>
        </p:spPr>
        <p:txBody>
          <a:bodyPr>
            <a:normAutofit/>
          </a:bodyPr>
          <a:lstStyle/>
          <a:p>
            <a:pPr marL="0" indent="0" algn="ctr">
              <a:buNone/>
            </a:pPr>
            <a:r>
              <a:rPr lang="en-US" sz="5998"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4061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names of some STIs?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Chlamydia </a:t>
            </a:r>
          </a:p>
          <a:p>
            <a:r>
              <a:rPr lang="en-US" dirty="0" smtClean="0"/>
              <a:t>Gonorrhea</a:t>
            </a:r>
          </a:p>
          <a:p>
            <a:r>
              <a:rPr lang="en-US" dirty="0" smtClean="0"/>
              <a:t>Syphilis</a:t>
            </a:r>
          </a:p>
          <a:p>
            <a:r>
              <a:rPr lang="en-US" dirty="0" err="1" smtClean="0"/>
              <a:t>Trichomoniasis</a:t>
            </a:r>
            <a:endParaRPr lang="en-US" dirty="0" smtClean="0"/>
          </a:p>
          <a:p>
            <a:r>
              <a:rPr lang="en-US" dirty="0" smtClean="0"/>
              <a:t>Human Papillomavirus (HPV)</a:t>
            </a:r>
          </a:p>
          <a:p>
            <a:r>
              <a:rPr lang="en-US" dirty="0" smtClean="0"/>
              <a:t>Herpes</a:t>
            </a:r>
          </a:p>
          <a:p>
            <a:r>
              <a:rPr lang="en-US" dirty="0" smtClean="0"/>
              <a:t>HIV</a:t>
            </a:r>
          </a:p>
          <a:p>
            <a:r>
              <a:rPr lang="en-US" dirty="0" smtClean="0"/>
              <a:t>Hepatitis B</a:t>
            </a:r>
          </a:p>
          <a:p>
            <a:r>
              <a:rPr lang="en-US" dirty="0" smtClean="0"/>
              <a:t>Pubic Lice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1752600"/>
            <a:ext cx="3619500" cy="4248150"/>
          </a:xfrm>
          <a:prstGeom prst="rect">
            <a:avLst/>
          </a:prstGeom>
        </p:spPr>
      </p:pic>
    </p:spTree>
    <p:extLst>
      <p:ext uri="{BB962C8B-B14F-4D97-AF65-F5344CB8AC3E}">
        <p14:creationId xmlns:p14="http://schemas.microsoft.com/office/powerpoint/2010/main" val="30861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STIs</a:t>
            </a:r>
            <a:endParaRPr lang="en-US" dirty="0"/>
          </a:p>
        </p:txBody>
      </p:sp>
      <p:sp>
        <p:nvSpPr>
          <p:cNvPr id="3" name="Content Placeholder 2"/>
          <p:cNvSpPr>
            <a:spLocks noGrp="1"/>
          </p:cNvSpPr>
          <p:nvPr>
            <p:ph idx="1"/>
          </p:nvPr>
        </p:nvSpPr>
        <p:spPr>
          <a:xfrm>
            <a:off x="1522414" y="1905000"/>
            <a:ext cx="3124198" cy="2286000"/>
          </a:xfrm>
        </p:spPr>
        <p:txBody>
          <a:bodyPr>
            <a:normAutofit/>
          </a:bodyPr>
          <a:lstStyle/>
          <a:p>
            <a:pPr marL="0" indent="0">
              <a:buNone/>
            </a:pPr>
            <a:r>
              <a:rPr lang="en-US" sz="2400" u="sng" dirty="0" smtClean="0"/>
              <a:t>With a Cure (Bacterial)</a:t>
            </a:r>
          </a:p>
          <a:p>
            <a:r>
              <a:rPr lang="en-US" dirty="0" smtClean="0"/>
              <a:t>Syphilis</a:t>
            </a:r>
          </a:p>
          <a:p>
            <a:r>
              <a:rPr lang="en-US" dirty="0" smtClean="0"/>
              <a:t>Gonorrhea</a:t>
            </a:r>
          </a:p>
          <a:p>
            <a:r>
              <a:rPr lang="en-US" dirty="0" smtClean="0"/>
              <a:t>Chlamydia</a:t>
            </a:r>
            <a:endParaRPr lang="en-US" dirty="0"/>
          </a:p>
        </p:txBody>
      </p:sp>
      <p:sp>
        <p:nvSpPr>
          <p:cNvPr id="4" name="Content Placeholder 2"/>
          <p:cNvSpPr txBox="1">
            <a:spLocks/>
          </p:cNvSpPr>
          <p:nvPr/>
        </p:nvSpPr>
        <p:spPr>
          <a:xfrm>
            <a:off x="4037012" y="4648200"/>
            <a:ext cx="3124198" cy="22860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n-US" u="sng" dirty="0" smtClean="0"/>
              <a:t>With a Cure (Parasitic)</a:t>
            </a:r>
          </a:p>
          <a:p>
            <a:r>
              <a:rPr lang="en-US" dirty="0" err="1" smtClean="0"/>
              <a:t>Trichomoniasis</a:t>
            </a:r>
            <a:endParaRPr lang="en-US" dirty="0" smtClean="0"/>
          </a:p>
          <a:p>
            <a:r>
              <a:rPr lang="en-US" dirty="0" smtClean="0"/>
              <a:t>Pubic Lice</a:t>
            </a:r>
          </a:p>
        </p:txBody>
      </p:sp>
      <p:sp>
        <p:nvSpPr>
          <p:cNvPr id="5" name="Content Placeholder 2"/>
          <p:cNvSpPr txBox="1">
            <a:spLocks/>
          </p:cNvSpPr>
          <p:nvPr/>
        </p:nvSpPr>
        <p:spPr>
          <a:xfrm>
            <a:off x="7389812" y="1903926"/>
            <a:ext cx="3276600" cy="2591873"/>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n-US" u="sng" dirty="0" smtClean="0"/>
              <a:t>Without Cure (Viral)</a:t>
            </a:r>
          </a:p>
          <a:p>
            <a:r>
              <a:rPr lang="en-US" dirty="0" smtClean="0"/>
              <a:t>HIV</a:t>
            </a:r>
          </a:p>
          <a:p>
            <a:r>
              <a:rPr lang="en-US" dirty="0" smtClean="0"/>
              <a:t>Herpes</a:t>
            </a:r>
          </a:p>
          <a:p>
            <a:r>
              <a:rPr lang="en-US" dirty="0" smtClean="0"/>
              <a:t>Hepatitis B</a:t>
            </a:r>
          </a:p>
          <a:p>
            <a:r>
              <a:rPr lang="en-US" dirty="0" smtClean="0"/>
              <a:t>HPV</a:t>
            </a:r>
            <a:endParaRPr lang="en-US" dirty="0"/>
          </a:p>
        </p:txBody>
      </p:sp>
    </p:spTree>
    <p:extLst>
      <p:ext uri="{BB962C8B-B14F-4D97-AF65-F5344CB8AC3E}">
        <p14:creationId xmlns:p14="http://schemas.microsoft.com/office/powerpoint/2010/main" val="20472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STIs</a:t>
            </a:r>
            <a:endParaRPr lang="en-US" dirty="0"/>
          </a:p>
        </p:txBody>
      </p:sp>
      <p:sp>
        <p:nvSpPr>
          <p:cNvPr id="3" name="Content Placeholder 2"/>
          <p:cNvSpPr>
            <a:spLocks noGrp="1"/>
          </p:cNvSpPr>
          <p:nvPr>
            <p:ph idx="1"/>
          </p:nvPr>
        </p:nvSpPr>
        <p:spPr>
          <a:xfrm>
            <a:off x="1522414" y="1905000"/>
            <a:ext cx="9144000" cy="3505200"/>
          </a:xfrm>
        </p:spPr>
        <p:txBody>
          <a:bodyPr>
            <a:normAutofit/>
          </a:bodyPr>
          <a:lstStyle/>
          <a:p>
            <a:pPr marL="0" indent="0">
              <a:buNone/>
            </a:pPr>
            <a:r>
              <a:rPr lang="en-US" dirty="0" smtClean="0"/>
              <a:t>Can include: </a:t>
            </a:r>
          </a:p>
          <a:p>
            <a:r>
              <a:rPr lang="en-US" dirty="0" smtClean="0"/>
              <a:t>Abnormal discharge and/or bleeding from the genitals of infected body part</a:t>
            </a:r>
          </a:p>
          <a:p>
            <a:r>
              <a:rPr lang="en-US" dirty="0" smtClean="0"/>
              <a:t>Pain, fever, swelling and tenderness</a:t>
            </a:r>
          </a:p>
          <a:p>
            <a:r>
              <a:rPr lang="en-US" dirty="0" smtClean="0"/>
              <a:t>Frequent urination, itching and burning in the infected area</a:t>
            </a:r>
          </a:p>
          <a:p>
            <a:r>
              <a:rPr lang="en-US" dirty="0" smtClean="0"/>
              <a:t>Warts, bumps, rashes and oozing sores which can be itchy, sore or painful </a:t>
            </a:r>
          </a:p>
          <a:p>
            <a:pPr marL="0" indent="0">
              <a:buNone/>
            </a:pPr>
            <a:endParaRPr lang="en-US" dirty="0"/>
          </a:p>
        </p:txBody>
      </p:sp>
      <p:sp>
        <p:nvSpPr>
          <p:cNvPr id="4" name="TextBox 3"/>
          <p:cNvSpPr txBox="1"/>
          <p:nvPr/>
        </p:nvSpPr>
        <p:spPr>
          <a:xfrm>
            <a:off x="1674812" y="5416731"/>
            <a:ext cx="9296398" cy="867930"/>
          </a:xfrm>
          <a:prstGeom prst="rect">
            <a:avLst/>
          </a:prstGeom>
          <a:noFill/>
        </p:spPr>
        <p:txBody>
          <a:bodyPr wrap="square" rtlCol="0">
            <a:spAutoFit/>
          </a:bodyPr>
          <a:lstStyle/>
          <a:p>
            <a:pPr>
              <a:lnSpc>
                <a:spcPct val="90000"/>
              </a:lnSpc>
            </a:pPr>
            <a:r>
              <a:rPr lang="en-US" sz="3200" b="1" dirty="0"/>
              <a:t>The most common symptom is no symptoms at all! </a:t>
            </a:r>
          </a:p>
          <a:p>
            <a:pPr>
              <a:lnSpc>
                <a:spcPct val="90000"/>
              </a:lnSpc>
            </a:pPr>
            <a:endParaRPr lang="en-US" sz="2400" dirty="0"/>
          </a:p>
        </p:txBody>
      </p:sp>
    </p:spTree>
    <p:extLst>
      <p:ext uri="{BB962C8B-B14F-4D97-AF65-F5344CB8AC3E}">
        <p14:creationId xmlns:p14="http://schemas.microsoft.com/office/powerpoint/2010/main" val="256105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Symptoms?</a:t>
            </a:r>
            <a:endParaRPr lang="en-US" dirty="0"/>
          </a:p>
        </p:txBody>
      </p:sp>
      <p:sp>
        <p:nvSpPr>
          <p:cNvPr id="3" name="Content Placeholder 2"/>
          <p:cNvSpPr>
            <a:spLocks noGrp="1"/>
          </p:cNvSpPr>
          <p:nvPr>
            <p:ph idx="1"/>
          </p:nvPr>
        </p:nvSpPr>
        <p:spPr/>
        <p:txBody>
          <a:bodyPr>
            <a:normAutofit lnSpcReduction="10000"/>
          </a:bodyPr>
          <a:lstStyle/>
          <a:p>
            <a:r>
              <a:rPr lang="en-US" dirty="0"/>
              <a:t>The majority of people who contract an </a:t>
            </a:r>
            <a:r>
              <a:rPr lang="en-US" dirty="0" smtClean="0"/>
              <a:t>STI </a:t>
            </a:r>
            <a:r>
              <a:rPr lang="en-US" dirty="0"/>
              <a:t>will </a:t>
            </a:r>
            <a:r>
              <a:rPr lang="en-US" b="1" dirty="0"/>
              <a:t>never experience symptoms</a:t>
            </a:r>
            <a:r>
              <a:rPr lang="en-US" dirty="0"/>
              <a:t> or will experience symptoms so mild that they go unnoticed.</a:t>
            </a:r>
          </a:p>
          <a:p>
            <a:r>
              <a:rPr lang="en-US" dirty="0"/>
              <a:t>You </a:t>
            </a:r>
            <a:r>
              <a:rPr lang="en-US" b="1" dirty="0"/>
              <a:t>cannot</a:t>
            </a:r>
            <a:r>
              <a:rPr lang="en-US" dirty="0"/>
              <a:t> tell just by looking at a person whether or not they have an </a:t>
            </a:r>
            <a:r>
              <a:rPr lang="en-US" dirty="0" smtClean="0"/>
              <a:t>STI. </a:t>
            </a:r>
            <a:r>
              <a:rPr lang="en-US" dirty="0"/>
              <a:t>While external symptoms are possible, every person’s body responds to </a:t>
            </a:r>
            <a:r>
              <a:rPr lang="en-US" dirty="0" smtClean="0"/>
              <a:t>STIs </a:t>
            </a:r>
            <a:r>
              <a:rPr lang="en-US" dirty="0"/>
              <a:t>differently.  </a:t>
            </a:r>
          </a:p>
          <a:p>
            <a:r>
              <a:rPr lang="en-US" dirty="0"/>
              <a:t>This is important </a:t>
            </a:r>
            <a:r>
              <a:rPr lang="en-US" dirty="0" smtClean="0"/>
              <a:t>because </a:t>
            </a:r>
            <a:r>
              <a:rPr lang="en-US" dirty="0"/>
              <a:t>even if a person is not having </a:t>
            </a:r>
            <a:r>
              <a:rPr lang="en-US" dirty="0" smtClean="0"/>
              <a:t>symptoms, STIs </a:t>
            </a:r>
            <a:r>
              <a:rPr lang="en-US" dirty="0"/>
              <a:t>can still be causing damage to their reproductive system! </a:t>
            </a:r>
          </a:p>
          <a:p>
            <a:r>
              <a:rPr lang="en-US" dirty="0"/>
              <a:t>The only way to know you have an </a:t>
            </a:r>
            <a:r>
              <a:rPr lang="en-US" dirty="0" smtClean="0"/>
              <a:t>STI </a:t>
            </a:r>
            <a:r>
              <a:rPr lang="en-US" dirty="0"/>
              <a:t>is to get tested! </a:t>
            </a:r>
          </a:p>
          <a:p>
            <a:pPr marL="0" indent="0">
              <a:buNone/>
            </a:pPr>
            <a:endParaRPr lang="en-US" dirty="0"/>
          </a:p>
        </p:txBody>
      </p:sp>
    </p:spTree>
    <p:extLst>
      <p:ext uri="{BB962C8B-B14F-4D97-AF65-F5344CB8AC3E}">
        <p14:creationId xmlns:p14="http://schemas.microsoft.com/office/powerpoint/2010/main" val="4776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someone contract an STI?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STIs are primarily spread through:</a:t>
            </a:r>
          </a:p>
          <a:p>
            <a:r>
              <a:rPr lang="en-US" dirty="0" smtClean="0"/>
              <a:t>Vaginal, anal and oral sex</a:t>
            </a:r>
          </a:p>
          <a:p>
            <a:pPr marL="0" indent="0">
              <a:buNone/>
            </a:pPr>
            <a:endParaRPr lang="en-US" dirty="0" smtClean="0"/>
          </a:p>
          <a:p>
            <a:pPr marL="0" indent="0">
              <a:buNone/>
            </a:pPr>
            <a:r>
              <a:rPr lang="en-US" dirty="0" smtClean="0"/>
              <a:t>Other ways STIs can be transmitted:</a:t>
            </a:r>
          </a:p>
          <a:p>
            <a:r>
              <a:rPr lang="en-US" dirty="0" smtClean="0"/>
              <a:t>From mother to child during pregnancy or child birth</a:t>
            </a:r>
          </a:p>
          <a:p>
            <a:r>
              <a:rPr lang="en-US" dirty="0" smtClean="0"/>
              <a:t>Blood contact (through needles or syringes)</a:t>
            </a:r>
            <a:endParaRPr lang="en-US" dirty="0"/>
          </a:p>
          <a:p>
            <a:r>
              <a:rPr lang="en-US" dirty="0"/>
              <a:t>S</a:t>
            </a:r>
            <a:r>
              <a:rPr lang="en-US" dirty="0" smtClean="0"/>
              <a:t>kin to skin contact with the infected body part. This does not include HIV! </a:t>
            </a:r>
            <a:endParaRPr lang="en-US" dirty="0"/>
          </a:p>
        </p:txBody>
      </p:sp>
    </p:spTree>
    <p:extLst>
      <p:ext uri="{BB962C8B-B14F-4D97-AF65-F5344CB8AC3E}">
        <p14:creationId xmlns:p14="http://schemas.microsoft.com/office/powerpoint/2010/main" val="4711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note on HIV </a:t>
            </a:r>
            <a:endParaRPr lang="en-US" dirty="0"/>
          </a:p>
        </p:txBody>
      </p:sp>
      <p:sp>
        <p:nvSpPr>
          <p:cNvPr id="3" name="Content Placeholder 2"/>
          <p:cNvSpPr>
            <a:spLocks noGrp="1"/>
          </p:cNvSpPr>
          <p:nvPr>
            <p:ph idx="1"/>
          </p:nvPr>
        </p:nvSpPr>
        <p:spPr/>
        <p:txBody>
          <a:bodyPr>
            <a:normAutofit lnSpcReduction="10000"/>
          </a:bodyPr>
          <a:lstStyle/>
          <a:p>
            <a:r>
              <a:rPr lang="en-US" dirty="0"/>
              <a:t>HIV stands for Human Immunodeficiency Virus. </a:t>
            </a:r>
          </a:p>
          <a:p>
            <a:r>
              <a:rPr lang="en-US" dirty="0"/>
              <a:t>HIV is a virus that can be sexually transmitted. </a:t>
            </a:r>
          </a:p>
          <a:p>
            <a:r>
              <a:rPr lang="en-US" dirty="0"/>
              <a:t>When a person becomes infected with HIV, their white blood cell count is reduced and their immune system is compromised.</a:t>
            </a:r>
          </a:p>
          <a:p>
            <a:r>
              <a:rPr lang="en-US" dirty="0"/>
              <a:t>This means that the individual can become sick very easily.</a:t>
            </a:r>
          </a:p>
          <a:p>
            <a:r>
              <a:rPr lang="en-US" dirty="0"/>
              <a:t>If left untreated, HIV can develop into </a:t>
            </a:r>
            <a:r>
              <a:rPr lang="en-US" dirty="0" smtClean="0"/>
              <a:t>AIDS </a:t>
            </a:r>
            <a:r>
              <a:rPr lang="en-US" dirty="0"/>
              <a:t>which stands for Acquired Immune Deficiency Syndrome.</a:t>
            </a:r>
          </a:p>
          <a:p>
            <a:r>
              <a:rPr lang="en-US" dirty="0"/>
              <a:t>HIV is the virus that causes AIDS. A person cannot have AIDS without having first contracted HIV.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518319"/>
            <a:ext cx="3059920" cy="2163762"/>
          </a:xfrm>
          <a:prstGeom prst="rect">
            <a:avLst/>
          </a:prstGeom>
        </p:spPr>
      </p:pic>
    </p:spTree>
    <p:extLst>
      <p:ext uri="{BB962C8B-B14F-4D97-AF65-F5344CB8AC3E}">
        <p14:creationId xmlns:p14="http://schemas.microsoft.com/office/powerpoint/2010/main" val="423234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note on HIV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HIV can be transmitted through the following bodily fluids:</a:t>
            </a:r>
          </a:p>
          <a:p>
            <a:pPr>
              <a:buFontTx/>
              <a:buChar char="-"/>
            </a:pPr>
            <a:r>
              <a:rPr lang="en-US" dirty="0"/>
              <a:t>Blood</a:t>
            </a:r>
          </a:p>
          <a:p>
            <a:pPr>
              <a:buFontTx/>
              <a:buChar char="-"/>
            </a:pPr>
            <a:r>
              <a:rPr lang="en-US" dirty="0"/>
              <a:t>Semen</a:t>
            </a:r>
          </a:p>
          <a:p>
            <a:pPr>
              <a:buFontTx/>
              <a:buChar char="-"/>
            </a:pPr>
            <a:r>
              <a:rPr lang="en-US" dirty="0"/>
              <a:t>Vaginal f</a:t>
            </a:r>
            <a:r>
              <a:rPr lang="en-US" dirty="0" smtClean="0"/>
              <a:t>luids</a:t>
            </a:r>
          </a:p>
          <a:p>
            <a:pPr>
              <a:buFontTx/>
              <a:buChar char="-"/>
            </a:pPr>
            <a:r>
              <a:rPr lang="en-US" dirty="0" smtClean="0"/>
              <a:t>Anal fluids</a:t>
            </a:r>
            <a:endParaRPr lang="en-US" dirty="0"/>
          </a:p>
          <a:p>
            <a:pPr>
              <a:buFontTx/>
              <a:buChar char="-"/>
            </a:pPr>
            <a:r>
              <a:rPr lang="en-US" dirty="0"/>
              <a:t>Breast Milk</a:t>
            </a:r>
          </a:p>
          <a:p>
            <a:pPr>
              <a:buFontTx/>
              <a:buChar char="-"/>
            </a:pPr>
            <a:endParaRPr lang="en-US" dirty="0"/>
          </a:p>
          <a:p>
            <a:pPr marL="0" indent="0">
              <a:buNone/>
            </a:pPr>
            <a:r>
              <a:rPr lang="en-US" dirty="0"/>
              <a:t>This means that not only can HIV be transmitted through vaginal, </a:t>
            </a:r>
            <a:r>
              <a:rPr lang="en-US" dirty="0" smtClean="0"/>
              <a:t>anal </a:t>
            </a:r>
            <a:r>
              <a:rPr lang="en-US" dirty="0"/>
              <a:t>and oral sex, but the disease can also be transmitted through childbirth, </a:t>
            </a:r>
            <a:r>
              <a:rPr lang="en-US" dirty="0" smtClean="0"/>
              <a:t>breastfeeding </a:t>
            </a:r>
            <a:r>
              <a:rPr lang="en-US" dirty="0"/>
              <a:t>or by sharing needles of any kind.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212" y="518319"/>
            <a:ext cx="3059920" cy="2163762"/>
          </a:xfrm>
          <a:prstGeom prst="rect">
            <a:avLst/>
          </a:prstGeom>
        </p:spPr>
      </p:pic>
    </p:spTree>
    <p:extLst>
      <p:ext uri="{BB962C8B-B14F-4D97-AF65-F5344CB8AC3E}">
        <p14:creationId xmlns:p14="http://schemas.microsoft.com/office/powerpoint/2010/main" val="41914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enterstone_PP_Template_2016_-_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stone_PP_Template_2016_-_wide" id="{2179FB66-9519-486B-8DF2-27162D61E769}" vid="{D033912C-F0CC-4DDB-A870-A9E445946C37}"/>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MasterData>
  <SlideMaster/>
</SessionSlideMasterData>
</file>

<file path=customXml/item11.xml><?xml version="1.0" encoding="utf-8"?>
<CustomFieldInfoData/>
</file>

<file path=customXml/item2.xml><?xml version="1.0" encoding="utf-8"?>
<SessionResponseData/>
</file>

<file path=customXml/item3.xml><?xml version="1.0" encoding="utf-8"?>
<TextingSlideData/>
</file>

<file path=customXml/item4.xml><?xml version="1.0" encoding="utf-8"?>
<SessionSlideSettingsData>
  <Settings/>
</SessionSlideSettingsData>
</file>

<file path=customXml/item5.xml><?xml version="1.0" encoding="utf-8"?>
<ParticipantInfoData/>
</file>

<file path=customXml/item6.xml><?xml version="1.0" encoding="utf-8"?>
<TeamNamesData>
  <TeamNames>
    <Team1/>
    <NewTeam1/>
    <Team2/>
    <NewTeam2/>
    <Team3/>
    <NewTeam3/>
    <Team4/>
    <NewTeam4/>
    <Team5/>
    <NewTeam5/>
    <Team6/>
    <NewTeam6/>
    <Team7/>
    <NewTeam7/>
    <Team8/>
    <NewTeam8/>
    <Team9/>
    <NewTeam9/>
    <Team10/>
    <NewTeam10/>
  </TeamNames>
</TeamNamesData>
</file>

<file path=customXml/item7.xml><?xml version="1.0" encoding="utf-8"?>
<SessionParticipantData/>
</file>

<file path=customXml/item8.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9.xml><?xml version="1.0" encoding="utf-8"?>
<SessionAnswerData>
  <AllAnswers/>
</SessionAnswerData>
</file>

<file path=customXml/itemProps1.xml><?xml version="1.0" encoding="utf-8"?>
<ds:datastoreItem xmlns:ds="http://schemas.openxmlformats.org/officeDocument/2006/customXml" ds:itemID="{CE5911E9-1CB1-42A8-8006-1C9B186042FB}">
  <ds:schemaRefs/>
</ds:datastoreItem>
</file>

<file path=customXml/itemProps10.xml><?xml version="1.0" encoding="utf-8"?>
<ds:datastoreItem xmlns:ds="http://schemas.openxmlformats.org/officeDocument/2006/customXml" ds:itemID="{DEE97961-F72E-4225-8F63-1586E281E17F}">
  <ds:schemaRefs/>
</ds:datastoreItem>
</file>

<file path=customXml/itemProps11.xml><?xml version="1.0" encoding="utf-8"?>
<ds:datastoreItem xmlns:ds="http://schemas.openxmlformats.org/officeDocument/2006/customXml" ds:itemID="{AAA846CB-9941-4E61-8C4D-99CFE1CC09DA}">
  <ds:schemaRefs/>
</ds:datastoreItem>
</file>

<file path=customXml/itemProps2.xml><?xml version="1.0" encoding="utf-8"?>
<ds:datastoreItem xmlns:ds="http://schemas.openxmlformats.org/officeDocument/2006/customXml" ds:itemID="{7D1ECE43-499F-40D7-9312-9365D5EFDFBD}">
  <ds:schemaRefs/>
</ds:datastoreItem>
</file>

<file path=customXml/itemProps3.xml><?xml version="1.0" encoding="utf-8"?>
<ds:datastoreItem xmlns:ds="http://schemas.openxmlformats.org/officeDocument/2006/customXml" ds:itemID="{A090F8D0-71BB-4261-8945-8DC4A7C80840}">
  <ds:schemaRefs/>
</ds:datastoreItem>
</file>

<file path=customXml/itemProps4.xml><?xml version="1.0" encoding="utf-8"?>
<ds:datastoreItem xmlns:ds="http://schemas.openxmlformats.org/officeDocument/2006/customXml" ds:itemID="{F9ACB8EF-F31C-4F0F-AEF4-BE0EC282CA73}">
  <ds:schemaRefs/>
</ds:datastoreItem>
</file>

<file path=customXml/itemProps5.xml><?xml version="1.0" encoding="utf-8"?>
<ds:datastoreItem xmlns:ds="http://schemas.openxmlformats.org/officeDocument/2006/customXml" ds:itemID="{09AD02B8-AB6F-426F-BBE1-627DB68AF377}">
  <ds:schemaRefs/>
</ds:datastoreItem>
</file>

<file path=customXml/itemProps6.xml><?xml version="1.0" encoding="utf-8"?>
<ds:datastoreItem xmlns:ds="http://schemas.openxmlformats.org/officeDocument/2006/customXml" ds:itemID="{412B1BFB-4112-4241-9FA5-91E24AD494A9}">
  <ds:schemaRefs/>
</ds:datastoreItem>
</file>

<file path=customXml/itemProps7.xml><?xml version="1.0" encoding="utf-8"?>
<ds:datastoreItem xmlns:ds="http://schemas.openxmlformats.org/officeDocument/2006/customXml" ds:itemID="{6A922A56-E2D6-4C21-91AD-7EDC159597E4}">
  <ds:schemaRefs/>
</ds:datastoreItem>
</file>

<file path=customXml/itemProps8.xml><?xml version="1.0" encoding="utf-8"?>
<ds:datastoreItem xmlns:ds="http://schemas.openxmlformats.org/officeDocument/2006/customXml" ds:itemID="{385FDB1E-B824-4215-8D51-DF5FF116A5BA}">
  <ds:schemaRefs/>
</ds:datastoreItem>
</file>

<file path=customXml/itemProps9.xml><?xml version="1.0" encoding="utf-8"?>
<ds:datastoreItem xmlns:ds="http://schemas.openxmlformats.org/officeDocument/2006/customXml" ds:itemID="{74395A9A-01E1-4099-B61A-84C00B28BBE8}">
  <ds:schemaRefs/>
</ds:datastoreItem>
</file>

<file path=docProps/app.xml><?xml version="1.0" encoding="utf-8"?>
<Properties xmlns="http://schemas.openxmlformats.org/officeDocument/2006/extended-properties" xmlns:vt="http://schemas.openxmlformats.org/officeDocument/2006/docPropsVTypes">
  <Template>Centerstone_PP_Template_2016_-_wide</Template>
  <TotalTime>290</TotalTime>
  <Words>1739</Words>
  <Application>Microsoft Office PowerPoint</Application>
  <PresentationFormat>Custom</PresentationFormat>
  <Paragraphs>176</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Rounded MT Bold</vt:lpstr>
      <vt:lpstr>Calibri</vt:lpstr>
      <vt:lpstr>Calibri Light</vt:lpstr>
      <vt:lpstr>Cambria</vt:lpstr>
      <vt:lpstr>Corbel</vt:lpstr>
      <vt:lpstr>Tw Cen MT</vt:lpstr>
      <vt:lpstr>Centerstone_PP_Template_2016_-_wide</vt:lpstr>
      <vt:lpstr>Sexually Transmitted Infections</vt:lpstr>
      <vt:lpstr>STI </vt:lpstr>
      <vt:lpstr>What are the names of some STIs? </vt:lpstr>
      <vt:lpstr>Categorizing STIs</vt:lpstr>
      <vt:lpstr>Symptoms of STIs</vt:lpstr>
      <vt:lpstr>No Symptoms?</vt:lpstr>
      <vt:lpstr>How can someone contract an STI?</vt:lpstr>
      <vt:lpstr>A special note on HIV </vt:lpstr>
      <vt:lpstr>A special note on HIV </vt:lpstr>
      <vt:lpstr>A special note on HIV </vt:lpstr>
      <vt:lpstr>Who can get an STI?</vt:lpstr>
      <vt:lpstr>How can a person avoid getting an STI?</vt:lpstr>
      <vt:lpstr>In Review </vt:lpstr>
      <vt:lpstr>Potential Long-term Physical Complications</vt:lpstr>
      <vt:lpstr>Potential Emotional Complications</vt:lpstr>
      <vt:lpstr>Testing and Treatment</vt:lpstr>
      <vt:lpstr>Testing and Treatment </vt:lpstr>
      <vt:lpstr>A special note on Human Papillomavirus</vt:lpstr>
      <vt:lpstr>Important Things to Remember about STIs</vt:lpstr>
      <vt:lpstr>How can I prevent the spread of STIs?</vt:lpstr>
      <vt:lpstr>In closing</vt:lpstr>
      <vt:lpstr>For more information visit</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Diseases</dc:title>
  <dc:creator>Haley Stocker</dc:creator>
  <cp:lastModifiedBy>Amanda C. McGeshick</cp:lastModifiedBy>
  <cp:revision>45</cp:revision>
  <dcterms:created xsi:type="dcterms:W3CDTF">2017-09-12T14:54:25Z</dcterms:created>
  <dcterms:modified xsi:type="dcterms:W3CDTF">2020-01-15T23:18:37Z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115143d402b8476a8a1e5bd7b7e5fc51</vt:lpwstr>
  </property>
</Properties>
</file>