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9" r:id="rId3"/>
    <p:sldId id="269" r:id="rId4"/>
    <p:sldId id="270" r:id="rId5"/>
    <p:sldId id="271" r:id="rId6"/>
    <p:sldId id="272" r:id="rId7"/>
    <p:sldId id="273" r:id="rId8"/>
    <p:sldId id="274" r:id="rId9"/>
    <p:sldId id="275" r:id="rId10"/>
    <p:sldId id="276" r:id="rId11"/>
    <p:sldId id="262" r:id="rId12"/>
    <p:sldId id="277" r:id="rId13"/>
    <p:sldId id="258" r:id="rId14"/>
    <p:sldId id="260" r:id="rId15"/>
    <p:sldId id="278" r:id="rId16"/>
    <p:sldId id="279" r:id="rId17"/>
    <p:sldId id="280" r:id="rId18"/>
    <p:sldId id="281" r:id="rId19"/>
    <p:sldId id="282" r:id="rId20"/>
    <p:sldId id="283" r:id="rId21"/>
    <p:sldId id="257"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BEE"/>
    <a:srgbClr val="367689"/>
    <a:srgbClr val="54A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3" autoAdjust="0"/>
    <p:restoredTop sz="79500" autoAdjust="0"/>
  </p:normalViewPr>
  <p:slideViewPr>
    <p:cSldViewPr snapToGrid="0">
      <p:cViewPr varScale="1">
        <p:scale>
          <a:sx n="54" d="100"/>
          <a:sy n="54" d="100"/>
        </p:scale>
        <p:origin x="19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00EC0-045D-499F-B167-31ABABCD0BD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73B5A68-EB97-436C-A35C-CB04F2218EF9}">
      <dgm:prSet phldrT="[Text]" custT="1"/>
      <dgm:spPr>
        <a:solidFill>
          <a:srgbClr val="54A49D"/>
        </a:solidFill>
      </dgm:spPr>
      <dgm:t>
        <a:bodyPr/>
        <a:lstStyle/>
        <a:p>
          <a:pPr>
            <a:spcAft>
              <a:spcPts val="600"/>
            </a:spcAft>
          </a:pPr>
          <a:r>
            <a:rPr lang="en-US" sz="4000" dirty="0" smtClean="0"/>
            <a:t>Bacterial</a:t>
          </a:r>
        </a:p>
        <a:p>
          <a:pPr>
            <a:spcAft>
              <a:spcPts val="600"/>
            </a:spcAft>
          </a:pPr>
          <a:r>
            <a:rPr lang="en-US" sz="2400" dirty="0" smtClean="0"/>
            <a:t>With a Cure</a:t>
          </a:r>
          <a:endParaRPr lang="en-US" sz="2400" dirty="0"/>
        </a:p>
      </dgm:t>
    </dgm:pt>
    <dgm:pt modelId="{BCB7B5AC-501B-4DFB-97BE-D621FF2831E2}" type="parTrans" cxnId="{977CF7C6-C247-4BF5-A174-26D68623FB50}">
      <dgm:prSet/>
      <dgm:spPr/>
      <dgm:t>
        <a:bodyPr/>
        <a:lstStyle/>
        <a:p>
          <a:endParaRPr lang="en-US"/>
        </a:p>
      </dgm:t>
    </dgm:pt>
    <dgm:pt modelId="{B2A47D9A-BD45-4E1E-A7A2-D09409063DFD}" type="sibTrans" cxnId="{977CF7C6-C247-4BF5-A174-26D68623FB50}">
      <dgm:prSet/>
      <dgm:spPr/>
      <dgm:t>
        <a:bodyPr/>
        <a:lstStyle/>
        <a:p>
          <a:endParaRPr lang="en-US"/>
        </a:p>
      </dgm:t>
    </dgm:pt>
    <dgm:pt modelId="{BD1E7403-0FE2-4AAE-822E-F9A2C7D6864D}">
      <dgm:prSet phldrT="[Text]" custT="1"/>
      <dgm:spPr>
        <a:solidFill>
          <a:srgbClr val="ECEBEE">
            <a:alpha val="90000"/>
          </a:srgbClr>
        </a:solidFill>
        <a:ln>
          <a:noFill/>
        </a:ln>
      </dgm:spPr>
      <dgm:t>
        <a:bodyPr/>
        <a:lstStyle/>
        <a:p>
          <a:r>
            <a:rPr lang="en-US" sz="3600" dirty="0" smtClean="0">
              <a:solidFill>
                <a:srgbClr val="367689"/>
              </a:solidFill>
            </a:rPr>
            <a:t>Syphilis</a:t>
          </a:r>
          <a:endParaRPr lang="en-US" sz="3600" dirty="0">
            <a:solidFill>
              <a:srgbClr val="367689"/>
            </a:solidFill>
          </a:endParaRPr>
        </a:p>
      </dgm:t>
    </dgm:pt>
    <dgm:pt modelId="{F2B61E74-4D7E-4917-B25D-F2C2DE7CD58A}" type="parTrans" cxnId="{28F5B03D-2A5B-4344-9EBE-3D21F5BE02F2}">
      <dgm:prSet/>
      <dgm:spPr/>
      <dgm:t>
        <a:bodyPr/>
        <a:lstStyle/>
        <a:p>
          <a:endParaRPr lang="en-US"/>
        </a:p>
      </dgm:t>
    </dgm:pt>
    <dgm:pt modelId="{31D21B13-8EA0-4316-BACC-D3D6B551D9C9}" type="sibTrans" cxnId="{28F5B03D-2A5B-4344-9EBE-3D21F5BE02F2}">
      <dgm:prSet/>
      <dgm:spPr/>
      <dgm:t>
        <a:bodyPr/>
        <a:lstStyle/>
        <a:p>
          <a:endParaRPr lang="en-US"/>
        </a:p>
      </dgm:t>
    </dgm:pt>
    <dgm:pt modelId="{DD386D91-3084-4B20-8ABC-DBCDA6AA15F4}">
      <dgm:prSet phldrT="[Text]" custT="1"/>
      <dgm:spPr>
        <a:solidFill>
          <a:srgbClr val="54A49D"/>
        </a:solidFill>
      </dgm:spPr>
      <dgm:t>
        <a:bodyPr/>
        <a:lstStyle/>
        <a:p>
          <a:pPr>
            <a:spcAft>
              <a:spcPts val="600"/>
            </a:spcAft>
          </a:pPr>
          <a:r>
            <a:rPr lang="en-US" sz="4000" dirty="0" smtClean="0"/>
            <a:t>Viral</a:t>
          </a:r>
        </a:p>
        <a:p>
          <a:pPr>
            <a:spcAft>
              <a:spcPct val="35000"/>
            </a:spcAft>
          </a:pPr>
          <a:r>
            <a:rPr lang="en-US" sz="2400" dirty="0" smtClean="0"/>
            <a:t>Without a Cure</a:t>
          </a:r>
          <a:endParaRPr lang="en-US" sz="2400" dirty="0"/>
        </a:p>
      </dgm:t>
    </dgm:pt>
    <dgm:pt modelId="{396A78FC-10C8-4F4E-B5FB-D5E1E2D7E230}" type="parTrans" cxnId="{D99ABB28-D251-4DE1-9304-0F09D17135D6}">
      <dgm:prSet/>
      <dgm:spPr/>
      <dgm:t>
        <a:bodyPr/>
        <a:lstStyle/>
        <a:p>
          <a:endParaRPr lang="en-US"/>
        </a:p>
      </dgm:t>
    </dgm:pt>
    <dgm:pt modelId="{47F02361-C80A-401C-A6F9-82D5F2C8947D}" type="sibTrans" cxnId="{D99ABB28-D251-4DE1-9304-0F09D17135D6}">
      <dgm:prSet/>
      <dgm:spPr/>
      <dgm:t>
        <a:bodyPr/>
        <a:lstStyle/>
        <a:p>
          <a:endParaRPr lang="en-US"/>
        </a:p>
      </dgm:t>
    </dgm:pt>
    <dgm:pt modelId="{A0472528-4E71-408B-AC24-DD3FC80D69E2}">
      <dgm:prSet phldrT="[Text]" custT="1"/>
      <dgm:spPr>
        <a:solidFill>
          <a:srgbClr val="ECEBEE">
            <a:alpha val="90000"/>
          </a:srgbClr>
        </a:solidFill>
        <a:ln>
          <a:noFill/>
        </a:ln>
      </dgm:spPr>
      <dgm:t>
        <a:bodyPr/>
        <a:lstStyle/>
        <a:p>
          <a:r>
            <a:rPr lang="en-US" sz="3600" dirty="0" smtClean="0">
              <a:solidFill>
                <a:srgbClr val="367689"/>
              </a:solidFill>
            </a:rPr>
            <a:t>HIV</a:t>
          </a:r>
          <a:endParaRPr lang="en-US" sz="3600" dirty="0">
            <a:solidFill>
              <a:srgbClr val="367689"/>
            </a:solidFill>
          </a:endParaRPr>
        </a:p>
      </dgm:t>
    </dgm:pt>
    <dgm:pt modelId="{B271EE5A-AD7C-436B-ACDE-EE841B27627B}" type="parTrans" cxnId="{36B46F59-29A8-4DB1-BEBA-D77E8A67975C}">
      <dgm:prSet/>
      <dgm:spPr/>
      <dgm:t>
        <a:bodyPr/>
        <a:lstStyle/>
        <a:p>
          <a:endParaRPr lang="en-US"/>
        </a:p>
      </dgm:t>
    </dgm:pt>
    <dgm:pt modelId="{8AEF360C-FC27-413B-870C-305B9505BE9A}" type="sibTrans" cxnId="{36B46F59-29A8-4DB1-BEBA-D77E8A67975C}">
      <dgm:prSet/>
      <dgm:spPr/>
      <dgm:t>
        <a:bodyPr/>
        <a:lstStyle/>
        <a:p>
          <a:endParaRPr lang="en-US"/>
        </a:p>
      </dgm:t>
    </dgm:pt>
    <dgm:pt modelId="{2F3304E5-D99A-45FA-A348-C11FE01B1433}">
      <dgm:prSet phldrT="[Text]" custT="1"/>
      <dgm:spPr>
        <a:solidFill>
          <a:srgbClr val="54A49D"/>
        </a:solidFill>
      </dgm:spPr>
      <dgm:t>
        <a:bodyPr/>
        <a:lstStyle/>
        <a:p>
          <a:pPr>
            <a:spcAft>
              <a:spcPts val="600"/>
            </a:spcAft>
          </a:pPr>
          <a:r>
            <a:rPr lang="en-US" sz="4000" dirty="0" smtClean="0"/>
            <a:t>Parasitic</a:t>
          </a:r>
        </a:p>
        <a:p>
          <a:pPr>
            <a:spcAft>
              <a:spcPts val="600"/>
            </a:spcAft>
          </a:pPr>
          <a:r>
            <a:rPr lang="en-US" sz="2400" dirty="0" smtClean="0"/>
            <a:t>With a Cure</a:t>
          </a:r>
          <a:endParaRPr lang="en-US" sz="2400" dirty="0"/>
        </a:p>
      </dgm:t>
    </dgm:pt>
    <dgm:pt modelId="{DED88330-0C1C-4CAA-8138-73A7B3F462E2}" type="parTrans" cxnId="{D875C7C4-7E86-443B-B4C5-82B971F84F0C}">
      <dgm:prSet/>
      <dgm:spPr/>
      <dgm:t>
        <a:bodyPr/>
        <a:lstStyle/>
        <a:p>
          <a:endParaRPr lang="en-US"/>
        </a:p>
      </dgm:t>
    </dgm:pt>
    <dgm:pt modelId="{5BDC67F7-1807-4F17-B5E8-9EDD1CB9A901}" type="sibTrans" cxnId="{D875C7C4-7E86-443B-B4C5-82B971F84F0C}">
      <dgm:prSet/>
      <dgm:spPr/>
      <dgm:t>
        <a:bodyPr/>
        <a:lstStyle/>
        <a:p>
          <a:endParaRPr lang="en-US"/>
        </a:p>
      </dgm:t>
    </dgm:pt>
    <dgm:pt modelId="{E7F8DEBD-B94F-4358-83BE-0DB50AFBB120}">
      <dgm:prSet phldrT="[Text]" custT="1"/>
      <dgm:spPr>
        <a:solidFill>
          <a:srgbClr val="ECEBEE">
            <a:alpha val="90000"/>
          </a:srgbClr>
        </a:solidFill>
        <a:ln>
          <a:noFill/>
        </a:ln>
      </dgm:spPr>
      <dgm:t>
        <a:bodyPr/>
        <a:lstStyle/>
        <a:p>
          <a:r>
            <a:rPr lang="en-US" sz="3000" dirty="0" err="1" smtClean="0">
              <a:solidFill>
                <a:srgbClr val="367689"/>
              </a:solidFill>
              <a:latin typeface="+mn-lt"/>
            </a:rPr>
            <a:t>Trichomoniasis</a:t>
          </a:r>
          <a:endParaRPr lang="en-US" sz="3000" dirty="0">
            <a:solidFill>
              <a:srgbClr val="367689"/>
            </a:solidFill>
            <a:latin typeface="+mn-lt"/>
          </a:endParaRPr>
        </a:p>
      </dgm:t>
    </dgm:pt>
    <dgm:pt modelId="{0D3EBFBE-99EA-4E77-ABB7-462D6AD7FAE6}" type="parTrans" cxnId="{54040A1D-133A-48D9-BF1C-268213C11E99}">
      <dgm:prSet/>
      <dgm:spPr/>
      <dgm:t>
        <a:bodyPr/>
        <a:lstStyle/>
        <a:p>
          <a:endParaRPr lang="en-US"/>
        </a:p>
      </dgm:t>
    </dgm:pt>
    <dgm:pt modelId="{D865F666-DA70-495A-92B7-BEE2098F2FB9}" type="sibTrans" cxnId="{54040A1D-133A-48D9-BF1C-268213C11E99}">
      <dgm:prSet/>
      <dgm:spPr/>
      <dgm:t>
        <a:bodyPr/>
        <a:lstStyle/>
        <a:p>
          <a:endParaRPr lang="en-US"/>
        </a:p>
      </dgm:t>
    </dgm:pt>
    <dgm:pt modelId="{21A866D9-A9EC-45C4-AA36-5FA03AC3D2AD}">
      <dgm:prSet custT="1"/>
      <dgm:spPr>
        <a:ln>
          <a:noFill/>
        </a:ln>
      </dgm:spPr>
      <dgm:t>
        <a:bodyPr/>
        <a:lstStyle/>
        <a:p>
          <a:r>
            <a:rPr lang="en-US" sz="3600" dirty="0" smtClean="0">
              <a:solidFill>
                <a:srgbClr val="367689"/>
              </a:solidFill>
            </a:rPr>
            <a:t>Gonorrhea</a:t>
          </a:r>
          <a:endParaRPr lang="en-US" sz="3600" dirty="0">
            <a:solidFill>
              <a:srgbClr val="367689"/>
            </a:solidFill>
          </a:endParaRPr>
        </a:p>
      </dgm:t>
    </dgm:pt>
    <dgm:pt modelId="{A14229E0-08DC-4C64-B1C7-C77B38C930DD}" type="parTrans" cxnId="{A2E6B6EE-7A26-43B9-B897-438F7E528E43}">
      <dgm:prSet/>
      <dgm:spPr/>
      <dgm:t>
        <a:bodyPr/>
        <a:lstStyle/>
        <a:p>
          <a:endParaRPr lang="en-US"/>
        </a:p>
      </dgm:t>
    </dgm:pt>
    <dgm:pt modelId="{F5FA60DB-4876-4024-B670-82CF7FC860F7}" type="sibTrans" cxnId="{A2E6B6EE-7A26-43B9-B897-438F7E528E43}">
      <dgm:prSet/>
      <dgm:spPr/>
      <dgm:t>
        <a:bodyPr/>
        <a:lstStyle/>
        <a:p>
          <a:endParaRPr lang="en-US"/>
        </a:p>
      </dgm:t>
    </dgm:pt>
    <dgm:pt modelId="{C1DDC5A6-27F9-45EB-AC54-407F346728D2}">
      <dgm:prSet custT="1"/>
      <dgm:spPr>
        <a:ln>
          <a:noFill/>
        </a:ln>
      </dgm:spPr>
      <dgm:t>
        <a:bodyPr/>
        <a:lstStyle/>
        <a:p>
          <a:r>
            <a:rPr lang="en-US" sz="3600" dirty="0" smtClean="0">
              <a:solidFill>
                <a:srgbClr val="367689"/>
              </a:solidFill>
            </a:rPr>
            <a:t>Chlamydia</a:t>
          </a:r>
          <a:endParaRPr lang="en-US" sz="3600" dirty="0">
            <a:solidFill>
              <a:srgbClr val="367689"/>
            </a:solidFill>
          </a:endParaRPr>
        </a:p>
      </dgm:t>
    </dgm:pt>
    <dgm:pt modelId="{585B2104-0417-482A-B2E9-939E5242ED40}" type="parTrans" cxnId="{D9FAFC43-70BB-41BE-8201-5B50D8B40995}">
      <dgm:prSet/>
      <dgm:spPr/>
      <dgm:t>
        <a:bodyPr/>
        <a:lstStyle/>
        <a:p>
          <a:endParaRPr lang="en-US"/>
        </a:p>
      </dgm:t>
    </dgm:pt>
    <dgm:pt modelId="{51E15D04-EC9F-4AFF-B83E-B2FF0442CE1C}" type="sibTrans" cxnId="{D9FAFC43-70BB-41BE-8201-5B50D8B40995}">
      <dgm:prSet/>
      <dgm:spPr/>
      <dgm:t>
        <a:bodyPr/>
        <a:lstStyle/>
        <a:p>
          <a:endParaRPr lang="en-US"/>
        </a:p>
      </dgm:t>
    </dgm:pt>
    <dgm:pt modelId="{49724165-5542-4166-AFE0-B3FCF59939E4}">
      <dgm:prSet custT="1"/>
      <dgm:spPr>
        <a:ln>
          <a:noFill/>
        </a:ln>
      </dgm:spPr>
      <dgm:t>
        <a:bodyPr/>
        <a:lstStyle/>
        <a:p>
          <a:r>
            <a:rPr lang="en-US" sz="3600" dirty="0" smtClean="0">
              <a:solidFill>
                <a:srgbClr val="367689"/>
              </a:solidFill>
            </a:rPr>
            <a:t>Herpes</a:t>
          </a:r>
          <a:endParaRPr lang="en-US" sz="3600" dirty="0">
            <a:solidFill>
              <a:srgbClr val="367689"/>
            </a:solidFill>
          </a:endParaRPr>
        </a:p>
      </dgm:t>
    </dgm:pt>
    <dgm:pt modelId="{FF1A866F-02A2-4884-B452-E5FB44DA5B19}" type="parTrans" cxnId="{5675FFD6-4345-433E-AB98-35A09AA5503E}">
      <dgm:prSet/>
      <dgm:spPr/>
      <dgm:t>
        <a:bodyPr/>
        <a:lstStyle/>
        <a:p>
          <a:endParaRPr lang="en-US"/>
        </a:p>
      </dgm:t>
    </dgm:pt>
    <dgm:pt modelId="{F314E329-B26C-4E22-A8ED-C7A7A30A8012}" type="sibTrans" cxnId="{5675FFD6-4345-433E-AB98-35A09AA5503E}">
      <dgm:prSet/>
      <dgm:spPr/>
      <dgm:t>
        <a:bodyPr/>
        <a:lstStyle/>
        <a:p>
          <a:endParaRPr lang="en-US"/>
        </a:p>
      </dgm:t>
    </dgm:pt>
    <dgm:pt modelId="{E544D743-2372-4AD8-A125-EC3A6B77B65F}">
      <dgm:prSet custT="1"/>
      <dgm:spPr>
        <a:ln>
          <a:noFill/>
        </a:ln>
      </dgm:spPr>
      <dgm:t>
        <a:bodyPr/>
        <a:lstStyle/>
        <a:p>
          <a:r>
            <a:rPr lang="en-US" sz="3600" dirty="0" smtClean="0">
              <a:solidFill>
                <a:srgbClr val="367689"/>
              </a:solidFill>
            </a:rPr>
            <a:t>Hepatitis B</a:t>
          </a:r>
          <a:endParaRPr lang="en-US" sz="3600" dirty="0">
            <a:solidFill>
              <a:srgbClr val="367689"/>
            </a:solidFill>
          </a:endParaRPr>
        </a:p>
      </dgm:t>
    </dgm:pt>
    <dgm:pt modelId="{15C88093-8B3F-45D7-8BAC-310343D05920}" type="parTrans" cxnId="{320BDB15-6794-447D-8EEB-D77B7F430C88}">
      <dgm:prSet/>
      <dgm:spPr/>
      <dgm:t>
        <a:bodyPr/>
        <a:lstStyle/>
        <a:p>
          <a:endParaRPr lang="en-US"/>
        </a:p>
      </dgm:t>
    </dgm:pt>
    <dgm:pt modelId="{039A89E7-4431-4F7E-B984-D3185E2FCAD3}" type="sibTrans" cxnId="{320BDB15-6794-447D-8EEB-D77B7F430C88}">
      <dgm:prSet/>
      <dgm:spPr/>
      <dgm:t>
        <a:bodyPr/>
        <a:lstStyle/>
        <a:p>
          <a:endParaRPr lang="en-US"/>
        </a:p>
      </dgm:t>
    </dgm:pt>
    <dgm:pt modelId="{AE93EAC2-BC15-4DAA-BB02-DAD10F7FB884}">
      <dgm:prSet custT="1"/>
      <dgm:spPr>
        <a:ln>
          <a:noFill/>
        </a:ln>
      </dgm:spPr>
      <dgm:t>
        <a:bodyPr/>
        <a:lstStyle/>
        <a:p>
          <a:r>
            <a:rPr lang="en-US" sz="3600" dirty="0" smtClean="0">
              <a:solidFill>
                <a:srgbClr val="367689"/>
              </a:solidFill>
            </a:rPr>
            <a:t>HPV</a:t>
          </a:r>
          <a:endParaRPr lang="en-US" sz="3600" dirty="0">
            <a:solidFill>
              <a:srgbClr val="367689"/>
            </a:solidFill>
          </a:endParaRPr>
        </a:p>
      </dgm:t>
    </dgm:pt>
    <dgm:pt modelId="{BE7BD192-3299-4CB2-900C-CC3E57F58B16}" type="parTrans" cxnId="{E4E9EE5C-4A9A-4F9D-85FD-BFA1382D3728}">
      <dgm:prSet/>
      <dgm:spPr/>
      <dgm:t>
        <a:bodyPr/>
        <a:lstStyle/>
        <a:p>
          <a:endParaRPr lang="en-US"/>
        </a:p>
      </dgm:t>
    </dgm:pt>
    <dgm:pt modelId="{E8BF1B43-3611-409E-AFFD-585855FE2B68}" type="sibTrans" cxnId="{E4E9EE5C-4A9A-4F9D-85FD-BFA1382D3728}">
      <dgm:prSet/>
      <dgm:spPr/>
      <dgm:t>
        <a:bodyPr/>
        <a:lstStyle/>
        <a:p>
          <a:endParaRPr lang="en-US"/>
        </a:p>
      </dgm:t>
    </dgm:pt>
    <dgm:pt modelId="{C400C03D-9C5E-464C-B26F-0C0532E18483}">
      <dgm:prSet custT="1"/>
      <dgm:spPr>
        <a:ln>
          <a:noFill/>
        </a:ln>
      </dgm:spPr>
      <dgm:t>
        <a:bodyPr/>
        <a:lstStyle/>
        <a:p>
          <a:r>
            <a:rPr lang="en-US" sz="3600" dirty="0" smtClean="0">
              <a:solidFill>
                <a:srgbClr val="367689"/>
              </a:solidFill>
            </a:rPr>
            <a:t>Pubic Lice</a:t>
          </a:r>
          <a:endParaRPr lang="en-US" sz="3600" dirty="0">
            <a:solidFill>
              <a:srgbClr val="367689"/>
            </a:solidFill>
          </a:endParaRPr>
        </a:p>
      </dgm:t>
    </dgm:pt>
    <dgm:pt modelId="{6F6F575D-26BF-4AB2-A370-5AC9B7DCC639}" type="parTrans" cxnId="{A5A3BE33-9827-4ACE-872A-F16F315630BE}">
      <dgm:prSet/>
      <dgm:spPr/>
      <dgm:t>
        <a:bodyPr/>
        <a:lstStyle/>
        <a:p>
          <a:endParaRPr lang="en-US"/>
        </a:p>
      </dgm:t>
    </dgm:pt>
    <dgm:pt modelId="{0A8CF546-D485-44FF-9B78-031AD41D9C4B}" type="sibTrans" cxnId="{A5A3BE33-9827-4ACE-872A-F16F315630BE}">
      <dgm:prSet/>
      <dgm:spPr/>
      <dgm:t>
        <a:bodyPr/>
        <a:lstStyle/>
        <a:p>
          <a:endParaRPr lang="en-US"/>
        </a:p>
      </dgm:t>
    </dgm:pt>
    <dgm:pt modelId="{57526313-AFB5-444A-AB3B-7BD89B4C9A3B}" type="pres">
      <dgm:prSet presAssocID="{EFE00EC0-045D-499F-B167-31ABABCD0BD1}" presName="Name0" presStyleCnt="0">
        <dgm:presLayoutVars>
          <dgm:dir/>
          <dgm:animLvl val="lvl"/>
          <dgm:resizeHandles val="exact"/>
        </dgm:presLayoutVars>
      </dgm:prSet>
      <dgm:spPr/>
      <dgm:t>
        <a:bodyPr/>
        <a:lstStyle/>
        <a:p>
          <a:endParaRPr lang="en-US"/>
        </a:p>
      </dgm:t>
    </dgm:pt>
    <dgm:pt modelId="{7EFA5DB4-D672-496C-8941-1D26482D32E8}" type="pres">
      <dgm:prSet presAssocID="{673B5A68-EB97-436C-A35C-CB04F2218EF9}" presName="composite" presStyleCnt="0"/>
      <dgm:spPr/>
    </dgm:pt>
    <dgm:pt modelId="{4301EBA7-1AB7-4330-85E6-F6A58D6B6013}" type="pres">
      <dgm:prSet presAssocID="{673B5A68-EB97-436C-A35C-CB04F2218EF9}" presName="parTx" presStyleLbl="alignNode1" presStyleIdx="0" presStyleCnt="3">
        <dgm:presLayoutVars>
          <dgm:chMax val="0"/>
          <dgm:chPref val="0"/>
          <dgm:bulletEnabled val="1"/>
        </dgm:presLayoutVars>
      </dgm:prSet>
      <dgm:spPr/>
      <dgm:t>
        <a:bodyPr/>
        <a:lstStyle/>
        <a:p>
          <a:endParaRPr lang="en-US"/>
        </a:p>
      </dgm:t>
    </dgm:pt>
    <dgm:pt modelId="{7A2AD0F6-E07F-4031-B0FE-8C1DC12FEBA7}" type="pres">
      <dgm:prSet presAssocID="{673B5A68-EB97-436C-A35C-CB04F2218EF9}" presName="desTx" presStyleLbl="alignAccFollowNode1" presStyleIdx="0" presStyleCnt="3">
        <dgm:presLayoutVars>
          <dgm:bulletEnabled val="1"/>
        </dgm:presLayoutVars>
      </dgm:prSet>
      <dgm:spPr/>
      <dgm:t>
        <a:bodyPr/>
        <a:lstStyle/>
        <a:p>
          <a:endParaRPr lang="en-US"/>
        </a:p>
      </dgm:t>
    </dgm:pt>
    <dgm:pt modelId="{8FE6D341-456F-4EE7-A55F-2FB3B1105B77}" type="pres">
      <dgm:prSet presAssocID="{B2A47D9A-BD45-4E1E-A7A2-D09409063DFD}" presName="space" presStyleCnt="0"/>
      <dgm:spPr/>
    </dgm:pt>
    <dgm:pt modelId="{FC5BA110-0EF9-464E-AD08-85BBDABCFD2D}" type="pres">
      <dgm:prSet presAssocID="{DD386D91-3084-4B20-8ABC-DBCDA6AA15F4}" presName="composite" presStyleCnt="0"/>
      <dgm:spPr/>
    </dgm:pt>
    <dgm:pt modelId="{CE5F75FE-E871-4E47-8121-5D78F77597E2}" type="pres">
      <dgm:prSet presAssocID="{DD386D91-3084-4B20-8ABC-DBCDA6AA15F4}" presName="parTx" presStyleLbl="alignNode1" presStyleIdx="1" presStyleCnt="3">
        <dgm:presLayoutVars>
          <dgm:chMax val="0"/>
          <dgm:chPref val="0"/>
          <dgm:bulletEnabled val="1"/>
        </dgm:presLayoutVars>
      </dgm:prSet>
      <dgm:spPr/>
      <dgm:t>
        <a:bodyPr/>
        <a:lstStyle/>
        <a:p>
          <a:endParaRPr lang="en-US"/>
        </a:p>
      </dgm:t>
    </dgm:pt>
    <dgm:pt modelId="{C67AE7E6-B000-4E28-8160-32547B5CB7AE}" type="pres">
      <dgm:prSet presAssocID="{DD386D91-3084-4B20-8ABC-DBCDA6AA15F4}" presName="desTx" presStyleLbl="alignAccFollowNode1" presStyleIdx="1" presStyleCnt="3">
        <dgm:presLayoutVars>
          <dgm:bulletEnabled val="1"/>
        </dgm:presLayoutVars>
      </dgm:prSet>
      <dgm:spPr/>
      <dgm:t>
        <a:bodyPr/>
        <a:lstStyle/>
        <a:p>
          <a:endParaRPr lang="en-US"/>
        </a:p>
      </dgm:t>
    </dgm:pt>
    <dgm:pt modelId="{4980182B-E0C1-4425-A5D6-E6ED0F2B2C55}" type="pres">
      <dgm:prSet presAssocID="{47F02361-C80A-401C-A6F9-82D5F2C8947D}" presName="space" presStyleCnt="0"/>
      <dgm:spPr/>
    </dgm:pt>
    <dgm:pt modelId="{62AA82D9-5CEA-48B8-8270-106213ED6789}" type="pres">
      <dgm:prSet presAssocID="{2F3304E5-D99A-45FA-A348-C11FE01B1433}" presName="composite" presStyleCnt="0"/>
      <dgm:spPr/>
    </dgm:pt>
    <dgm:pt modelId="{7D30BA87-401E-4AD8-98EF-4F4C84DC38B1}" type="pres">
      <dgm:prSet presAssocID="{2F3304E5-D99A-45FA-A348-C11FE01B1433}" presName="parTx" presStyleLbl="alignNode1" presStyleIdx="2" presStyleCnt="3">
        <dgm:presLayoutVars>
          <dgm:chMax val="0"/>
          <dgm:chPref val="0"/>
          <dgm:bulletEnabled val="1"/>
        </dgm:presLayoutVars>
      </dgm:prSet>
      <dgm:spPr/>
      <dgm:t>
        <a:bodyPr/>
        <a:lstStyle/>
        <a:p>
          <a:endParaRPr lang="en-US"/>
        </a:p>
      </dgm:t>
    </dgm:pt>
    <dgm:pt modelId="{C042B686-DB88-4CA7-B2FD-581E3F07B932}" type="pres">
      <dgm:prSet presAssocID="{2F3304E5-D99A-45FA-A348-C11FE01B1433}" presName="desTx" presStyleLbl="alignAccFollowNode1" presStyleIdx="2" presStyleCnt="3">
        <dgm:presLayoutVars>
          <dgm:bulletEnabled val="1"/>
        </dgm:presLayoutVars>
      </dgm:prSet>
      <dgm:spPr/>
      <dgm:t>
        <a:bodyPr/>
        <a:lstStyle/>
        <a:p>
          <a:endParaRPr lang="en-US"/>
        </a:p>
      </dgm:t>
    </dgm:pt>
  </dgm:ptLst>
  <dgm:cxnLst>
    <dgm:cxn modelId="{A2E6B6EE-7A26-43B9-B897-438F7E528E43}" srcId="{673B5A68-EB97-436C-A35C-CB04F2218EF9}" destId="{21A866D9-A9EC-45C4-AA36-5FA03AC3D2AD}" srcOrd="1" destOrd="0" parTransId="{A14229E0-08DC-4C64-B1C7-C77B38C930DD}" sibTransId="{F5FA60DB-4876-4024-B670-82CF7FC860F7}"/>
    <dgm:cxn modelId="{2B7DD9B8-4121-4B79-9B24-EB5DE46D77DF}" type="presOf" srcId="{21A866D9-A9EC-45C4-AA36-5FA03AC3D2AD}" destId="{7A2AD0F6-E07F-4031-B0FE-8C1DC12FEBA7}" srcOrd="0" destOrd="1" presId="urn:microsoft.com/office/officeart/2005/8/layout/hList1"/>
    <dgm:cxn modelId="{54040A1D-133A-48D9-BF1C-268213C11E99}" srcId="{2F3304E5-D99A-45FA-A348-C11FE01B1433}" destId="{E7F8DEBD-B94F-4358-83BE-0DB50AFBB120}" srcOrd="0" destOrd="0" parTransId="{0D3EBFBE-99EA-4E77-ABB7-462D6AD7FAE6}" sibTransId="{D865F666-DA70-495A-92B7-BEE2098F2FB9}"/>
    <dgm:cxn modelId="{53421604-4453-48E2-B335-365DE9BDDF76}" type="presOf" srcId="{AE93EAC2-BC15-4DAA-BB02-DAD10F7FB884}" destId="{C67AE7E6-B000-4E28-8160-32547B5CB7AE}" srcOrd="0" destOrd="3" presId="urn:microsoft.com/office/officeart/2005/8/layout/hList1"/>
    <dgm:cxn modelId="{0992BBD4-68DD-41AA-BE5B-82772E1F3B80}" type="presOf" srcId="{C1DDC5A6-27F9-45EB-AC54-407F346728D2}" destId="{7A2AD0F6-E07F-4031-B0FE-8C1DC12FEBA7}" srcOrd="0" destOrd="2" presId="urn:microsoft.com/office/officeart/2005/8/layout/hList1"/>
    <dgm:cxn modelId="{9724DA55-F74A-4054-B0FE-12FBF873BBB0}" type="presOf" srcId="{DD386D91-3084-4B20-8ABC-DBCDA6AA15F4}" destId="{CE5F75FE-E871-4E47-8121-5D78F77597E2}" srcOrd="0" destOrd="0" presId="urn:microsoft.com/office/officeart/2005/8/layout/hList1"/>
    <dgm:cxn modelId="{320BDB15-6794-447D-8EEB-D77B7F430C88}" srcId="{DD386D91-3084-4B20-8ABC-DBCDA6AA15F4}" destId="{E544D743-2372-4AD8-A125-EC3A6B77B65F}" srcOrd="2" destOrd="0" parTransId="{15C88093-8B3F-45D7-8BAC-310343D05920}" sibTransId="{039A89E7-4431-4F7E-B984-D3185E2FCAD3}"/>
    <dgm:cxn modelId="{D9FAFC43-70BB-41BE-8201-5B50D8B40995}" srcId="{673B5A68-EB97-436C-A35C-CB04F2218EF9}" destId="{C1DDC5A6-27F9-45EB-AC54-407F346728D2}" srcOrd="2" destOrd="0" parTransId="{585B2104-0417-482A-B2E9-939E5242ED40}" sibTransId="{51E15D04-EC9F-4AFF-B83E-B2FF0442CE1C}"/>
    <dgm:cxn modelId="{940C1C05-838E-46A9-A776-1351F1C93E3F}" type="presOf" srcId="{E7F8DEBD-B94F-4358-83BE-0DB50AFBB120}" destId="{C042B686-DB88-4CA7-B2FD-581E3F07B932}" srcOrd="0" destOrd="0" presId="urn:microsoft.com/office/officeart/2005/8/layout/hList1"/>
    <dgm:cxn modelId="{5675FFD6-4345-433E-AB98-35A09AA5503E}" srcId="{DD386D91-3084-4B20-8ABC-DBCDA6AA15F4}" destId="{49724165-5542-4166-AFE0-B3FCF59939E4}" srcOrd="1" destOrd="0" parTransId="{FF1A866F-02A2-4884-B452-E5FB44DA5B19}" sibTransId="{F314E329-B26C-4E22-A8ED-C7A7A30A8012}"/>
    <dgm:cxn modelId="{DFE9F5BA-B89F-4061-BF81-903F2994DCF7}" type="presOf" srcId="{2F3304E5-D99A-45FA-A348-C11FE01B1433}" destId="{7D30BA87-401E-4AD8-98EF-4F4C84DC38B1}" srcOrd="0" destOrd="0" presId="urn:microsoft.com/office/officeart/2005/8/layout/hList1"/>
    <dgm:cxn modelId="{232F84AF-723E-4B80-ABDB-6435671F1D3B}" type="presOf" srcId="{673B5A68-EB97-436C-A35C-CB04F2218EF9}" destId="{4301EBA7-1AB7-4330-85E6-F6A58D6B6013}" srcOrd="0" destOrd="0" presId="urn:microsoft.com/office/officeart/2005/8/layout/hList1"/>
    <dgm:cxn modelId="{4EC9ED93-B135-45F0-BC25-3B07271F2A81}" type="presOf" srcId="{E544D743-2372-4AD8-A125-EC3A6B77B65F}" destId="{C67AE7E6-B000-4E28-8160-32547B5CB7AE}" srcOrd="0" destOrd="2" presId="urn:microsoft.com/office/officeart/2005/8/layout/hList1"/>
    <dgm:cxn modelId="{E8005DB5-1DA5-4EB6-9C8E-B4DFAE5BE862}" type="presOf" srcId="{EFE00EC0-045D-499F-B167-31ABABCD0BD1}" destId="{57526313-AFB5-444A-AB3B-7BD89B4C9A3B}" srcOrd="0" destOrd="0" presId="urn:microsoft.com/office/officeart/2005/8/layout/hList1"/>
    <dgm:cxn modelId="{28F5B03D-2A5B-4344-9EBE-3D21F5BE02F2}" srcId="{673B5A68-EB97-436C-A35C-CB04F2218EF9}" destId="{BD1E7403-0FE2-4AAE-822E-F9A2C7D6864D}" srcOrd="0" destOrd="0" parTransId="{F2B61E74-4D7E-4917-B25D-F2C2DE7CD58A}" sibTransId="{31D21B13-8EA0-4316-BACC-D3D6B551D9C9}"/>
    <dgm:cxn modelId="{D875C7C4-7E86-443B-B4C5-82B971F84F0C}" srcId="{EFE00EC0-045D-499F-B167-31ABABCD0BD1}" destId="{2F3304E5-D99A-45FA-A348-C11FE01B1433}" srcOrd="2" destOrd="0" parTransId="{DED88330-0C1C-4CAA-8138-73A7B3F462E2}" sibTransId="{5BDC67F7-1807-4F17-B5E8-9EDD1CB9A901}"/>
    <dgm:cxn modelId="{E4E9EE5C-4A9A-4F9D-85FD-BFA1382D3728}" srcId="{DD386D91-3084-4B20-8ABC-DBCDA6AA15F4}" destId="{AE93EAC2-BC15-4DAA-BB02-DAD10F7FB884}" srcOrd="3" destOrd="0" parTransId="{BE7BD192-3299-4CB2-900C-CC3E57F58B16}" sibTransId="{E8BF1B43-3611-409E-AFFD-585855FE2B68}"/>
    <dgm:cxn modelId="{D99ABB28-D251-4DE1-9304-0F09D17135D6}" srcId="{EFE00EC0-045D-499F-B167-31ABABCD0BD1}" destId="{DD386D91-3084-4B20-8ABC-DBCDA6AA15F4}" srcOrd="1" destOrd="0" parTransId="{396A78FC-10C8-4F4E-B5FB-D5E1E2D7E230}" sibTransId="{47F02361-C80A-401C-A6F9-82D5F2C8947D}"/>
    <dgm:cxn modelId="{36B46F59-29A8-4DB1-BEBA-D77E8A67975C}" srcId="{DD386D91-3084-4B20-8ABC-DBCDA6AA15F4}" destId="{A0472528-4E71-408B-AC24-DD3FC80D69E2}" srcOrd="0" destOrd="0" parTransId="{B271EE5A-AD7C-436B-ACDE-EE841B27627B}" sibTransId="{8AEF360C-FC27-413B-870C-305B9505BE9A}"/>
    <dgm:cxn modelId="{977CF7C6-C247-4BF5-A174-26D68623FB50}" srcId="{EFE00EC0-045D-499F-B167-31ABABCD0BD1}" destId="{673B5A68-EB97-436C-A35C-CB04F2218EF9}" srcOrd="0" destOrd="0" parTransId="{BCB7B5AC-501B-4DFB-97BE-D621FF2831E2}" sibTransId="{B2A47D9A-BD45-4E1E-A7A2-D09409063DFD}"/>
    <dgm:cxn modelId="{C1F96B71-F5D5-488A-83AA-49FB652FDD09}" type="presOf" srcId="{A0472528-4E71-408B-AC24-DD3FC80D69E2}" destId="{C67AE7E6-B000-4E28-8160-32547B5CB7AE}" srcOrd="0" destOrd="0" presId="urn:microsoft.com/office/officeart/2005/8/layout/hList1"/>
    <dgm:cxn modelId="{D2E7398B-2E26-4D66-A8AF-7D980FBDE4D7}" type="presOf" srcId="{C400C03D-9C5E-464C-B26F-0C0532E18483}" destId="{C042B686-DB88-4CA7-B2FD-581E3F07B932}" srcOrd="0" destOrd="1" presId="urn:microsoft.com/office/officeart/2005/8/layout/hList1"/>
    <dgm:cxn modelId="{39FB828A-36E8-429B-B17D-4973B4EDE266}" type="presOf" srcId="{49724165-5542-4166-AFE0-B3FCF59939E4}" destId="{C67AE7E6-B000-4E28-8160-32547B5CB7AE}" srcOrd="0" destOrd="1" presId="urn:microsoft.com/office/officeart/2005/8/layout/hList1"/>
    <dgm:cxn modelId="{A13E1063-E448-4178-8041-45394D6E4471}" type="presOf" srcId="{BD1E7403-0FE2-4AAE-822E-F9A2C7D6864D}" destId="{7A2AD0F6-E07F-4031-B0FE-8C1DC12FEBA7}" srcOrd="0" destOrd="0" presId="urn:microsoft.com/office/officeart/2005/8/layout/hList1"/>
    <dgm:cxn modelId="{A5A3BE33-9827-4ACE-872A-F16F315630BE}" srcId="{2F3304E5-D99A-45FA-A348-C11FE01B1433}" destId="{C400C03D-9C5E-464C-B26F-0C0532E18483}" srcOrd="1" destOrd="0" parTransId="{6F6F575D-26BF-4AB2-A370-5AC9B7DCC639}" sibTransId="{0A8CF546-D485-44FF-9B78-031AD41D9C4B}"/>
    <dgm:cxn modelId="{D8E8B656-EF2D-4538-9AE9-457DEAAAD8D6}" type="presParOf" srcId="{57526313-AFB5-444A-AB3B-7BD89B4C9A3B}" destId="{7EFA5DB4-D672-496C-8941-1D26482D32E8}" srcOrd="0" destOrd="0" presId="urn:microsoft.com/office/officeart/2005/8/layout/hList1"/>
    <dgm:cxn modelId="{1DABE931-E057-4E9A-9FF1-DA84ADD43631}" type="presParOf" srcId="{7EFA5DB4-D672-496C-8941-1D26482D32E8}" destId="{4301EBA7-1AB7-4330-85E6-F6A58D6B6013}" srcOrd="0" destOrd="0" presId="urn:microsoft.com/office/officeart/2005/8/layout/hList1"/>
    <dgm:cxn modelId="{E8292C35-19B8-4C45-B8E1-589666D01795}" type="presParOf" srcId="{7EFA5DB4-D672-496C-8941-1D26482D32E8}" destId="{7A2AD0F6-E07F-4031-B0FE-8C1DC12FEBA7}" srcOrd="1" destOrd="0" presId="urn:microsoft.com/office/officeart/2005/8/layout/hList1"/>
    <dgm:cxn modelId="{EBD6366A-ED3D-45A0-A141-58C53FA886C7}" type="presParOf" srcId="{57526313-AFB5-444A-AB3B-7BD89B4C9A3B}" destId="{8FE6D341-456F-4EE7-A55F-2FB3B1105B77}" srcOrd="1" destOrd="0" presId="urn:microsoft.com/office/officeart/2005/8/layout/hList1"/>
    <dgm:cxn modelId="{51DB0455-BD54-48E7-B642-B4C29DBE49C7}" type="presParOf" srcId="{57526313-AFB5-444A-AB3B-7BD89B4C9A3B}" destId="{FC5BA110-0EF9-464E-AD08-85BBDABCFD2D}" srcOrd="2" destOrd="0" presId="urn:microsoft.com/office/officeart/2005/8/layout/hList1"/>
    <dgm:cxn modelId="{BDC35EE6-5543-4EAB-8915-E1D03D1200A8}" type="presParOf" srcId="{FC5BA110-0EF9-464E-AD08-85BBDABCFD2D}" destId="{CE5F75FE-E871-4E47-8121-5D78F77597E2}" srcOrd="0" destOrd="0" presId="urn:microsoft.com/office/officeart/2005/8/layout/hList1"/>
    <dgm:cxn modelId="{860DCFAC-F95D-4F18-9EAC-D69981B197D8}" type="presParOf" srcId="{FC5BA110-0EF9-464E-AD08-85BBDABCFD2D}" destId="{C67AE7E6-B000-4E28-8160-32547B5CB7AE}" srcOrd="1" destOrd="0" presId="urn:microsoft.com/office/officeart/2005/8/layout/hList1"/>
    <dgm:cxn modelId="{364B8ED5-1F0F-4015-A373-461A40915F3B}" type="presParOf" srcId="{57526313-AFB5-444A-AB3B-7BD89B4C9A3B}" destId="{4980182B-E0C1-4425-A5D6-E6ED0F2B2C55}" srcOrd="3" destOrd="0" presId="urn:microsoft.com/office/officeart/2005/8/layout/hList1"/>
    <dgm:cxn modelId="{FA575D15-D080-48D4-9EF6-81E9C983E451}" type="presParOf" srcId="{57526313-AFB5-444A-AB3B-7BD89B4C9A3B}" destId="{62AA82D9-5CEA-48B8-8270-106213ED6789}" srcOrd="4" destOrd="0" presId="urn:microsoft.com/office/officeart/2005/8/layout/hList1"/>
    <dgm:cxn modelId="{75D4ADE1-E90F-42F0-9287-B6CF89402336}" type="presParOf" srcId="{62AA82D9-5CEA-48B8-8270-106213ED6789}" destId="{7D30BA87-401E-4AD8-98EF-4F4C84DC38B1}" srcOrd="0" destOrd="0" presId="urn:microsoft.com/office/officeart/2005/8/layout/hList1"/>
    <dgm:cxn modelId="{90DDB943-85FF-4252-BB48-EEE716F85866}" type="presParOf" srcId="{62AA82D9-5CEA-48B8-8270-106213ED6789}" destId="{C042B686-DB88-4CA7-B2FD-581E3F07B93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1EBA7-1AB7-4330-85E6-F6A58D6B6013}">
      <dsp:nvSpPr>
        <dsp:cNvPr id="0" name=""/>
        <dsp:cNvSpPr/>
      </dsp:nvSpPr>
      <dsp:spPr>
        <a:xfrm>
          <a:off x="12703" y="0"/>
          <a:ext cx="2999426" cy="1200943"/>
        </a:xfrm>
        <a:prstGeom prst="rect">
          <a:avLst/>
        </a:prstGeom>
        <a:solidFill>
          <a:srgbClr val="54A49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ts val="600"/>
            </a:spcAft>
          </a:pPr>
          <a:r>
            <a:rPr lang="en-US" sz="4000" kern="1200" dirty="0" smtClean="0"/>
            <a:t>Bacterial</a:t>
          </a:r>
        </a:p>
        <a:p>
          <a:pPr lvl="0" algn="ctr" defTabSz="1778000">
            <a:lnSpc>
              <a:spcPct val="90000"/>
            </a:lnSpc>
            <a:spcBef>
              <a:spcPct val="0"/>
            </a:spcBef>
            <a:spcAft>
              <a:spcPts val="600"/>
            </a:spcAft>
          </a:pPr>
          <a:r>
            <a:rPr lang="en-US" sz="2400" kern="1200" dirty="0" smtClean="0"/>
            <a:t>With a Cure</a:t>
          </a:r>
          <a:endParaRPr lang="en-US" sz="2400" kern="1200" dirty="0"/>
        </a:p>
      </dsp:txBody>
      <dsp:txXfrm>
        <a:off x="12703" y="0"/>
        <a:ext cx="2999426" cy="1200943"/>
      </dsp:txXfrm>
    </dsp:sp>
    <dsp:sp modelId="{7A2AD0F6-E07F-4031-B0FE-8C1DC12FEBA7}">
      <dsp:nvSpPr>
        <dsp:cNvPr id="0" name=""/>
        <dsp:cNvSpPr/>
      </dsp:nvSpPr>
      <dsp:spPr>
        <a:xfrm>
          <a:off x="12703" y="1200943"/>
          <a:ext cx="2999426" cy="1050756"/>
        </a:xfrm>
        <a:prstGeom prst="rect">
          <a:avLst/>
        </a:prstGeom>
        <a:solidFill>
          <a:srgbClr val="ECEBE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solidFill>
                <a:srgbClr val="367689"/>
              </a:solidFill>
            </a:rPr>
            <a:t>Syphilis</a:t>
          </a:r>
          <a:endParaRPr lang="en-US" sz="3600" kern="1200" dirty="0">
            <a:solidFill>
              <a:srgbClr val="367689"/>
            </a:solidFill>
          </a:endParaRPr>
        </a:p>
        <a:p>
          <a:pPr marL="285750" lvl="1" indent="-285750" algn="l" defTabSz="1600200">
            <a:lnSpc>
              <a:spcPct val="90000"/>
            </a:lnSpc>
            <a:spcBef>
              <a:spcPct val="0"/>
            </a:spcBef>
            <a:spcAft>
              <a:spcPct val="15000"/>
            </a:spcAft>
            <a:buChar char="••"/>
          </a:pPr>
          <a:r>
            <a:rPr lang="en-US" sz="3600" kern="1200" dirty="0" smtClean="0">
              <a:solidFill>
                <a:srgbClr val="367689"/>
              </a:solidFill>
            </a:rPr>
            <a:t>Gonorrhea</a:t>
          </a:r>
          <a:endParaRPr lang="en-US" sz="3600" kern="1200" dirty="0">
            <a:solidFill>
              <a:srgbClr val="367689"/>
            </a:solidFill>
          </a:endParaRPr>
        </a:p>
        <a:p>
          <a:pPr marL="285750" lvl="1" indent="-285750" algn="l" defTabSz="1600200">
            <a:lnSpc>
              <a:spcPct val="90000"/>
            </a:lnSpc>
            <a:spcBef>
              <a:spcPct val="0"/>
            </a:spcBef>
            <a:spcAft>
              <a:spcPct val="15000"/>
            </a:spcAft>
            <a:buChar char="••"/>
          </a:pPr>
          <a:r>
            <a:rPr lang="en-US" sz="3600" kern="1200" dirty="0" smtClean="0">
              <a:solidFill>
                <a:srgbClr val="367689"/>
              </a:solidFill>
            </a:rPr>
            <a:t>Chlamydia</a:t>
          </a:r>
          <a:endParaRPr lang="en-US" sz="3600" kern="1200" dirty="0">
            <a:solidFill>
              <a:srgbClr val="367689"/>
            </a:solidFill>
          </a:endParaRPr>
        </a:p>
      </dsp:txBody>
      <dsp:txXfrm>
        <a:off x="12703" y="1200943"/>
        <a:ext cx="2999426" cy="1050756"/>
      </dsp:txXfrm>
    </dsp:sp>
    <dsp:sp modelId="{CE5F75FE-E871-4E47-8121-5D78F77597E2}">
      <dsp:nvSpPr>
        <dsp:cNvPr id="0" name=""/>
        <dsp:cNvSpPr/>
      </dsp:nvSpPr>
      <dsp:spPr>
        <a:xfrm>
          <a:off x="3432050" y="0"/>
          <a:ext cx="2999426" cy="1200943"/>
        </a:xfrm>
        <a:prstGeom prst="rect">
          <a:avLst/>
        </a:prstGeom>
        <a:solidFill>
          <a:srgbClr val="54A49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ts val="600"/>
            </a:spcAft>
          </a:pPr>
          <a:r>
            <a:rPr lang="en-US" sz="4000" kern="1200" dirty="0" smtClean="0"/>
            <a:t>Viral</a:t>
          </a:r>
        </a:p>
        <a:p>
          <a:pPr lvl="0" algn="ctr" defTabSz="1778000">
            <a:lnSpc>
              <a:spcPct val="90000"/>
            </a:lnSpc>
            <a:spcBef>
              <a:spcPct val="0"/>
            </a:spcBef>
            <a:spcAft>
              <a:spcPct val="35000"/>
            </a:spcAft>
          </a:pPr>
          <a:r>
            <a:rPr lang="en-US" sz="2400" kern="1200" dirty="0" smtClean="0"/>
            <a:t>Without a Cure</a:t>
          </a:r>
          <a:endParaRPr lang="en-US" sz="2400" kern="1200" dirty="0"/>
        </a:p>
      </dsp:txBody>
      <dsp:txXfrm>
        <a:off x="3432050" y="0"/>
        <a:ext cx="2999426" cy="1200943"/>
      </dsp:txXfrm>
    </dsp:sp>
    <dsp:sp modelId="{C67AE7E6-B000-4E28-8160-32547B5CB7AE}">
      <dsp:nvSpPr>
        <dsp:cNvPr id="0" name=""/>
        <dsp:cNvSpPr/>
      </dsp:nvSpPr>
      <dsp:spPr>
        <a:xfrm>
          <a:off x="3432050" y="1200943"/>
          <a:ext cx="2999426" cy="1050756"/>
        </a:xfrm>
        <a:prstGeom prst="rect">
          <a:avLst/>
        </a:prstGeom>
        <a:solidFill>
          <a:srgbClr val="ECEBE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solidFill>
                <a:srgbClr val="367689"/>
              </a:solidFill>
            </a:rPr>
            <a:t>HIV</a:t>
          </a:r>
          <a:endParaRPr lang="en-US" sz="3600" kern="1200" dirty="0">
            <a:solidFill>
              <a:srgbClr val="367689"/>
            </a:solidFill>
          </a:endParaRPr>
        </a:p>
        <a:p>
          <a:pPr marL="285750" lvl="1" indent="-285750" algn="l" defTabSz="1600200">
            <a:lnSpc>
              <a:spcPct val="90000"/>
            </a:lnSpc>
            <a:spcBef>
              <a:spcPct val="0"/>
            </a:spcBef>
            <a:spcAft>
              <a:spcPct val="15000"/>
            </a:spcAft>
            <a:buChar char="••"/>
          </a:pPr>
          <a:r>
            <a:rPr lang="en-US" sz="3600" kern="1200" dirty="0" smtClean="0">
              <a:solidFill>
                <a:srgbClr val="367689"/>
              </a:solidFill>
            </a:rPr>
            <a:t>Herpes</a:t>
          </a:r>
          <a:endParaRPr lang="en-US" sz="3600" kern="1200" dirty="0">
            <a:solidFill>
              <a:srgbClr val="367689"/>
            </a:solidFill>
          </a:endParaRPr>
        </a:p>
        <a:p>
          <a:pPr marL="285750" lvl="1" indent="-285750" algn="l" defTabSz="1600200">
            <a:lnSpc>
              <a:spcPct val="90000"/>
            </a:lnSpc>
            <a:spcBef>
              <a:spcPct val="0"/>
            </a:spcBef>
            <a:spcAft>
              <a:spcPct val="15000"/>
            </a:spcAft>
            <a:buChar char="••"/>
          </a:pPr>
          <a:r>
            <a:rPr lang="en-US" sz="3600" kern="1200" dirty="0" smtClean="0">
              <a:solidFill>
                <a:srgbClr val="367689"/>
              </a:solidFill>
            </a:rPr>
            <a:t>Hepatitis B</a:t>
          </a:r>
          <a:endParaRPr lang="en-US" sz="3600" kern="1200" dirty="0">
            <a:solidFill>
              <a:srgbClr val="367689"/>
            </a:solidFill>
          </a:endParaRPr>
        </a:p>
        <a:p>
          <a:pPr marL="285750" lvl="1" indent="-285750" algn="l" defTabSz="1600200">
            <a:lnSpc>
              <a:spcPct val="90000"/>
            </a:lnSpc>
            <a:spcBef>
              <a:spcPct val="0"/>
            </a:spcBef>
            <a:spcAft>
              <a:spcPct val="15000"/>
            </a:spcAft>
            <a:buChar char="••"/>
          </a:pPr>
          <a:r>
            <a:rPr lang="en-US" sz="3600" kern="1200" dirty="0" smtClean="0">
              <a:solidFill>
                <a:srgbClr val="367689"/>
              </a:solidFill>
            </a:rPr>
            <a:t>HPV</a:t>
          </a:r>
          <a:endParaRPr lang="en-US" sz="3600" kern="1200" dirty="0">
            <a:solidFill>
              <a:srgbClr val="367689"/>
            </a:solidFill>
          </a:endParaRPr>
        </a:p>
      </dsp:txBody>
      <dsp:txXfrm>
        <a:off x="3432050" y="1200943"/>
        <a:ext cx="2999426" cy="1050756"/>
      </dsp:txXfrm>
    </dsp:sp>
    <dsp:sp modelId="{7D30BA87-401E-4AD8-98EF-4F4C84DC38B1}">
      <dsp:nvSpPr>
        <dsp:cNvPr id="0" name=""/>
        <dsp:cNvSpPr/>
      </dsp:nvSpPr>
      <dsp:spPr>
        <a:xfrm>
          <a:off x="6851397" y="0"/>
          <a:ext cx="2999426" cy="1200943"/>
        </a:xfrm>
        <a:prstGeom prst="rect">
          <a:avLst/>
        </a:prstGeom>
        <a:solidFill>
          <a:srgbClr val="54A49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ts val="600"/>
            </a:spcAft>
          </a:pPr>
          <a:r>
            <a:rPr lang="en-US" sz="4000" kern="1200" dirty="0" smtClean="0"/>
            <a:t>Parasitic</a:t>
          </a:r>
        </a:p>
        <a:p>
          <a:pPr lvl="0" algn="ctr" defTabSz="1778000">
            <a:lnSpc>
              <a:spcPct val="90000"/>
            </a:lnSpc>
            <a:spcBef>
              <a:spcPct val="0"/>
            </a:spcBef>
            <a:spcAft>
              <a:spcPts val="600"/>
            </a:spcAft>
          </a:pPr>
          <a:r>
            <a:rPr lang="en-US" sz="2400" kern="1200" dirty="0" smtClean="0"/>
            <a:t>With a Cure</a:t>
          </a:r>
          <a:endParaRPr lang="en-US" sz="2400" kern="1200" dirty="0"/>
        </a:p>
      </dsp:txBody>
      <dsp:txXfrm>
        <a:off x="6851397" y="0"/>
        <a:ext cx="2999426" cy="1200943"/>
      </dsp:txXfrm>
    </dsp:sp>
    <dsp:sp modelId="{C042B686-DB88-4CA7-B2FD-581E3F07B932}">
      <dsp:nvSpPr>
        <dsp:cNvPr id="0" name=""/>
        <dsp:cNvSpPr/>
      </dsp:nvSpPr>
      <dsp:spPr>
        <a:xfrm>
          <a:off x="6851397" y="1200943"/>
          <a:ext cx="2999426" cy="1050756"/>
        </a:xfrm>
        <a:prstGeom prst="rect">
          <a:avLst/>
        </a:prstGeom>
        <a:solidFill>
          <a:srgbClr val="ECEBE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smtClean="0">
              <a:solidFill>
                <a:srgbClr val="367689"/>
              </a:solidFill>
              <a:latin typeface="+mn-lt"/>
            </a:rPr>
            <a:t>Trichomoniasis</a:t>
          </a:r>
          <a:endParaRPr lang="en-US" sz="3000" kern="1200" dirty="0">
            <a:solidFill>
              <a:srgbClr val="367689"/>
            </a:solidFill>
            <a:latin typeface="+mn-lt"/>
          </a:endParaRPr>
        </a:p>
        <a:p>
          <a:pPr marL="285750" lvl="1" indent="-285750" algn="l" defTabSz="1600200">
            <a:lnSpc>
              <a:spcPct val="90000"/>
            </a:lnSpc>
            <a:spcBef>
              <a:spcPct val="0"/>
            </a:spcBef>
            <a:spcAft>
              <a:spcPct val="15000"/>
            </a:spcAft>
            <a:buChar char="••"/>
          </a:pPr>
          <a:r>
            <a:rPr lang="en-US" sz="3600" kern="1200" dirty="0" smtClean="0">
              <a:solidFill>
                <a:srgbClr val="367689"/>
              </a:solidFill>
            </a:rPr>
            <a:t>Pubic Lice</a:t>
          </a:r>
          <a:endParaRPr lang="en-US" sz="3600" kern="1200" dirty="0">
            <a:solidFill>
              <a:srgbClr val="367689"/>
            </a:solidFill>
          </a:endParaRPr>
        </a:p>
      </dsp:txBody>
      <dsp:txXfrm>
        <a:off x="6851397" y="1200943"/>
        <a:ext cx="2999426" cy="105075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29B3D-8B93-46CC-A7AA-35BFB60BCA97}"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9D28B-0A66-4A70-B6CF-CF63AE4456E5}" type="slidenum">
              <a:rPr lang="en-US" smtClean="0"/>
              <a:t>‹#›</a:t>
            </a:fld>
            <a:endParaRPr lang="en-US"/>
          </a:p>
        </p:txBody>
      </p:sp>
    </p:spTree>
    <p:extLst>
      <p:ext uri="{BB962C8B-B14F-4D97-AF65-F5344CB8AC3E}">
        <p14:creationId xmlns:p14="http://schemas.microsoft.com/office/powerpoint/2010/main" val="247651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list of the most common STIs</a:t>
            </a:r>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3</a:t>
            </a:fld>
            <a:endParaRPr lang="en-US"/>
          </a:p>
        </p:txBody>
      </p:sp>
    </p:spTree>
    <p:extLst>
      <p:ext uri="{BB962C8B-B14F-4D97-AF65-F5344CB8AC3E}">
        <p14:creationId xmlns:p14="http://schemas.microsoft.com/office/powerpoint/2010/main" val="32930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notes:</a:t>
            </a:r>
          </a:p>
          <a:p>
            <a:r>
              <a:rPr lang="en-US" dirty="0" smtClean="0"/>
              <a:t>An ectopic pregnancy occurs when a fertilized egg remains in the fallopian tube instead of moving into the uterus. The condition can be life threatening and most frequently results in loss of pregnancy.</a:t>
            </a:r>
          </a:p>
          <a:p>
            <a:r>
              <a:rPr lang="en-US" dirty="0" smtClean="0"/>
              <a:t>Most complications are a result of untreated STIs.</a:t>
            </a:r>
          </a:p>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14</a:t>
            </a:fld>
            <a:endParaRPr lang="en-US"/>
          </a:p>
        </p:txBody>
      </p:sp>
    </p:spTree>
    <p:extLst>
      <p:ext uri="{BB962C8B-B14F-4D97-AF65-F5344CB8AC3E}">
        <p14:creationId xmlns:p14="http://schemas.microsoft.com/office/powerpoint/2010/main" val="1145687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15</a:t>
            </a:fld>
            <a:endParaRPr lang="en-US"/>
          </a:p>
        </p:txBody>
      </p:sp>
    </p:spTree>
    <p:extLst>
      <p:ext uri="{BB962C8B-B14F-4D97-AF65-F5344CB8AC3E}">
        <p14:creationId xmlns:p14="http://schemas.microsoft.com/office/powerpoint/2010/main" val="21820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*EXCEPTION – Antibiotic Resistant Gonorrhea may</a:t>
            </a:r>
            <a:r>
              <a:rPr lang="en-US" baseline="0" dirty="0" smtClean="0"/>
              <a:t> </a:t>
            </a:r>
            <a:r>
              <a:rPr lang="en-US" dirty="0" smtClean="0"/>
              <a:t>not treatable with antibiotics.</a:t>
            </a:r>
          </a:p>
          <a:p>
            <a:r>
              <a:rPr lang="en-US" dirty="0" smtClean="0"/>
              <a:t>https://www.cdc.gov/std/gonorrhea/drug-resistant/default.htm</a:t>
            </a:r>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16</a:t>
            </a:fld>
            <a:endParaRPr lang="en-US"/>
          </a:p>
        </p:txBody>
      </p:sp>
    </p:spTree>
    <p:extLst>
      <p:ext uri="{BB962C8B-B14F-4D97-AF65-F5344CB8AC3E}">
        <p14:creationId xmlns:p14="http://schemas.microsoft.com/office/powerpoint/2010/main" val="1966303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17</a:t>
            </a:fld>
            <a:endParaRPr lang="en-US"/>
          </a:p>
        </p:txBody>
      </p:sp>
    </p:spTree>
    <p:extLst>
      <p:ext uri="{BB962C8B-B14F-4D97-AF65-F5344CB8AC3E}">
        <p14:creationId xmlns:p14="http://schemas.microsoft.com/office/powerpoint/2010/main" val="32332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https://www.cdc.gov/std/hpv/stdfact-hpv.htm</a:t>
            </a:r>
          </a:p>
          <a:p>
            <a:r>
              <a:rPr lang="en-US" dirty="0" smtClean="0"/>
              <a:t>*Pap smears</a:t>
            </a:r>
            <a:r>
              <a:rPr lang="en-US" baseline="0" dirty="0" smtClean="0"/>
              <a:t> are typically done starting at age 21. Cervical cancer screening start at age 30 (if pap tests have been normal).</a:t>
            </a:r>
          </a:p>
          <a:p>
            <a:r>
              <a:rPr lang="en-US" dirty="0" smtClean="0"/>
              <a:t>*No test for those assigned male at birth, but</a:t>
            </a:r>
            <a:r>
              <a:rPr lang="en-US" baseline="0" dirty="0" smtClean="0"/>
              <a:t> </a:t>
            </a:r>
            <a:r>
              <a:rPr lang="en-US" dirty="0" smtClean="0"/>
              <a:t>all genders are encouraged to get the HPV vaccine</a:t>
            </a:r>
            <a:r>
              <a:rPr lang="en-US" baseline="0" dirty="0" smtClean="0"/>
              <a:t> (at age 9-12)</a:t>
            </a:r>
            <a:endParaRPr lang="en-US" dirty="0" smtClean="0"/>
          </a:p>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18</a:t>
            </a:fld>
            <a:endParaRPr lang="en-US"/>
          </a:p>
        </p:txBody>
      </p:sp>
    </p:spTree>
    <p:extLst>
      <p:ext uri="{BB962C8B-B14F-4D97-AF65-F5344CB8AC3E}">
        <p14:creationId xmlns:p14="http://schemas.microsoft.com/office/powerpoint/2010/main" val="1646080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STIs (HPV, Herpes, Syphilis, public lice) can be passed through skin to skin contact-</a:t>
            </a:r>
            <a:r>
              <a:rPr lang="en-US" baseline="0" dirty="0" smtClean="0"/>
              <a:t> without penetration and/or fluid exchange</a:t>
            </a:r>
            <a:r>
              <a:rPr lang="en-US" dirty="0" smtClean="0"/>
              <a:t>. </a:t>
            </a:r>
          </a:p>
          <a:p>
            <a:r>
              <a:rPr lang="en-US" dirty="0" smtClean="0"/>
              <a:t>HIV can be contracted through sharing needles. </a:t>
            </a:r>
          </a:p>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19</a:t>
            </a:fld>
            <a:endParaRPr lang="en-US"/>
          </a:p>
        </p:txBody>
      </p:sp>
    </p:spTree>
    <p:extLst>
      <p:ext uri="{BB962C8B-B14F-4D97-AF65-F5344CB8AC3E}">
        <p14:creationId xmlns:p14="http://schemas.microsoft.com/office/powerpoint/2010/main" val="3227409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20</a:t>
            </a:fld>
            <a:endParaRPr lang="en-US"/>
          </a:p>
        </p:txBody>
      </p:sp>
    </p:spTree>
    <p:extLst>
      <p:ext uri="{BB962C8B-B14F-4D97-AF65-F5344CB8AC3E}">
        <p14:creationId xmlns:p14="http://schemas.microsoft.com/office/powerpoint/2010/main" val="827908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21</a:t>
            </a:fld>
            <a:endParaRPr lang="en-US"/>
          </a:p>
        </p:txBody>
      </p:sp>
    </p:spTree>
    <p:extLst>
      <p:ext uri="{BB962C8B-B14F-4D97-AF65-F5344CB8AC3E}">
        <p14:creationId xmlns:p14="http://schemas.microsoft.com/office/powerpoint/2010/main" val="60013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4</a:t>
            </a:fld>
            <a:endParaRPr lang="en-US"/>
          </a:p>
        </p:txBody>
      </p:sp>
    </p:spTree>
    <p:extLst>
      <p:ext uri="{BB962C8B-B14F-4D97-AF65-F5344CB8AC3E}">
        <p14:creationId xmlns:p14="http://schemas.microsoft.com/office/powerpoint/2010/main" val="304373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5</a:t>
            </a:fld>
            <a:endParaRPr lang="en-US"/>
          </a:p>
        </p:txBody>
      </p:sp>
    </p:spTree>
    <p:extLst>
      <p:ext uri="{BB962C8B-B14F-4D97-AF65-F5344CB8AC3E}">
        <p14:creationId xmlns:p14="http://schemas.microsoft.com/office/powerpoint/2010/main" val="3346449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6</a:t>
            </a:fld>
            <a:endParaRPr lang="en-US"/>
          </a:p>
        </p:txBody>
      </p:sp>
    </p:spTree>
    <p:extLst>
      <p:ext uri="{BB962C8B-B14F-4D97-AF65-F5344CB8AC3E}">
        <p14:creationId xmlns:p14="http://schemas.microsoft.com/office/powerpoint/2010/main" val="342559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7</a:t>
            </a:fld>
            <a:endParaRPr lang="en-US"/>
          </a:p>
        </p:txBody>
      </p:sp>
    </p:spTree>
    <p:extLst>
      <p:ext uri="{BB962C8B-B14F-4D97-AF65-F5344CB8AC3E}">
        <p14:creationId xmlns:p14="http://schemas.microsoft.com/office/powerpoint/2010/main" val="205859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8</a:t>
            </a:fld>
            <a:endParaRPr lang="en-US"/>
          </a:p>
        </p:txBody>
      </p:sp>
    </p:spTree>
    <p:extLst>
      <p:ext uri="{BB962C8B-B14F-4D97-AF65-F5344CB8AC3E}">
        <p14:creationId xmlns:p14="http://schemas.microsoft.com/office/powerpoint/2010/main" val="412953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HIV tests can</a:t>
            </a:r>
            <a:r>
              <a:rPr lang="en-US" baseline="0" dirty="0" smtClean="0"/>
              <a:t> be an oral or blood test</a:t>
            </a:r>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10</a:t>
            </a:fld>
            <a:endParaRPr lang="en-US"/>
          </a:p>
        </p:txBody>
      </p:sp>
    </p:spTree>
    <p:extLst>
      <p:ext uri="{BB962C8B-B14F-4D97-AF65-F5344CB8AC3E}">
        <p14:creationId xmlns:p14="http://schemas.microsoft.com/office/powerpoint/2010/main" val="80163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https://www.cdc.gov/std/life-stages-populations/adolescents-youngadults.htm</a:t>
            </a:r>
          </a:p>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11</a:t>
            </a:fld>
            <a:endParaRPr lang="en-US"/>
          </a:p>
        </p:txBody>
      </p:sp>
    </p:spTree>
    <p:extLst>
      <p:ext uri="{BB962C8B-B14F-4D97-AF65-F5344CB8AC3E}">
        <p14:creationId xmlns:p14="http://schemas.microsoft.com/office/powerpoint/2010/main" val="238903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r>
              <a:rPr lang="en-US" dirty="0" smtClean="0"/>
              <a:t>Dental dams are made of latex, come in many different flavors and are used for oral sex on a vulva or anus. </a:t>
            </a:r>
          </a:p>
          <a:p>
            <a:r>
              <a:rPr lang="en-US" dirty="0" smtClean="0"/>
              <a:t>*More info about </a:t>
            </a:r>
            <a:r>
              <a:rPr lang="en-US" dirty="0" err="1" smtClean="0"/>
              <a:t>PrEP</a:t>
            </a:r>
            <a:r>
              <a:rPr lang="en-US" dirty="0" smtClean="0"/>
              <a:t>: https://www.cdc.gov/hiv/basics/prep.html access for youth may differ depending on state and location.</a:t>
            </a:r>
          </a:p>
          <a:p>
            <a:endParaRPr lang="en-US" dirty="0"/>
          </a:p>
        </p:txBody>
      </p:sp>
      <p:sp>
        <p:nvSpPr>
          <p:cNvPr id="4" name="Slide Number Placeholder 3"/>
          <p:cNvSpPr>
            <a:spLocks noGrp="1"/>
          </p:cNvSpPr>
          <p:nvPr>
            <p:ph type="sldNum" sz="quarter" idx="10"/>
          </p:nvPr>
        </p:nvSpPr>
        <p:spPr/>
        <p:txBody>
          <a:bodyPr/>
          <a:lstStyle/>
          <a:p>
            <a:fld id="{8629D28B-0A66-4A70-B6CF-CF63AE4456E5}" type="slidenum">
              <a:rPr lang="en-US" smtClean="0"/>
              <a:t>12</a:t>
            </a:fld>
            <a:endParaRPr lang="en-US"/>
          </a:p>
        </p:txBody>
      </p:sp>
    </p:spTree>
    <p:extLst>
      <p:ext uri="{BB962C8B-B14F-4D97-AF65-F5344CB8AC3E}">
        <p14:creationId xmlns:p14="http://schemas.microsoft.com/office/powerpoint/2010/main" val="1500334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05576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34537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spTree>
    <p:extLst>
      <p:ext uri="{BB962C8B-B14F-4D97-AF65-F5344CB8AC3E}">
        <p14:creationId xmlns:p14="http://schemas.microsoft.com/office/powerpoint/2010/main" val="298960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out Centerstone -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503" b="-2685"/>
          <a:stretch/>
        </p:blipFill>
        <p:spPr>
          <a:xfrm>
            <a:off x="2282" y="-256478"/>
            <a:ext cx="12200555" cy="7301678"/>
          </a:xfrm>
          <a:prstGeom prst="rect">
            <a:avLst/>
          </a:prstGeom>
        </p:spPr>
      </p:pic>
      <p:sp>
        <p:nvSpPr>
          <p:cNvPr id="2" name="Title 1"/>
          <p:cNvSpPr txBox="1">
            <a:spLocks/>
          </p:cNvSpPr>
          <p:nvPr userDrawn="1"/>
        </p:nvSpPr>
        <p:spPr>
          <a:xfrm>
            <a:off x="998868" y="768489"/>
            <a:ext cx="9712198"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54A49D"/>
                </a:solidFill>
                <a:latin typeface="Cambria" panose="02040503050406030204" pitchFamily="18" charset="0"/>
                <a:ea typeface="Cambria" panose="02040503050406030204" pitchFamily="18" charset="0"/>
              </a:rPr>
              <a:t>Centerstone at a glance</a:t>
            </a:r>
            <a:endParaRPr lang="en-US" b="1" dirty="0">
              <a:solidFill>
                <a:srgbClr val="54A49D"/>
              </a:solidFill>
              <a:latin typeface="Cambria" panose="02040503050406030204" pitchFamily="18" charset="0"/>
              <a:ea typeface="Cambria" panose="02040503050406030204" pitchFamily="18" charset="0"/>
            </a:endParaRPr>
          </a:p>
        </p:txBody>
      </p:sp>
      <p:sp>
        <p:nvSpPr>
          <p:cNvPr id="3" name="Rectangle 2"/>
          <p:cNvSpPr/>
          <p:nvPr userDrawn="1"/>
        </p:nvSpPr>
        <p:spPr>
          <a:xfrm>
            <a:off x="782868" y="561600"/>
            <a:ext cx="10670400" cy="4746380"/>
          </a:xfrm>
          <a:prstGeom prst="rect">
            <a:avLst/>
          </a:prstGeom>
          <a:noFill/>
          <a:ln w="12700">
            <a:solidFill>
              <a:srgbClr val="E4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193268" y="1420089"/>
            <a:ext cx="10104000" cy="5170646"/>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 is a private, nonprofit healthcare organization with services available nationally</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Specialized </a:t>
            </a: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for the military community, therapeutic foster care, children’s services and employee assistance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(eap)</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60+ years in operation</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CARF and Joint Commission Accredited</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Research Institute provides guidance through research and technology, leveraging the best practices for use in all our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communities</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Foundation secures philanthropic resources to support the work and mission of delivering care that changes people’s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lives</a:t>
            </a: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9051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cxnSp>
        <p:nvCxnSpPr>
          <p:cNvPr id="13" name="Straight Connector 12"/>
          <p:cNvCxnSpPr/>
          <p:nvPr userDrawn="1"/>
        </p:nvCxnSpPr>
        <p:spPr>
          <a:xfrm>
            <a:off x="603921" y="3872021"/>
            <a:ext cx="9108791" cy="207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603921" y="383138"/>
            <a:ext cx="9942907"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367689"/>
                </a:solidFill>
                <a:latin typeface="Cambria" panose="02040503050406030204" pitchFamily="18" charset="0"/>
                <a:ea typeface="Cambria" panose="02040503050406030204" pitchFamily="18" charset="0"/>
              </a:rPr>
              <a:t>Centerstone at a glance</a:t>
            </a:r>
            <a:endParaRPr lang="en-US" b="1" dirty="0">
              <a:solidFill>
                <a:srgbClr val="367689"/>
              </a:solidFill>
              <a:latin typeface="Cambria" panose="02040503050406030204" pitchFamily="18" charset="0"/>
              <a:ea typeface="Cambria" panose="02040503050406030204" pitchFamily="18" charset="0"/>
            </a:endParaRPr>
          </a:p>
        </p:txBody>
      </p:sp>
      <p:sp>
        <p:nvSpPr>
          <p:cNvPr id="15" name="TextBox 14"/>
          <p:cNvSpPr txBox="1"/>
          <p:nvPr userDrawn="1"/>
        </p:nvSpPr>
        <p:spPr>
          <a:xfrm>
            <a:off x="1089586" y="1661495"/>
            <a:ext cx="3177071" cy="2800767"/>
          </a:xfrm>
          <a:prstGeom prst="rect">
            <a:avLst/>
          </a:prstGeom>
          <a:noFill/>
          <a:ln w="28575">
            <a:noFill/>
          </a:ln>
        </p:spPr>
        <p:txBody>
          <a:bodyPr wrap="square" rtlCol="0">
            <a:spAutoFit/>
          </a:bodyPr>
          <a:lstStyle/>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People Served: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107,406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p>
          <a:p>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32,000+ children</a:t>
            </a:r>
          </a:p>
          <a:p>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75,000+ adults</a:t>
            </a:r>
          </a:p>
          <a:p>
            <a:endParaRPr lang="en-US" dirty="0">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Services Provided: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2,189,937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6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endParaRPr lang="en-US" sz="1600" dirty="0">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6" name="TextBox 15"/>
          <p:cNvSpPr txBox="1"/>
          <p:nvPr userDrawn="1"/>
        </p:nvSpPr>
        <p:spPr>
          <a:xfrm>
            <a:off x="4552055" y="4341662"/>
            <a:ext cx="4376871" cy="1169551"/>
          </a:xfrm>
          <a:prstGeom prst="rect">
            <a:avLst/>
          </a:prstGeom>
          <a:noFill/>
          <a:ln w="28575">
            <a:noFill/>
          </a:ln>
        </p:spPr>
        <p:txBody>
          <a:bodyPr wrap="square" rtlCol="0">
            <a:spAutoFit/>
          </a:bodyPr>
          <a:lstStyle/>
          <a:p>
            <a:endParaRPr lang="en-US" b="1" dirty="0">
              <a:latin typeface="Cambria" panose="02040503050406030204" pitchFamily="18" charset="0"/>
              <a:ea typeface="Cambria" panose="02040503050406030204" pitchFamily="18" charset="0"/>
              <a:cs typeface="Arial" panose="020B0604020202020204" pitchFamily="34" charset="0"/>
            </a:endParaRPr>
          </a:p>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a:t>
            </a:r>
            <a:r>
              <a:rPr lang="en-US" sz="1800" b="1" dirty="0" smtClean="0">
                <a:solidFill>
                  <a:srgbClr val="54A49D"/>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Inpatient Behavioral Hospital</a:t>
            </a:r>
          </a:p>
          <a:p>
            <a:endParaRPr lang="en-US" sz="1600" b="1"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p:nvPr userDrawn="1"/>
        </p:nvSpPr>
        <p:spPr>
          <a:xfrm>
            <a:off x="603921" y="1062866"/>
            <a:ext cx="5327858" cy="523220"/>
          </a:xfrm>
          <a:prstGeom prst="rect">
            <a:avLst/>
          </a:prstGeom>
        </p:spPr>
        <p:txBody>
          <a:bodyPr wrap="square">
            <a:spAutoFit/>
          </a:bodyPr>
          <a:lstStyle/>
          <a:p>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Care In FY 2022</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p:cNvSpPr/>
          <p:nvPr userDrawn="1"/>
        </p:nvSpPr>
        <p:spPr>
          <a:xfrm>
            <a:off x="5526420" y="1661495"/>
            <a:ext cx="4282659" cy="2585323"/>
          </a:xfrm>
          <a:prstGeom prst="rect">
            <a:avLst/>
          </a:prstGeom>
        </p:spPr>
        <p:txBody>
          <a:bodyPr wrap="square">
            <a:spAutoFit/>
          </a:bodyPr>
          <a:lstStyle/>
          <a:p>
            <a:r>
              <a:rPr lang="en-US" b="1" dirty="0">
                <a:solidFill>
                  <a:srgbClr val="367689"/>
                </a:solidFill>
                <a:latin typeface="Cambria" panose="02040503050406030204" pitchFamily="18" charset="0"/>
                <a:ea typeface="Cambria" panose="02040503050406030204" pitchFamily="18" charset="0"/>
                <a:cs typeface="Arial" panose="020B0604020202020204" pitchFamily="34" charset="0"/>
              </a:rPr>
              <a:t>Staff:</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3,080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clinical and administrative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staff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plus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a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nationwide network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of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contracted behavioral health providers.</a:t>
            </a: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Total</a:t>
            </a:r>
            <a:r>
              <a:rPr lang="en-US"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Revenue</a:t>
            </a:r>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$305,725,431</a:t>
            </a:r>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p:nvPr userDrawn="1"/>
        </p:nvSpPr>
        <p:spPr>
          <a:xfrm>
            <a:off x="603921" y="3958028"/>
            <a:ext cx="8610404" cy="523220"/>
          </a:xfrm>
          <a:prstGeom prst="rect">
            <a:avLst/>
          </a:prstGeom>
        </p:spPr>
        <p:txBody>
          <a:bodyPr wrap="square">
            <a:spAutoFit/>
          </a:bodyPr>
          <a:lstStyle/>
          <a:p>
            <a:r>
              <a:rPr lang="en-US" sz="2800" b="1" dirty="0" err="1" smtClean="0">
                <a:solidFill>
                  <a:srgbClr val="367689"/>
                </a:solidFill>
                <a:latin typeface="Cambria" panose="02040503050406030204" pitchFamily="18" charset="0"/>
                <a:ea typeface="Cambria" panose="02040503050406030204" pitchFamily="18" charset="0"/>
                <a:cs typeface="Arial" panose="020B0604020202020204" pitchFamily="34" charset="0"/>
              </a:rPr>
              <a:t>Centerstone</a:t>
            </a:r>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in</a:t>
            </a:r>
            <a:r>
              <a:rPr lang="en-US" sz="2800"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the Community</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9"/>
          <p:cNvSpPr/>
          <p:nvPr userDrawn="1"/>
        </p:nvSpPr>
        <p:spPr>
          <a:xfrm>
            <a:off x="1089586" y="4630452"/>
            <a:ext cx="1743740" cy="369332"/>
          </a:xfrm>
          <a:prstGeom prst="rect">
            <a:avLst/>
          </a:prstGeom>
        </p:spPr>
        <p:txBody>
          <a:bodyPr wrap="square">
            <a:spAutoFit/>
          </a:bodyPr>
          <a:lstStyle/>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170+</a:t>
            </a:r>
            <a:r>
              <a:rPr lang="en-US" sz="1800"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Locations</a:t>
            </a:r>
            <a:endParaRPr lang="en-US" sz="1800"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p:nvPr userDrawn="1"/>
        </p:nvSpPr>
        <p:spPr>
          <a:xfrm>
            <a:off x="9214324" y="4618923"/>
            <a:ext cx="2150444" cy="369332"/>
          </a:xfrm>
          <a:prstGeom prst="rect">
            <a:avLst/>
          </a:prstGeom>
        </p:spPr>
        <p:txBody>
          <a:bodyPr wrap="square">
            <a:spAutoFit/>
          </a:bodyPr>
          <a:lstStyle/>
          <a:p>
            <a:r>
              <a:rPr lang="en-US" sz="1800" b="1" dirty="0" smtClean="0">
                <a:solidFill>
                  <a:srgbClr val="367689"/>
                </a:solidFill>
                <a:latin typeface="Arial" panose="020B0604020202020204" pitchFamily="34" charset="0"/>
                <a:cs typeface="Arial" panose="020B0604020202020204" pitchFamily="34" charset="0"/>
              </a:rPr>
              <a:t>750+ </a:t>
            </a:r>
            <a:r>
              <a:rPr lang="en-US" sz="1800" b="0" dirty="0" smtClean="0">
                <a:solidFill>
                  <a:schemeClr val="bg1">
                    <a:lumMod val="50000"/>
                  </a:schemeClr>
                </a:solidFill>
                <a:latin typeface="Arial" panose="020B0604020202020204" pitchFamily="34" charset="0"/>
                <a:cs typeface="Arial" panose="020B0604020202020204" pitchFamily="34" charset="0"/>
              </a:rPr>
              <a:t>Schools</a:t>
            </a:r>
            <a:endParaRPr lang="en-US" sz="1800"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4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1">
                <a:solidFill>
                  <a:schemeClr val="bg1"/>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01634" y="1164674"/>
            <a:ext cx="3428590" cy="192858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38837" y="4697840"/>
            <a:ext cx="3428590" cy="1928581"/>
          </a:xfrm>
          <a:prstGeom prst="rect">
            <a:avLst/>
          </a:prstGeom>
        </p:spPr>
      </p:pic>
    </p:spTree>
    <p:extLst>
      <p:ext uri="{BB962C8B-B14F-4D97-AF65-F5344CB8AC3E}">
        <p14:creationId xmlns:p14="http://schemas.microsoft.com/office/powerpoint/2010/main" val="51077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2766217"/>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72534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29185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45144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73551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sz="2800">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103193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367689"/>
                </a:solidFill>
                <a:latin typeface="Cambria" panose="02040503050406030204" pitchFamily="18" charset="0"/>
                <a:ea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399887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6175" y="1894175"/>
            <a:ext cx="2372021" cy="133426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3021" y="1894175"/>
            <a:ext cx="2372021" cy="133426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9868" y="1894175"/>
            <a:ext cx="2372021" cy="133426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471377" y="4258982"/>
            <a:ext cx="2372021" cy="133426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937591" y="4258982"/>
            <a:ext cx="2372021" cy="133426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03803" y="4258982"/>
            <a:ext cx="2372021" cy="1334262"/>
          </a:xfrm>
          <a:prstGeom prst="rect">
            <a:avLst/>
          </a:prstGeom>
        </p:spPr>
      </p:pic>
      <p:sp>
        <p:nvSpPr>
          <p:cNvPr id="8" name="Picture Placeholder 7"/>
          <p:cNvSpPr>
            <a:spLocks noGrp="1"/>
          </p:cNvSpPr>
          <p:nvPr>
            <p:ph type="pic" sz="quarter" idx="10"/>
          </p:nvPr>
        </p:nvSpPr>
        <p:spPr>
          <a:xfrm>
            <a:off x="1167809"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9" name="Picture Placeholder 7"/>
          <p:cNvSpPr>
            <a:spLocks noGrp="1"/>
          </p:cNvSpPr>
          <p:nvPr>
            <p:ph type="pic" sz="quarter" idx="11"/>
          </p:nvPr>
        </p:nvSpPr>
        <p:spPr>
          <a:xfrm>
            <a:off x="4638675"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10" name="Picture Placeholder 7"/>
          <p:cNvSpPr>
            <a:spLocks noGrp="1"/>
          </p:cNvSpPr>
          <p:nvPr>
            <p:ph type="pic" sz="quarter" idx="12"/>
          </p:nvPr>
        </p:nvSpPr>
        <p:spPr>
          <a:xfrm>
            <a:off x="8109541" y="2285590"/>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1845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25548294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52" r:id="rId5"/>
    <p:sldLayoutId id="2147483653" r:id="rId6"/>
    <p:sldLayoutId id="2147483656" r:id="rId7"/>
    <p:sldLayoutId id="2147483657" r:id="rId8"/>
    <p:sldLayoutId id="2147483659" r:id="rId9"/>
    <p:sldLayoutId id="2147483655" r:id="rId10"/>
    <p:sldLayoutId id="2147483658" r:id="rId11"/>
    <p:sldLayoutId id="2147483661"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62333" y="6175948"/>
            <a:ext cx="3013023" cy="682052"/>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368852" y="5381469"/>
            <a:ext cx="2578309" cy="1274164"/>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54044" y="352902"/>
            <a:ext cx="9144000" cy="2387600"/>
          </a:xfrm>
        </p:spPr>
        <p:txBody>
          <a:bodyPr>
            <a:normAutofit/>
          </a:bodyPr>
          <a:lstStyle/>
          <a:p>
            <a:r>
              <a:rPr lang="en-US" sz="4800" dirty="0"/>
              <a:t>Teen Sexual Health Tool Kit </a:t>
            </a:r>
            <a:r>
              <a:rPr lang="en-US" sz="4800" dirty="0" smtClean="0"/>
              <a:t>3.0</a:t>
            </a:r>
            <a:r>
              <a:rPr lang="en-US" dirty="0"/>
              <a:t/>
            </a:r>
            <a:br>
              <a:rPr lang="en-US" dirty="0"/>
            </a:br>
            <a:endParaRPr lang="en-US" dirty="0"/>
          </a:p>
        </p:txBody>
      </p:sp>
      <p:sp>
        <p:nvSpPr>
          <p:cNvPr id="3" name="Subtitle 2"/>
          <p:cNvSpPr>
            <a:spLocks noGrp="1"/>
          </p:cNvSpPr>
          <p:nvPr>
            <p:ph type="subTitle" idx="1"/>
          </p:nvPr>
        </p:nvSpPr>
        <p:spPr>
          <a:xfrm>
            <a:off x="1688892" y="2831493"/>
            <a:ext cx="9144000" cy="1655762"/>
          </a:xfrm>
        </p:spPr>
        <p:txBody>
          <a:bodyPr>
            <a:normAutofit/>
          </a:bodyPr>
          <a:lstStyle/>
          <a:p>
            <a:r>
              <a:rPr lang="en-US" sz="4800" dirty="0"/>
              <a:t>Sexually Transmitted Infections</a:t>
            </a:r>
          </a:p>
        </p:txBody>
      </p:sp>
      <p:sp>
        <p:nvSpPr>
          <p:cNvPr id="4" name="TextBox 3"/>
          <p:cNvSpPr txBox="1"/>
          <p:nvPr/>
        </p:nvSpPr>
        <p:spPr>
          <a:xfrm>
            <a:off x="4062333" y="6119336"/>
            <a:ext cx="8129667" cy="738664"/>
          </a:xfrm>
          <a:prstGeom prst="rect">
            <a:avLst/>
          </a:prstGeom>
          <a:noFill/>
        </p:spPr>
        <p:txBody>
          <a:bodyPr wrap="square" rtlCol="0">
            <a:spAutoFit/>
          </a:bodyPr>
          <a:lstStyle/>
          <a:p>
            <a:r>
              <a:rPr lang="en-US" sz="1400" dirty="0"/>
              <a:t>This publication was made possible by Grant Number </a:t>
            </a:r>
            <a:r>
              <a:rPr lang="en-US" sz="1400" dirty="0" smtClean="0"/>
              <a:t>TP1AH000252 </a:t>
            </a:r>
            <a:r>
              <a:rPr lang="en-US" sz="1400" dirty="0"/>
              <a:t>from the Department of Health and Human Services, Office of Population Affairs; its contents are solely the responsibility of the authors and do not necessarily represent the official views of the Department of Health and Human Services.</a:t>
            </a:r>
          </a:p>
        </p:txBody>
      </p:sp>
    </p:spTree>
    <p:extLst>
      <p:ext uri="{BB962C8B-B14F-4D97-AF65-F5344CB8AC3E}">
        <p14:creationId xmlns:p14="http://schemas.microsoft.com/office/powerpoint/2010/main" val="765269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0122"/>
            <a:ext cx="10515600" cy="1012413"/>
          </a:xfrm>
        </p:spPr>
        <p:txBody>
          <a:bodyPr/>
          <a:lstStyle/>
          <a:p>
            <a:r>
              <a:rPr lang="en-US" dirty="0" smtClean="0"/>
              <a:t>HIV- The Facts</a:t>
            </a:r>
            <a:endParaRPr lang="en-US" dirty="0"/>
          </a:p>
        </p:txBody>
      </p:sp>
      <p:sp>
        <p:nvSpPr>
          <p:cNvPr id="3" name="Content Placeholder 2"/>
          <p:cNvSpPr>
            <a:spLocks noGrp="1"/>
          </p:cNvSpPr>
          <p:nvPr>
            <p:ph idx="1"/>
          </p:nvPr>
        </p:nvSpPr>
        <p:spPr>
          <a:xfrm>
            <a:off x="838200" y="1460664"/>
            <a:ext cx="10515600" cy="4799425"/>
          </a:xfrm>
        </p:spPr>
        <p:txBody>
          <a:bodyPr>
            <a:normAutofit lnSpcReduction="10000"/>
          </a:bodyPr>
          <a:lstStyle/>
          <a:p>
            <a:r>
              <a:rPr lang="en-US" dirty="0"/>
              <a:t>When a person contracts HIV, their body begins to produce a specific type of antibody. </a:t>
            </a:r>
          </a:p>
          <a:p>
            <a:pPr marL="0" indent="0">
              <a:buNone/>
            </a:pPr>
            <a:endParaRPr lang="en-US" dirty="0"/>
          </a:p>
          <a:p>
            <a:r>
              <a:rPr lang="en-US" dirty="0"/>
              <a:t>HIV is </a:t>
            </a:r>
            <a:r>
              <a:rPr lang="en-US" b="1" dirty="0"/>
              <a:t>not</a:t>
            </a:r>
            <a:r>
              <a:rPr lang="en-US" dirty="0"/>
              <a:t> contained in saliva (meaning HIV cannot be transmitted through kissing!). However, HIV </a:t>
            </a:r>
            <a:r>
              <a:rPr lang="en-US" i="1" dirty="0"/>
              <a:t>antibodies</a:t>
            </a:r>
            <a:r>
              <a:rPr lang="en-US" dirty="0"/>
              <a:t> can be found in saliva. The oral rapid test is a simple mouth swab that tests for HIV antibodies.</a:t>
            </a:r>
          </a:p>
          <a:p>
            <a:pPr marL="0" indent="0">
              <a:buNone/>
            </a:pPr>
            <a:endParaRPr lang="en-US" dirty="0"/>
          </a:p>
          <a:p>
            <a:r>
              <a:rPr lang="en-US" dirty="0"/>
              <a:t>It can take up to three months after a person contracts HIV for their antibody count to be elevated enough to show up on a test. This means individuals participating in higher risk activities should be getting tested every three to six months.</a:t>
            </a:r>
          </a:p>
          <a:p>
            <a:pPr marL="0" indent="0">
              <a:buNone/>
            </a:pPr>
            <a:endParaRPr lang="en-US" dirty="0"/>
          </a:p>
        </p:txBody>
      </p:sp>
    </p:spTree>
    <p:extLst>
      <p:ext uri="{BB962C8B-B14F-4D97-AF65-F5344CB8AC3E}">
        <p14:creationId xmlns:p14="http://schemas.microsoft.com/office/powerpoint/2010/main" val="4212384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052846" cy="896587"/>
          </a:xfrm>
        </p:spPr>
        <p:txBody>
          <a:bodyPr/>
          <a:lstStyle/>
          <a:p>
            <a:r>
              <a:rPr lang="en-US" dirty="0" smtClean="0"/>
              <a:t>Who can get an STI?</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54177" y="3915165"/>
            <a:ext cx="3132238" cy="3132840"/>
          </a:xfrm>
        </p:spPr>
      </p:pic>
      <p:sp>
        <p:nvSpPr>
          <p:cNvPr id="4" name="Text Placeholder 3"/>
          <p:cNvSpPr>
            <a:spLocks noGrp="1"/>
          </p:cNvSpPr>
          <p:nvPr>
            <p:ph type="body" sz="half" idx="2"/>
          </p:nvPr>
        </p:nvSpPr>
        <p:spPr>
          <a:xfrm>
            <a:off x="839788" y="1543792"/>
            <a:ext cx="10837550" cy="4325196"/>
          </a:xfrm>
        </p:spPr>
        <p:txBody>
          <a:bodyPr>
            <a:normAutofit/>
          </a:bodyPr>
          <a:lstStyle/>
          <a:p>
            <a:r>
              <a:rPr lang="en-US" sz="2800" u="sng" dirty="0" smtClean="0"/>
              <a:t>Anyone</a:t>
            </a:r>
            <a:r>
              <a:rPr lang="en-US" sz="2800" dirty="0" smtClean="0"/>
              <a:t> can get an STI. </a:t>
            </a:r>
          </a:p>
          <a:p>
            <a:pPr marL="285750" indent="-285750">
              <a:buFont typeface="Arial" panose="020B0604020202020204" pitchFamily="34" charset="0"/>
              <a:buChar char="•"/>
            </a:pPr>
            <a:r>
              <a:rPr lang="en-US" sz="2800" dirty="0" smtClean="0"/>
              <a:t>They are infections that are spread primarily through sexual contact. </a:t>
            </a:r>
          </a:p>
          <a:p>
            <a:pPr marL="285750" indent="-285750">
              <a:buFont typeface="Arial" panose="020B0604020202020204" pitchFamily="34" charset="0"/>
              <a:buChar char="•"/>
            </a:pPr>
            <a:r>
              <a:rPr lang="en-US" sz="2800" dirty="0" smtClean="0"/>
              <a:t>Teens and young people are affected by STIs more than any other age group. </a:t>
            </a:r>
          </a:p>
          <a:p>
            <a:pPr marL="285750" indent="-285750">
              <a:buFont typeface="Arial" panose="020B0604020202020204" pitchFamily="34" charset="0"/>
              <a:buChar char="•"/>
            </a:pPr>
            <a:r>
              <a:rPr lang="en-US" sz="2800" dirty="0" smtClean="0"/>
              <a:t>According to the CDC, half of the 26 million new STI cases each year occur in youth ages 15 to 24. </a:t>
            </a:r>
            <a:endParaRPr lang="en-US" sz="2800" dirty="0"/>
          </a:p>
        </p:txBody>
      </p:sp>
    </p:spTree>
    <p:extLst>
      <p:ext uri="{BB962C8B-B14F-4D97-AF65-F5344CB8AC3E}">
        <p14:creationId xmlns:p14="http://schemas.microsoft.com/office/powerpoint/2010/main" val="26048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0122"/>
            <a:ext cx="10515600" cy="1012413"/>
          </a:xfrm>
        </p:spPr>
        <p:txBody>
          <a:bodyPr/>
          <a:lstStyle/>
          <a:p>
            <a:r>
              <a:rPr lang="en-US" dirty="0" smtClean="0"/>
              <a:t>How can a person avoid getting an STI?</a:t>
            </a:r>
            <a:endParaRPr lang="en-US" dirty="0"/>
          </a:p>
        </p:txBody>
      </p:sp>
      <p:sp>
        <p:nvSpPr>
          <p:cNvPr id="3" name="Content Placeholder 2"/>
          <p:cNvSpPr>
            <a:spLocks noGrp="1"/>
          </p:cNvSpPr>
          <p:nvPr>
            <p:ph idx="1"/>
          </p:nvPr>
        </p:nvSpPr>
        <p:spPr>
          <a:xfrm>
            <a:off x="711200" y="1498764"/>
            <a:ext cx="10515600" cy="4799425"/>
          </a:xfrm>
        </p:spPr>
        <p:txBody>
          <a:bodyPr>
            <a:normAutofit/>
          </a:bodyPr>
          <a:lstStyle/>
          <a:p>
            <a:r>
              <a:rPr lang="en-US" dirty="0"/>
              <a:t>Not engaging in sexual activity that puts them at risk.</a:t>
            </a:r>
          </a:p>
          <a:p>
            <a:pPr lvl="1"/>
            <a:r>
              <a:rPr lang="en-US" sz="2600" dirty="0"/>
              <a:t>This includes vaginal, anal and oral sex.</a:t>
            </a:r>
          </a:p>
          <a:p>
            <a:r>
              <a:rPr lang="en-US" dirty="0"/>
              <a:t>The use of condoms and dental dams can help prevent the spread of STIs.</a:t>
            </a:r>
          </a:p>
          <a:p>
            <a:pPr lvl="1"/>
            <a:r>
              <a:rPr lang="en-US" sz="2600" dirty="0"/>
              <a:t>This includes latex, polyurethane or </a:t>
            </a:r>
            <a:r>
              <a:rPr lang="en-US" sz="2600" dirty="0" err="1"/>
              <a:t>polyisoprene</a:t>
            </a:r>
            <a:r>
              <a:rPr lang="en-US" sz="2600" dirty="0"/>
              <a:t> external condoms, as well as nitrile internal condoms. </a:t>
            </a:r>
          </a:p>
          <a:p>
            <a:pPr lvl="1"/>
            <a:r>
              <a:rPr lang="en-US" sz="2600" dirty="0"/>
              <a:t>Lambskin condoms are NOT effective in preventing the spread of STIs.</a:t>
            </a:r>
          </a:p>
          <a:p>
            <a:r>
              <a:rPr lang="en-US" dirty="0"/>
              <a:t>Pre Exposure Prophylaxis (</a:t>
            </a:r>
            <a:r>
              <a:rPr lang="en-US" dirty="0" err="1"/>
              <a:t>PrEP</a:t>
            </a:r>
            <a:r>
              <a:rPr lang="en-US" dirty="0" smtClean="0"/>
              <a:t>)- </a:t>
            </a:r>
            <a:r>
              <a:rPr lang="en-US" dirty="0"/>
              <a:t>a pill that can be taken to help prevent the transmission of HIV* </a:t>
            </a:r>
          </a:p>
          <a:p>
            <a:pPr marL="0" indent="0">
              <a:buNone/>
            </a:pPr>
            <a:endParaRPr lang="en-US" dirty="0"/>
          </a:p>
        </p:txBody>
      </p:sp>
    </p:spTree>
    <p:extLst>
      <p:ext uri="{BB962C8B-B14F-4D97-AF65-F5344CB8AC3E}">
        <p14:creationId xmlns:p14="http://schemas.microsoft.com/office/powerpoint/2010/main" val="144634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8181" y="285202"/>
            <a:ext cx="10515600" cy="1325563"/>
          </a:xfrm>
        </p:spPr>
        <p:txBody>
          <a:bodyPr/>
          <a:lstStyle/>
          <a:p>
            <a:pPr algn="ctr"/>
            <a:r>
              <a:rPr lang="en-US" dirty="0" smtClean="0">
                <a:solidFill>
                  <a:schemeClr val="bg1"/>
                </a:solidFill>
              </a:rPr>
              <a:t>Let’s Review!</a:t>
            </a:r>
            <a:endParaRPr lang="en-US" dirty="0">
              <a:solidFill>
                <a:schemeClr val="bg1"/>
              </a:solidFill>
            </a:endParaRPr>
          </a:p>
        </p:txBody>
      </p:sp>
      <p:sp>
        <p:nvSpPr>
          <p:cNvPr id="3" name="TextBox 2"/>
          <p:cNvSpPr txBox="1"/>
          <p:nvPr/>
        </p:nvSpPr>
        <p:spPr>
          <a:xfrm>
            <a:off x="2068643" y="1783829"/>
            <a:ext cx="10123357"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bg1"/>
                </a:solidFill>
              </a:rPr>
              <a:t>We know how STIs are transmitted. </a:t>
            </a:r>
            <a:endParaRPr lang="en-US" sz="2800" dirty="0" smtClean="0">
              <a:solidFill>
                <a:schemeClr val="bg1"/>
              </a:solidFill>
            </a:endParaRPr>
          </a:p>
          <a:p>
            <a:pPr marL="342900" indent="-342900">
              <a:buFont typeface="Arial" panose="020B0604020202020204" pitchFamily="34" charset="0"/>
              <a:buChar char="•"/>
            </a:pPr>
            <a:r>
              <a:rPr lang="en-US" sz="2800" dirty="0" smtClean="0">
                <a:solidFill>
                  <a:schemeClr val="bg1"/>
                </a:solidFill>
              </a:rPr>
              <a:t>We </a:t>
            </a:r>
            <a:r>
              <a:rPr lang="en-US" sz="2800" dirty="0">
                <a:solidFill>
                  <a:schemeClr val="bg1"/>
                </a:solidFill>
              </a:rPr>
              <a:t>know the signs and symptoms of an STI infection. </a:t>
            </a:r>
            <a:endParaRPr lang="en-US" sz="2800" dirty="0" smtClean="0">
              <a:solidFill>
                <a:schemeClr val="bg1"/>
              </a:solidFill>
            </a:endParaRPr>
          </a:p>
          <a:p>
            <a:pPr marL="342900" indent="-342900">
              <a:buFont typeface="Arial" panose="020B0604020202020204" pitchFamily="34" charset="0"/>
              <a:buChar char="•"/>
            </a:pPr>
            <a:r>
              <a:rPr lang="en-US" sz="2800" dirty="0" smtClean="0">
                <a:solidFill>
                  <a:schemeClr val="bg1"/>
                </a:solidFill>
              </a:rPr>
              <a:t>We </a:t>
            </a:r>
            <a:r>
              <a:rPr lang="en-US" sz="2800" dirty="0">
                <a:solidFill>
                  <a:schemeClr val="bg1"/>
                </a:solidFill>
              </a:rPr>
              <a:t>know some STIs don’t have symptoms. </a:t>
            </a:r>
            <a:endParaRPr lang="en-US" sz="2800" dirty="0" smtClean="0">
              <a:solidFill>
                <a:schemeClr val="bg1"/>
              </a:solidFill>
            </a:endParaRPr>
          </a:p>
          <a:p>
            <a:pPr marL="342900" indent="-342900">
              <a:buFont typeface="Arial" panose="020B0604020202020204" pitchFamily="34" charset="0"/>
              <a:buChar char="•"/>
            </a:pPr>
            <a:r>
              <a:rPr lang="en-US" sz="2800" dirty="0" smtClean="0">
                <a:solidFill>
                  <a:schemeClr val="bg1"/>
                </a:solidFill>
              </a:rPr>
              <a:t>We </a:t>
            </a:r>
            <a:r>
              <a:rPr lang="en-US" sz="2800" dirty="0">
                <a:solidFill>
                  <a:schemeClr val="bg1"/>
                </a:solidFill>
              </a:rPr>
              <a:t>know how to avoid getting an STI. </a:t>
            </a:r>
            <a:endParaRPr lang="en-US" sz="2800" dirty="0" smtClean="0">
              <a:solidFill>
                <a:schemeClr val="bg1"/>
              </a:solidFill>
            </a:endParaRPr>
          </a:p>
          <a:p>
            <a:pPr marL="342900" indent="-342900">
              <a:buFont typeface="Arial" panose="020B0604020202020204" pitchFamily="34" charset="0"/>
              <a:buChar char="•"/>
            </a:pPr>
            <a:endParaRPr lang="en-US" sz="2800" dirty="0" smtClean="0">
              <a:solidFill>
                <a:srgbClr val="367689"/>
              </a:solidFill>
            </a:endParaRPr>
          </a:p>
          <a:p>
            <a:r>
              <a:rPr lang="en-US" sz="2800" dirty="0" smtClean="0">
                <a:solidFill>
                  <a:schemeClr val="bg1"/>
                </a:solidFill>
              </a:rPr>
              <a:t>But </a:t>
            </a:r>
            <a:r>
              <a:rPr lang="en-US" sz="2800" dirty="0">
                <a:solidFill>
                  <a:schemeClr val="bg1"/>
                </a:solidFill>
              </a:rPr>
              <a:t>why would we want to avoid getting an STI</a:t>
            </a:r>
            <a:r>
              <a:rPr lang="en-US" sz="2800" dirty="0" smtClean="0">
                <a:solidFill>
                  <a:schemeClr val="bg1"/>
                </a:solidFill>
              </a:rPr>
              <a:t>?</a:t>
            </a:r>
          </a:p>
          <a:p>
            <a:pPr algn="ctr"/>
            <a:endParaRPr lang="en-US" sz="2800" dirty="0">
              <a:solidFill>
                <a:srgbClr val="367689"/>
              </a:solidFill>
            </a:endParaRPr>
          </a:p>
          <a:p>
            <a:r>
              <a:rPr lang="en-US" sz="2800" dirty="0">
                <a:solidFill>
                  <a:schemeClr val="bg1"/>
                </a:solidFill>
              </a:rPr>
              <a:t>Let’s brainstorm some of the potential long-term physical and emotional complications of contracting an STI.</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005" y="3455521"/>
            <a:ext cx="3297837" cy="3297837"/>
          </a:xfrm>
          <a:prstGeom prst="rect">
            <a:avLst/>
          </a:prstGeom>
        </p:spPr>
      </p:pic>
    </p:spTree>
    <p:extLst>
      <p:ext uri="{BB962C8B-B14F-4D97-AF65-F5344CB8AC3E}">
        <p14:creationId xmlns:p14="http://schemas.microsoft.com/office/powerpoint/2010/main" val="10412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Potential Long-term Physical </a:t>
            </a:r>
            <a:r>
              <a:rPr lang="en-US" sz="4000" dirty="0" smtClean="0"/>
              <a:t>Complications</a:t>
            </a:r>
            <a:br>
              <a:rPr lang="en-US" sz="4000" dirty="0" smtClean="0"/>
            </a:br>
            <a:r>
              <a:rPr lang="en-US" sz="4000" dirty="0" smtClean="0"/>
              <a:t>if STI is Left Untreated</a:t>
            </a:r>
            <a:endParaRPr lang="en-US" sz="4000" dirty="0"/>
          </a:p>
        </p:txBody>
      </p:sp>
      <p:sp>
        <p:nvSpPr>
          <p:cNvPr id="3" name="Content Placeholder 2"/>
          <p:cNvSpPr>
            <a:spLocks noGrp="1"/>
          </p:cNvSpPr>
          <p:nvPr>
            <p:ph sz="half" idx="1"/>
          </p:nvPr>
        </p:nvSpPr>
        <p:spPr>
          <a:xfrm>
            <a:off x="838200" y="2196327"/>
            <a:ext cx="5181600" cy="4351338"/>
          </a:xfrm>
        </p:spPr>
        <p:txBody>
          <a:bodyPr>
            <a:normAutofit/>
          </a:bodyPr>
          <a:lstStyle/>
          <a:p>
            <a:r>
              <a:rPr lang="en-US" dirty="0"/>
              <a:t>Death (AIDS, syphilis, </a:t>
            </a:r>
            <a:r>
              <a:rPr lang="en-US" dirty="0" err="1"/>
              <a:t>Hep</a:t>
            </a:r>
            <a:r>
              <a:rPr lang="en-US" dirty="0"/>
              <a:t> B, and HPV related </a:t>
            </a:r>
            <a:r>
              <a:rPr lang="en-US" dirty="0" smtClean="0"/>
              <a:t>cancer)</a:t>
            </a:r>
          </a:p>
          <a:p>
            <a:r>
              <a:rPr lang="en-US" dirty="0" smtClean="0"/>
              <a:t>Blindness </a:t>
            </a:r>
            <a:r>
              <a:rPr lang="en-US" dirty="0"/>
              <a:t>(</a:t>
            </a:r>
            <a:r>
              <a:rPr lang="en-US" dirty="0" smtClean="0"/>
              <a:t>syphilis)</a:t>
            </a:r>
            <a:endParaRPr lang="en-US" dirty="0"/>
          </a:p>
          <a:p>
            <a:r>
              <a:rPr lang="en-US" dirty="0"/>
              <a:t>Paralysis (</a:t>
            </a:r>
            <a:r>
              <a:rPr lang="en-US" dirty="0" smtClean="0"/>
              <a:t>syphilis)</a:t>
            </a:r>
          </a:p>
          <a:p>
            <a:r>
              <a:rPr lang="en-US" dirty="0" smtClean="0"/>
              <a:t>Heart </a:t>
            </a:r>
            <a:r>
              <a:rPr lang="en-US" dirty="0"/>
              <a:t>disease (</a:t>
            </a:r>
            <a:r>
              <a:rPr lang="en-US" dirty="0" smtClean="0"/>
              <a:t>syphilis)</a:t>
            </a:r>
          </a:p>
          <a:p>
            <a:r>
              <a:rPr lang="en-US" dirty="0" smtClean="0"/>
              <a:t>Brain </a:t>
            </a:r>
            <a:r>
              <a:rPr lang="en-US" dirty="0"/>
              <a:t>damage (</a:t>
            </a:r>
            <a:r>
              <a:rPr lang="en-US" dirty="0" smtClean="0"/>
              <a:t>syphilis)</a:t>
            </a:r>
            <a:endParaRPr lang="en-US" dirty="0"/>
          </a:p>
          <a:p>
            <a:r>
              <a:rPr lang="en-US" dirty="0"/>
              <a:t>Cervical, vaginal, penile, anal or throat cancers (HPV)</a:t>
            </a:r>
          </a:p>
          <a:p>
            <a:endParaRPr lang="en-US" dirty="0"/>
          </a:p>
        </p:txBody>
      </p:sp>
      <p:sp>
        <p:nvSpPr>
          <p:cNvPr id="4" name="Content Placeholder 3"/>
          <p:cNvSpPr>
            <a:spLocks noGrp="1"/>
          </p:cNvSpPr>
          <p:nvPr>
            <p:ph sz="half" idx="2"/>
          </p:nvPr>
        </p:nvSpPr>
        <p:spPr>
          <a:xfrm>
            <a:off x="6172200" y="2196327"/>
            <a:ext cx="5181600" cy="4351338"/>
          </a:xfrm>
        </p:spPr>
        <p:txBody>
          <a:bodyPr>
            <a:normAutofit/>
          </a:bodyPr>
          <a:lstStyle/>
          <a:p>
            <a:r>
              <a:rPr lang="en-US" dirty="0" smtClean="0"/>
              <a:t>Infertility </a:t>
            </a:r>
            <a:r>
              <a:rPr lang="en-US" dirty="0"/>
              <a:t>(gonorrhea and chlamydia)</a:t>
            </a:r>
          </a:p>
          <a:p>
            <a:r>
              <a:rPr lang="en-US" dirty="0"/>
              <a:t>Ectopic pregnancy (gonorrhea and chlamydia)</a:t>
            </a:r>
          </a:p>
          <a:p>
            <a:r>
              <a:rPr lang="en-US" dirty="0"/>
              <a:t>Pelvic inflammatory disease (gonorrhea and chlamydia)</a:t>
            </a:r>
          </a:p>
          <a:p>
            <a:r>
              <a:rPr lang="en-US" dirty="0"/>
              <a:t>Chronic pelvic pain (gonorrhea and chlamydia)</a:t>
            </a:r>
          </a:p>
          <a:p>
            <a:r>
              <a:rPr lang="en-US" dirty="0"/>
              <a:t>Liver damage (</a:t>
            </a:r>
            <a:r>
              <a:rPr lang="en-US" dirty="0" err="1"/>
              <a:t>Hep</a:t>
            </a:r>
            <a:r>
              <a:rPr lang="en-US" dirty="0"/>
              <a:t> B)</a:t>
            </a:r>
          </a:p>
          <a:p>
            <a:endParaRPr lang="en-US" dirty="0"/>
          </a:p>
        </p:txBody>
      </p:sp>
    </p:spTree>
    <p:extLst>
      <p:ext uri="{BB962C8B-B14F-4D97-AF65-F5344CB8AC3E}">
        <p14:creationId xmlns:p14="http://schemas.microsoft.com/office/powerpoint/2010/main" val="12130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1000"/>
                                        <p:tgtEl>
                                          <p:spTgt spid="4">
                                            <p:txEl>
                                              <p:pRg st="0" end="0"/>
                                            </p:txEl>
                                          </p:spTgt>
                                        </p:tgtEl>
                                      </p:cBhvr>
                                    </p:animEffect>
                                    <p:anim calcmode="lin" valueType="num">
                                      <p:cBhvr>
                                        <p:cTn id="4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1000"/>
                                        <p:tgtEl>
                                          <p:spTgt spid="4">
                                            <p:txEl>
                                              <p:pRg st="1" end="1"/>
                                            </p:txEl>
                                          </p:spTgt>
                                        </p:tgtEl>
                                      </p:cBhvr>
                                    </p:animEffect>
                                    <p:anim calcmode="lin" valueType="num">
                                      <p:cBhvr>
                                        <p:cTn id="4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1000"/>
                                        <p:tgtEl>
                                          <p:spTgt spid="4">
                                            <p:txEl>
                                              <p:pRg st="2" end="2"/>
                                            </p:txEl>
                                          </p:spTgt>
                                        </p:tgtEl>
                                      </p:cBhvr>
                                    </p:animEffect>
                                    <p:anim calcmode="lin" valueType="num">
                                      <p:cBhvr>
                                        <p:cTn id="5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fade">
                                      <p:cBhvr>
                                        <p:cTn id="54" dur="1000"/>
                                        <p:tgtEl>
                                          <p:spTgt spid="4">
                                            <p:txEl>
                                              <p:pRg st="3" end="3"/>
                                            </p:txEl>
                                          </p:spTgt>
                                        </p:tgtEl>
                                      </p:cBhvr>
                                    </p:animEffect>
                                    <p:anim calcmode="lin" valueType="num">
                                      <p:cBhvr>
                                        <p:cTn id="5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fade">
                                      <p:cBhvr>
                                        <p:cTn id="59" dur="1000"/>
                                        <p:tgtEl>
                                          <p:spTgt spid="4">
                                            <p:txEl>
                                              <p:pRg st="4" end="4"/>
                                            </p:txEl>
                                          </p:spTgt>
                                        </p:tgtEl>
                                      </p:cBhvr>
                                    </p:animEffect>
                                    <p:anim calcmode="lin" valueType="num">
                                      <p:cBhvr>
                                        <p:cTn id="6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0122"/>
            <a:ext cx="10515600" cy="1012413"/>
          </a:xfrm>
        </p:spPr>
        <p:txBody>
          <a:bodyPr/>
          <a:lstStyle/>
          <a:p>
            <a:r>
              <a:rPr lang="en-US" dirty="0" smtClean="0"/>
              <a:t>Potential Emotional Complications</a:t>
            </a:r>
            <a:endParaRPr lang="en-US" dirty="0"/>
          </a:p>
        </p:txBody>
      </p:sp>
      <p:sp>
        <p:nvSpPr>
          <p:cNvPr id="3" name="Content Placeholder 2"/>
          <p:cNvSpPr>
            <a:spLocks noGrp="1"/>
          </p:cNvSpPr>
          <p:nvPr>
            <p:ph idx="1"/>
          </p:nvPr>
        </p:nvSpPr>
        <p:spPr>
          <a:xfrm>
            <a:off x="642552" y="1460664"/>
            <a:ext cx="3336324" cy="4799425"/>
          </a:xfrm>
        </p:spPr>
        <p:txBody>
          <a:bodyPr>
            <a:normAutofit/>
          </a:bodyPr>
          <a:lstStyle/>
          <a:p>
            <a:r>
              <a:rPr lang="en-US" sz="2600" dirty="0"/>
              <a:t>Sad</a:t>
            </a:r>
          </a:p>
          <a:p>
            <a:r>
              <a:rPr lang="en-US" sz="2600" dirty="0"/>
              <a:t>Angry</a:t>
            </a:r>
          </a:p>
          <a:p>
            <a:r>
              <a:rPr lang="en-US" sz="2600" dirty="0"/>
              <a:t>Confused</a:t>
            </a:r>
          </a:p>
          <a:p>
            <a:r>
              <a:rPr lang="en-US" sz="2600" dirty="0"/>
              <a:t>Embarrassed</a:t>
            </a:r>
          </a:p>
          <a:p>
            <a:r>
              <a:rPr lang="en-US" sz="2600" dirty="0"/>
              <a:t>Afraid</a:t>
            </a:r>
          </a:p>
          <a:p>
            <a:r>
              <a:rPr lang="en-US" sz="2600" dirty="0"/>
              <a:t>Depressed</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
        <p:nvSpPr>
          <p:cNvPr id="7" name="TextBox 6"/>
          <p:cNvSpPr txBox="1"/>
          <p:nvPr/>
        </p:nvSpPr>
        <p:spPr>
          <a:xfrm>
            <a:off x="4314569" y="2139800"/>
            <a:ext cx="6561438" cy="1550168"/>
          </a:xfrm>
          <a:prstGeom prst="rect">
            <a:avLst/>
          </a:prstGeom>
          <a:noFill/>
        </p:spPr>
        <p:txBody>
          <a:bodyPr wrap="square" rtlCol="0">
            <a:spAutoFit/>
          </a:bodyPr>
          <a:lstStyle/>
          <a:p>
            <a:pPr lvl="0" algn="ctr">
              <a:lnSpc>
                <a:spcPct val="90000"/>
              </a:lnSpc>
              <a:spcBef>
                <a:spcPts val="1000"/>
              </a:spcBef>
            </a:pPr>
            <a:r>
              <a:rPr lang="en-US" sz="24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Anyone </a:t>
            </a:r>
            <a:r>
              <a:rPr lang="en-US" sz="2400" b="1" dirty="0">
                <a:solidFill>
                  <a:srgbClr val="367689"/>
                </a:solidFill>
                <a:latin typeface="Cambria" panose="02040503050406030204" pitchFamily="18" charset="0"/>
                <a:ea typeface="Cambria" panose="02040503050406030204" pitchFamily="18" charset="0"/>
                <a:cs typeface="Arial" panose="020B0604020202020204" pitchFamily="34" charset="0"/>
              </a:rPr>
              <a:t>engaging in sexual behaviors can be at risk for </a:t>
            </a:r>
            <a:r>
              <a:rPr lang="en-US" sz="24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contracting an </a:t>
            </a:r>
            <a:r>
              <a:rPr lang="en-US" sz="2400" b="1" dirty="0">
                <a:solidFill>
                  <a:srgbClr val="367689"/>
                </a:solidFill>
                <a:latin typeface="Cambria" panose="02040503050406030204" pitchFamily="18" charset="0"/>
                <a:ea typeface="Cambria" panose="02040503050406030204" pitchFamily="18" charset="0"/>
                <a:cs typeface="Arial" panose="020B0604020202020204" pitchFamily="34" charset="0"/>
              </a:rPr>
              <a:t>STI. </a:t>
            </a:r>
            <a:endParaRPr lang="en-US" sz="24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pPr lvl="0" algn="ctr">
              <a:lnSpc>
                <a:spcPct val="90000"/>
              </a:lnSpc>
              <a:spcBef>
                <a:spcPts val="1000"/>
              </a:spcBef>
            </a:pPr>
            <a:r>
              <a:rPr lang="en-US" sz="24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It </a:t>
            </a:r>
            <a:r>
              <a:rPr lang="en-US" sz="2400" b="1" dirty="0">
                <a:solidFill>
                  <a:srgbClr val="367689"/>
                </a:solidFill>
                <a:latin typeface="Cambria" panose="02040503050406030204" pitchFamily="18" charset="0"/>
                <a:ea typeface="Cambria" panose="02040503050406030204" pitchFamily="18" charset="0"/>
                <a:cs typeface="Arial" panose="020B0604020202020204" pitchFamily="34" charset="0"/>
              </a:rPr>
              <a:t>does not mean they </a:t>
            </a:r>
            <a:r>
              <a:rPr lang="en-US" sz="24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are “dirty” </a:t>
            </a:r>
            <a:r>
              <a:rPr lang="en-US" sz="2400" b="1" dirty="0">
                <a:solidFill>
                  <a:srgbClr val="367689"/>
                </a:solidFill>
                <a:latin typeface="Cambria" panose="02040503050406030204" pitchFamily="18" charset="0"/>
                <a:ea typeface="Cambria" panose="02040503050406030204" pitchFamily="18" charset="0"/>
                <a:cs typeface="Arial" panose="020B0604020202020204" pitchFamily="34" charset="0"/>
              </a:rPr>
              <a:t>or a bad person. </a:t>
            </a:r>
            <a:r>
              <a:rPr lang="en-US" sz="24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endParaRPr lang="en-US" sz="24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8" name="TextBox 7"/>
          <p:cNvSpPr txBox="1"/>
          <p:nvPr/>
        </p:nvSpPr>
        <p:spPr>
          <a:xfrm>
            <a:off x="306859" y="4783084"/>
            <a:ext cx="11578282" cy="1938992"/>
          </a:xfrm>
          <a:prstGeom prst="rect">
            <a:avLst/>
          </a:prstGeom>
          <a:noFill/>
        </p:spPr>
        <p:txBody>
          <a:bodyPr wrap="square" rtlCol="0">
            <a:spAutoFit/>
          </a:bodyPr>
          <a:lstStyle/>
          <a:p>
            <a:r>
              <a:rPr lang="en-US" sz="2400" dirty="0" smtClean="0">
                <a:solidFill>
                  <a:srgbClr val="367689"/>
                </a:solidFill>
              </a:rPr>
              <a:t>If someone experiences any </a:t>
            </a:r>
            <a:r>
              <a:rPr lang="en-US" sz="2400" dirty="0">
                <a:solidFill>
                  <a:srgbClr val="367689"/>
                </a:solidFill>
              </a:rPr>
              <a:t>of these emotions because of an STI diagnosis, it doesn’t mean that they </a:t>
            </a:r>
            <a:r>
              <a:rPr lang="en-US" sz="2400" i="1" dirty="0">
                <a:solidFill>
                  <a:srgbClr val="367689"/>
                </a:solidFill>
              </a:rPr>
              <a:t>should</a:t>
            </a:r>
            <a:r>
              <a:rPr lang="en-US" sz="2400" dirty="0">
                <a:solidFill>
                  <a:srgbClr val="367689"/>
                </a:solidFill>
              </a:rPr>
              <a:t> feel </a:t>
            </a:r>
            <a:r>
              <a:rPr lang="en-US" sz="2400" dirty="0" smtClean="0">
                <a:solidFill>
                  <a:srgbClr val="367689"/>
                </a:solidFill>
              </a:rPr>
              <a:t>ashamed or embarrassed</a:t>
            </a:r>
            <a:r>
              <a:rPr lang="en-US" sz="2400" dirty="0">
                <a:solidFill>
                  <a:srgbClr val="367689"/>
                </a:solidFill>
              </a:rPr>
              <a:t>.</a:t>
            </a:r>
            <a:r>
              <a:rPr lang="en-US" sz="2400" dirty="0" smtClean="0">
                <a:solidFill>
                  <a:srgbClr val="367689"/>
                </a:solidFill>
              </a:rPr>
              <a:t> </a:t>
            </a:r>
            <a:r>
              <a:rPr lang="en-US" sz="2400" dirty="0">
                <a:solidFill>
                  <a:srgbClr val="367689"/>
                </a:solidFill>
              </a:rPr>
              <a:t>It’s normal to have emotional reactions, especially when there is so much stigma and shame around STIs. We don’t want to shame anyone that contracts an STI, we want to encourage them to get tested and </a:t>
            </a:r>
            <a:r>
              <a:rPr lang="en-US" sz="2400" dirty="0" smtClean="0">
                <a:solidFill>
                  <a:srgbClr val="367689"/>
                </a:solidFill>
              </a:rPr>
              <a:t>avoid risky behaviors in the future. </a:t>
            </a:r>
            <a:endParaRPr lang="en-US" sz="2400" dirty="0">
              <a:solidFill>
                <a:srgbClr val="367689"/>
              </a:solidFill>
            </a:endParaRPr>
          </a:p>
        </p:txBody>
      </p:sp>
    </p:spTree>
    <p:extLst>
      <p:ext uri="{BB962C8B-B14F-4D97-AF65-F5344CB8AC3E}">
        <p14:creationId xmlns:p14="http://schemas.microsoft.com/office/powerpoint/2010/main" val="387550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7">
                                            <p:txEl>
                                              <p:pRg st="0" end="0"/>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 calcmode="lin" valueType="num">
                                      <p:cBhvr>
                                        <p:cTn id="38"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additive="base">
                                        <p:cTn id="4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and Treatment</a:t>
            </a:r>
          </a:p>
        </p:txBody>
      </p:sp>
      <p:sp>
        <p:nvSpPr>
          <p:cNvPr id="3" name="Content Placeholder 2"/>
          <p:cNvSpPr>
            <a:spLocks noGrp="1"/>
          </p:cNvSpPr>
          <p:nvPr>
            <p:ph idx="1"/>
          </p:nvPr>
        </p:nvSpPr>
        <p:spPr>
          <a:xfrm>
            <a:off x="838200" y="1825625"/>
            <a:ext cx="8887692" cy="4351338"/>
          </a:xfrm>
        </p:spPr>
        <p:txBody>
          <a:bodyPr/>
          <a:lstStyle/>
          <a:p>
            <a:r>
              <a:rPr lang="en-US" dirty="0"/>
              <a:t>Treatment requires the care of a </a:t>
            </a:r>
            <a:r>
              <a:rPr lang="en-US" dirty="0" smtClean="0"/>
              <a:t>medical professional. </a:t>
            </a:r>
            <a:endParaRPr lang="en-US" dirty="0"/>
          </a:p>
          <a:p>
            <a:r>
              <a:rPr lang="en-US" dirty="0"/>
              <a:t>Bacterial </a:t>
            </a:r>
            <a:r>
              <a:rPr lang="en-US" dirty="0" smtClean="0"/>
              <a:t>STIs </a:t>
            </a:r>
            <a:r>
              <a:rPr lang="en-US" dirty="0"/>
              <a:t>can typically be detected in the urine or by taking a swab of the infected area.  In some cases a blood test is used.</a:t>
            </a:r>
          </a:p>
          <a:p>
            <a:pPr lvl="1"/>
            <a:r>
              <a:rPr lang="en-US" sz="2500" dirty="0"/>
              <a:t>Gonorrhea and chlamydia infections in the throat or rectum can only be tested and diagnosed with a throat or rectal swab.</a:t>
            </a:r>
          </a:p>
          <a:p>
            <a:r>
              <a:rPr lang="en-US" dirty="0"/>
              <a:t>Treatment with antibiotics will cure a bacterial </a:t>
            </a:r>
            <a:r>
              <a:rPr lang="en-US" dirty="0" smtClean="0"/>
              <a:t>STI*</a:t>
            </a:r>
            <a:endParaRPr lang="en-US" dirty="0"/>
          </a:p>
          <a:p>
            <a:r>
              <a:rPr lang="en-US" dirty="0"/>
              <a:t>P</a:t>
            </a:r>
            <a:r>
              <a:rPr lang="en-US" dirty="0" smtClean="0"/>
              <a:t>arasitic </a:t>
            </a:r>
            <a:r>
              <a:rPr lang="en-US" dirty="0"/>
              <a:t>STIs can be </a:t>
            </a:r>
            <a:r>
              <a:rPr lang="en-US" dirty="0" smtClean="0"/>
              <a:t>cured with pills and/or topical medications</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0931" y="3776353"/>
            <a:ext cx="3081647" cy="3081647"/>
          </a:xfrm>
          <a:prstGeom prst="rect">
            <a:avLst/>
          </a:prstGeom>
        </p:spPr>
      </p:pic>
    </p:spTree>
    <p:extLst>
      <p:ext uri="{BB962C8B-B14F-4D97-AF65-F5344CB8AC3E}">
        <p14:creationId xmlns:p14="http://schemas.microsoft.com/office/powerpoint/2010/main" val="3450546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and Treatment </a:t>
            </a:r>
          </a:p>
        </p:txBody>
      </p:sp>
      <p:pic>
        <p:nvPicPr>
          <p:cNvPr id="4" name="Picture 3"/>
          <p:cNvPicPr>
            <a:picLocks noChangeAspect="1"/>
          </p:cNvPicPr>
          <p:nvPr/>
        </p:nvPicPr>
        <p:blipFill>
          <a:blip r:embed="rId3"/>
          <a:stretch>
            <a:fillRect/>
          </a:stretch>
        </p:blipFill>
        <p:spPr>
          <a:xfrm>
            <a:off x="187319" y="5603889"/>
            <a:ext cx="2493480" cy="1146147"/>
          </a:xfrm>
          <a:prstGeom prst="rect">
            <a:avLst/>
          </a:prstGeom>
        </p:spPr>
      </p:pic>
      <p:sp>
        <p:nvSpPr>
          <p:cNvPr id="3" name="Content Placeholder 2"/>
          <p:cNvSpPr>
            <a:spLocks noGrp="1"/>
          </p:cNvSpPr>
          <p:nvPr>
            <p:ph idx="1"/>
          </p:nvPr>
        </p:nvSpPr>
        <p:spPr/>
        <p:txBody>
          <a:bodyPr/>
          <a:lstStyle/>
          <a:p>
            <a:r>
              <a:rPr lang="en-US" dirty="0"/>
              <a:t>Viral STIs are not curable. There are medications to make the symptoms more manageable. </a:t>
            </a:r>
          </a:p>
          <a:p>
            <a:r>
              <a:rPr lang="en-US" dirty="0"/>
              <a:t>Human Papilloma Virus (HPV) and Hepatitis B both have preventative vaccinations that can help the body develop immunities. You can talk to your physician, or visit your local health department, to learn more about these vaccinations. </a:t>
            </a:r>
          </a:p>
          <a:p>
            <a:r>
              <a:rPr lang="en-US" dirty="0"/>
              <a:t>Free or reduce cost testing and treatment are available at your local health department. </a:t>
            </a:r>
            <a:endParaRPr lang="en-US" dirty="0" smtClean="0"/>
          </a:p>
          <a:p>
            <a:pPr lvl="1"/>
            <a:r>
              <a:rPr lang="en-US" sz="2600" dirty="0" smtClean="0"/>
              <a:t>Make sure to ask about which STIs they test </a:t>
            </a:r>
            <a:endParaRPr lang="en-US" sz="2600" dirty="0"/>
          </a:p>
          <a:p>
            <a:endParaRPr lang="en-US" dirty="0"/>
          </a:p>
        </p:txBody>
      </p:sp>
    </p:spTree>
    <p:extLst>
      <p:ext uri="{BB962C8B-B14F-4D97-AF65-F5344CB8AC3E}">
        <p14:creationId xmlns:p14="http://schemas.microsoft.com/office/powerpoint/2010/main" val="1169448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259697"/>
            <a:ext cx="10515600" cy="1325563"/>
          </a:xfrm>
        </p:spPr>
        <p:txBody>
          <a:bodyPr/>
          <a:lstStyle/>
          <a:p>
            <a:r>
              <a:rPr lang="en-US" dirty="0"/>
              <a:t>H</a:t>
            </a:r>
            <a:r>
              <a:rPr lang="en-US" dirty="0" smtClean="0"/>
              <a:t>uman Papillomavirus (HPV) Facts</a:t>
            </a:r>
            <a:endParaRPr lang="en-US" dirty="0"/>
          </a:p>
        </p:txBody>
      </p:sp>
      <p:sp>
        <p:nvSpPr>
          <p:cNvPr id="3" name="Content Placeholder 2"/>
          <p:cNvSpPr>
            <a:spLocks noGrp="1"/>
          </p:cNvSpPr>
          <p:nvPr>
            <p:ph idx="1"/>
          </p:nvPr>
        </p:nvSpPr>
        <p:spPr>
          <a:xfrm>
            <a:off x="838199" y="1710046"/>
            <a:ext cx="10882745" cy="4916385"/>
          </a:xfrm>
        </p:spPr>
        <p:txBody>
          <a:bodyPr>
            <a:normAutofit fontScale="47500" lnSpcReduction="20000"/>
          </a:bodyPr>
          <a:lstStyle/>
          <a:p>
            <a:pPr>
              <a:spcAft>
                <a:spcPts val="1000"/>
              </a:spcAft>
            </a:pPr>
            <a:r>
              <a:rPr lang="en-US" sz="5500" dirty="0" smtClean="0"/>
              <a:t>There are many types of Human Papillomavirus</a:t>
            </a:r>
          </a:p>
          <a:p>
            <a:pPr>
              <a:spcAft>
                <a:spcPts val="1000"/>
              </a:spcAft>
            </a:pPr>
            <a:r>
              <a:rPr lang="en-US" sz="5500" dirty="0" smtClean="0"/>
              <a:t>HPV is the most common STI. Almost all sexually active adults will contract HPV in their lifetime.</a:t>
            </a:r>
            <a:endParaRPr lang="en-US" sz="5500" dirty="0"/>
          </a:p>
          <a:p>
            <a:pPr>
              <a:spcAft>
                <a:spcPts val="1000"/>
              </a:spcAft>
            </a:pPr>
            <a:r>
              <a:rPr lang="en-US" sz="5500" dirty="0"/>
              <a:t>HPV can be transmitted through skin to skin contact.</a:t>
            </a:r>
          </a:p>
          <a:p>
            <a:pPr>
              <a:spcAft>
                <a:spcPts val="1000"/>
              </a:spcAft>
            </a:pPr>
            <a:r>
              <a:rPr lang="en-US" sz="5500" dirty="0"/>
              <a:t>For most people, HPV will clear up on its own within about two years.</a:t>
            </a:r>
          </a:p>
          <a:p>
            <a:pPr>
              <a:spcAft>
                <a:spcPts val="1000"/>
              </a:spcAft>
            </a:pPr>
            <a:r>
              <a:rPr lang="en-US" sz="5500" dirty="0"/>
              <a:t>F</a:t>
            </a:r>
            <a:r>
              <a:rPr lang="en-US" sz="5500" dirty="0" smtClean="0"/>
              <a:t>or </a:t>
            </a:r>
            <a:r>
              <a:rPr lang="en-US" sz="5500" dirty="0"/>
              <a:t>some individuals, HPV can develop into cancer or genital warts. </a:t>
            </a:r>
            <a:r>
              <a:rPr lang="en-US" sz="5500" dirty="0" smtClean="0"/>
              <a:t>About 50% of infections are high-risk (cancer causing).</a:t>
            </a:r>
          </a:p>
          <a:p>
            <a:pPr>
              <a:spcAft>
                <a:spcPts val="1000"/>
              </a:spcAft>
            </a:pPr>
            <a:r>
              <a:rPr lang="en-US" sz="5500" dirty="0" smtClean="0"/>
              <a:t>The HPV vaccine can prevent the majority of cancer causing viral strains</a:t>
            </a:r>
          </a:p>
          <a:p>
            <a:pPr>
              <a:spcAft>
                <a:spcPts val="1000"/>
              </a:spcAft>
            </a:pPr>
            <a:r>
              <a:rPr lang="en-US" sz="5500" dirty="0" smtClean="0"/>
              <a:t>HPV </a:t>
            </a:r>
            <a:r>
              <a:rPr lang="en-US" sz="5500" dirty="0"/>
              <a:t>can only be detected by testing cervical cells, this is done during a pap smear</a:t>
            </a:r>
            <a:r>
              <a:rPr lang="en-US" sz="5500" dirty="0" smtClean="0"/>
              <a:t>.* </a:t>
            </a:r>
            <a:r>
              <a:rPr lang="en-US" sz="5500" dirty="0"/>
              <a:t>There is not currently a test for those </a:t>
            </a:r>
            <a:r>
              <a:rPr lang="en-US" sz="5500" dirty="0" smtClean="0"/>
              <a:t>with a penis.*</a:t>
            </a:r>
            <a:endParaRPr lang="en-US" sz="5500" dirty="0"/>
          </a:p>
          <a:p>
            <a:endParaRPr lang="en-US" dirty="0"/>
          </a:p>
        </p:txBody>
      </p:sp>
    </p:spTree>
    <p:extLst>
      <p:ext uri="{BB962C8B-B14F-4D97-AF65-F5344CB8AC3E}">
        <p14:creationId xmlns:p14="http://schemas.microsoft.com/office/powerpoint/2010/main" val="827597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prevent the spread of STIs?</a:t>
            </a:r>
          </a:p>
        </p:txBody>
      </p:sp>
      <p:sp>
        <p:nvSpPr>
          <p:cNvPr id="3" name="Content Placeholder 2"/>
          <p:cNvSpPr>
            <a:spLocks noGrp="1"/>
          </p:cNvSpPr>
          <p:nvPr>
            <p:ph idx="1"/>
          </p:nvPr>
        </p:nvSpPr>
        <p:spPr>
          <a:xfrm>
            <a:off x="838200" y="1825625"/>
            <a:ext cx="8664555" cy="4351338"/>
          </a:xfrm>
        </p:spPr>
        <p:txBody>
          <a:bodyPr/>
          <a:lstStyle/>
          <a:p>
            <a:r>
              <a:rPr lang="en-US" dirty="0"/>
              <a:t>Getting tested, and having all of your partners get tested, will help reduce your risk of STIs including HIV.</a:t>
            </a:r>
          </a:p>
          <a:p>
            <a:r>
              <a:rPr lang="en-US" dirty="0"/>
              <a:t>Getting tested at least once a year is recommended. If you know your </a:t>
            </a:r>
            <a:r>
              <a:rPr lang="en-US" dirty="0" smtClean="0"/>
              <a:t>status, </a:t>
            </a:r>
            <a:r>
              <a:rPr lang="en-US" dirty="0"/>
              <a:t>you can get treated early if needed.</a:t>
            </a:r>
          </a:p>
          <a:p>
            <a:r>
              <a:rPr lang="en-US" dirty="0"/>
              <a:t>Condoms and/or dental dams can also help reduce the risk of STIs including HIV (along with </a:t>
            </a:r>
            <a:r>
              <a:rPr lang="en-US" dirty="0" err="1"/>
              <a:t>PrEP</a:t>
            </a:r>
            <a:r>
              <a:rPr lang="en-US" dirty="0"/>
              <a:t> for HIV).</a:t>
            </a:r>
          </a:p>
          <a:p>
            <a:r>
              <a:rPr lang="en-US" dirty="0"/>
              <a:t>Not engaging in sexual activity is the only 100% effective way to prevent the spread of STIs.*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0251" y="4168239"/>
            <a:ext cx="2689245" cy="2689761"/>
          </a:xfrm>
          <a:prstGeom prst="rect">
            <a:avLst/>
          </a:prstGeom>
        </p:spPr>
      </p:pic>
    </p:spTree>
    <p:extLst>
      <p:ext uri="{BB962C8B-B14F-4D97-AF65-F5344CB8AC3E}">
        <p14:creationId xmlns:p14="http://schemas.microsoft.com/office/powerpoint/2010/main" val="6888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STI</a:t>
            </a:r>
            <a:endParaRPr lang="en-US" dirty="0">
              <a:solidFill>
                <a:schemeClr val="bg1"/>
              </a:solidFill>
            </a:endParaRPr>
          </a:p>
        </p:txBody>
      </p:sp>
      <p:sp>
        <p:nvSpPr>
          <p:cNvPr id="3" name="Content Placeholder 2"/>
          <p:cNvSpPr>
            <a:spLocks noGrp="1"/>
          </p:cNvSpPr>
          <p:nvPr>
            <p:ph idx="1"/>
          </p:nvPr>
        </p:nvSpPr>
        <p:spPr>
          <a:xfrm>
            <a:off x="838200" y="1825624"/>
            <a:ext cx="10515600" cy="4590165"/>
          </a:xfrm>
        </p:spPr>
        <p:txBody>
          <a:bodyPr/>
          <a:lstStyle/>
          <a:p>
            <a:pPr marL="0" indent="0">
              <a:buNone/>
            </a:pPr>
            <a:r>
              <a:rPr lang="en-US" dirty="0">
                <a:solidFill>
                  <a:schemeClr val="bg1"/>
                </a:solidFill>
              </a:rPr>
              <a:t>What do the letters S.T.I. </a:t>
            </a:r>
            <a:r>
              <a:rPr lang="en-US" dirty="0" smtClean="0">
                <a:solidFill>
                  <a:schemeClr val="bg1"/>
                </a:solidFill>
              </a:rPr>
              <a:t>stand for?</a:t>
            </a:r>
            <a:endParaRPr lang="en-US" dirty="0">
              <a:solidFill>
                <a:schemeClr val="bg1"/>
              </a:solidFill>
            </a:endParaRPr>
          </a:p>
          <a:p>
            <a:r>
              <a:rPr lang="en-US" dirty="0">
                <a:solidFill>
                  <a:schemeClr val="bg1"/>
                </a:solidFill>
              </a:rPr>
              <a:t>Sexually</a:t>
            </a:r>
          </a:p>
          <a:p>
            <a:r>
              <a:rPr lang="en-US" dirty="0">
                <a:solidFill>
                  <a:schemeClr val="bg1"/>
                </a:solidFill>
              </a:rPr>
              <a:t>Transmitted</a:t>
            </a:r>
          </a:p>
          <a:p>
            <a:r>
              <a:rPr lang="en-US" dirty="0">
                <a:solidFill>
                  <a:schemeClr val="bg1"/>
                </a:solidFill>
              </a:rPr>
              <a:t>Infections</a:t>
            </a:r>
          </a:p>
          <a:p>
            <a:endParaRPr lang="en-US" dirty="0"/>
          </a:p>
          <a:p>
            <a:pPr marL="0" indent="0">
              <a:buNone/>
            </a:pPr>
            <a:r>
              <a:rPr lang="en-US" dirty="0">
                <a:solidFill>
                  <a:schemeClr val="bg1"/>
                </a:solidFill>
              </a:rPr>
              <a:t>You may hear the term STD used instead of STI. STD stands for Sexually Transmitted Disease. </a:t>
            </a:r>
            <a:r>
              <a:rPr lang="en-US" dirty="0" smtClean="0">
                <a:solidFill>
                  <a:schemeClr val="bg1"/>
                </a:solidFill>
              </a:rPr>
              <a:t>They essentially </a:t>
            </a:r>
            <a:r>
              <a:rPr lang="en-US" dirty="0">
                <a:solidFill>
                  <a:schemeClr val="bg1"/>
                </a:solidFill>
              </a:rPr>
              <a:t>mean the same thing</a:t>
            </a:r>
            <a:r>
              <a:rPr lang="en-US" dirty="0" smtClean="0">
                <a:solidFill>
                  <a:schemeClr val="bg1"/>
                </a:solidFill>
              </a:rPr>
              <a:t>. Infection is just a little more accurate.</a:t>
            </a:r>
            <a:endParaRPr lang="en-US" dirty="0">
              <a:solidFill>
                <a:schemeClr val="bg1"/>
              </a:solidFill>
            </a:endParaRPr>
          </a:p>
          <a:p>
            <a:endParaRPr lang="en-US" dirty="0"/>
          </a:p>
        </p:txBody>
      </p:sp>
    </p:spTree>
    <p:extLst>
      <p:ext uri="{BB962C8B-B14F-4D97-AF65-F5344CB8AC3E}">
        <p14:creationId xmlns:p14="http://schemas.microsoft.com/office/powerpoint/2010/main" val="4278287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3555" y="0"/>
            <a:ext cx="10515600" cy="1325563"/>
          </a:xfrm>
        </p:spPr>
        <p:txBody>
          <a:bodyPr/>
          <a:lstStyle/>
          <a:p>
            <a:pPr algn="ctr"/>
            <a:r>
              <a:rPr lang="en-US" dirty="0" smtClean="0">
                <a:solidFill>
                  <a:schemeClr val="bg1"/>
                </a:solidFill>
              </a:rPr>
              <a:t>In Closing…</a:t>
            </a:r>
            <a:endParaRPr lang="en-US" dirty="0">
              <a:solidFill>
                <a:schemeClr val="bg1"/>
              </a:solidFill>
            </a:endParaRPr>
          </a:p>
        </p:txBody>
      </p:sp>
      <p:sp>
        <p:nvSpPr>
          <p:cNvPr id="3" name="TextBox 2"/>
          <p:cNvSpPr txBox="1"/>
          <p:nvPr/>
        </p:nvSpPr>
        <p:spPr>
          <a:xfrm>
            <a:off x="1214810" y="1432773"/>
            <a:ext cx="9353863" cy="4031873"/>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chemeClr val="bg1"/>
                </a:solidFill>
              </a:rPr>
              <a:t>You now know the basic information that </a:t>
            </a:r>
            <a:endParaRPr lang="en-US" sz="3200" dirty="0" smtClean="0">
              <a:solidFill>
                <a:schemeClr val="bg1"/>
              </a:solidFill>
            </a:endParaRPr>
          </a:p>
          <a:p>
            <a:r>
              <a:rPr lang="en-US" sz="3200" dirty="0" smtClean="0">
                <a:solidFill>
                  <a:schemeClr val="bg1"/>
                </a:solidFill>
              </a:rPr>
              <a:t>will </a:t>
            </a:r>
            <a:r>
              <a:rPr lang="en-US" sz="3200" dirty="0">
                <a:solidFill>
                  <a:schemeClr val="bg1"/>
                </a:solidFill>
              </a:rPr>
              <a:t>help you avoid getting an STI. </a:t>
            </a:r>
            <a:endParaRPr lang="en-US" sz="3200" dirty="0" smtClean="0">
              <a:solidFill>
                <a:schemeClr val="bg1"/>
              </a:solidFill>
            </a:endParaRPr>
          </a:p>
          <a:p>
            <a:endParaRPr lang="en-US" sz="3200" dirty="0">
              <a:solidFill>
                <a:schemeClr val="bg1"/>
              </a:solidFill>
            </a:endParaRPr>
          </a:p>
          <a:p>
            <a:pPr marL="342900" indent="-342900">
              <a:buFont typeface="Arial" panose="020B0604020202020204" pitchFamily="34" charset="0"/>
              <a:buChar char="•"/>
            </a:pPr>
            <a:r>
              <a:rPr lang="en-US" sz="3200" dirty="0">
                <a:solidFill>
                  <a:schemeClr val="bg1"/>
                </a:solidFill>
              </a:rPr>
              <a:t>Remember how STIs are transmitted, how to reduce your chance of contracting an STI, what can happen if you get infected and how to get tested</a:t>
            </a:r>
            <a:r>
              <a:rPr lang="en-US" sz="3200" dirty="0" smtClean="0">
                <a:solidFill>
                  <a:schemeClr val="bg1"/>
                </a:solidFill>
              </a:rPr>
              <a:t>.</a:t>
            </a:r>
            <a:endParaRPr lang="en-US" sz="3200" dirty="0">
              <a:solidFill>
                <a:schemeClr val="bg1"/>
              </a:solidFill>
            </a:endParaRPr>
          </a:p>
          <a:p>
            <a:pPr marL="1257300" lvl="2" indent="-342900">
              <a:buFont typeface="Arial" panose="020B0604020202020204" pitchFamily="34" charset="0"/>
              <a:buChar char="•"/>
            </a:pPr>
            <a:r>
              <a:rPr lang="en-US" sz="3200" dirty="0">
                <a:solidFill>
                  <a:schemeClr val="bg1"/>
                </a:solidFill>
              </a:rPr>
              <a:t>You can also avoid STIs by abstaining </a:t>
            </a:r>
            <a:r>
              <a:rPr lang="en-US" sz="3200" dirty="0" smtClean="0">
                <a:solidFill>
                  <a:schemeClr val="bg1"/>
                </a:solidFill>
              </a:rPr>
              <a:t>from behaviors </a:t>
            </a:r>
            <a:r>
              <a:rPr lang="en-US" sz="3200" dirty="0">
                <a:solidFill>
                  <a:schemeClr val="bg1"/>
                </a:solidFill>
              </a:rPr>
              <a:t>that put you at risk</a:t>
            </a:r>
            <a:r>
              <a:rPr lang="en-US" sz="2800" dirty="0">
                <a:solidFill>
                  <a:schemeClr val="bg1"/>
                </a:solidFill>
              </a:rPr>
              <a:t>.</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121000"/>
                    </a14:imgEffect>
                    <a14:imgEffect>
                      <a14:brightnessContrast bright="11000"/>
                    </a14:imgEffect>
                  </a14:imgLayer>
                </a14:imgProps>
              </a:ext>
              <a:ext uri="{28A0092B-C50C-407E-A947-70E740481C1C}">
                <a14:useLocalDpi xmlns:a14="http://schemas.microsoft.com/office/drawing/2010/main" val="0"/>
              </a:ext>
            </a:extLst>
          </a:blip>
          <a:stretch>
            <a:fillRect/>
          </a:stretch>
        </p:blipFill>
        <p:spPr>
          <a:xfrm>
            <a:off x="9524998" y="4003588"/>
            <a:ext cx="2854411" cy="2854411"/>
          </a:xfrm>
          <a:prstGeom prst="rect">
            <a:avLst/>
          </a:prstGeom>
        </p:spPr>
      </p:pic>
    </p:spTree>
    <p:extLst>
      <p:ext uri="{BB962C8B-B14F-4D97-AF65-F5344CB8AC3E}">
        <p14:creationId xmlns:p14="http://schemas.microsoft.com/office/powerpoint/2010/main" val="1157012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039521"/>
            <a:ext cx="10515600" cy="1168373"/>
          </a:xfrm>
        </p:spPr>
        <p:txBody>
          <a:bodyPr/>
          <a:lstStyle/>
          <a:p>
            <a:pPr algn="ctr"/>
            <a:r>
              <a:rPr lang="en-US" dirty="0" smtClean="0"/>
              <a:t>For more information visit</a:t>
            </a:r>
            <a:endParaRPr lang="en-US" dirty="0"/>
          </a:p>
        </p:txBody>
      </p:sp>
      <p:sp>
        <p:nvSpPr>
          <p:cNvPr id="3" name="Text Placeholder 2"/>
          <p:cNvSpPr>
            <a:spLocks noGrp="1"/>
          </p:cNvSpPr>
          <p:nvPr>
            <p:ph type="body" idx="1"/>
          </p:nvPr>
        </p:nvSpPr>
        <p:spPr>
          <a:xfrm>
            <a:off x="831850" y="3645083"/>
            <a:ext cx="10515600" cy="1500187"/>
          </a:xfrm>
        </p:spPr>
        <p:txBody>
          <a:bodyPr>
            <a:normAutofit/>
          </a:bodyPr>
          <a:lstStyle/>
          <a:p>
            <a:pPr algn="ctr"/>
            <a:r>
              <a:rPr lang="en-US" sz="6000" dirty="0" smtClean="0"/>
              <a:t>Centerstoneteen.org</a:t>
            </a:r>
            <a:endParaRPr lang="en-US" sz="6000"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aturation sat="119000"/>
                    </a14:imgEffect>
                    <a14:imgEffect>
                      <a14:brightnessContrast bright="17000"/>
                    </a14:imgEffect>
                  </a14:imgLayer>
                </a14:imgProps>
              </a:ext>
              <a:ext uri="{28A0092B-C50C-407E-A947-70E740481C1C}">
                <a14:useLocalDpi xmlns:a14="http://schemas.microsoft.com/office/drawing/2010/main" val="0"/>
              </a:ext>
            </a:extLst>
          </a:blip>
          <a:stretch>
            <a:fillRect/>
          </a:stretch>
        </p:blipFill>
        <p:spPr>
          <a:xfrm flipH="1">
            <a:off x="-1" y="3745994"/>
            <a:ext cx="3491345" cy="3492015"/>
          </a:xfrm>
          <a:prstGeom prst="rect">
            <a:avLst/>
          </a:prstGeom>
        </p:spPr>
      </p:pic>
    </p:spTree>
    <p:extLst>
      <p:ext uri="{BB962C8B-B14F-4D97-AF65-F5344CB8AC3E}">
        <p14:creationId xmlns:p14="http://schemas.microsoft.com/office/powerpoint/2010/main" val="4164663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65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names of some STIs? </a:t>
            </a:r>
          </a:p>
        </p:txBody>
      </p:sp>
      <p:sp>
        <p:nvSpPr>
          <p:cNvPr id="3" name="Content Placeholder 2"/>
          <p:cNvSpPr>
            <a:spLocks noGrp="1"/>
          </p:cNvSpPr>
          <p:nvPr>
            <p:ph idx="1"/>
          </p:nvPr>
        </p:nvSpPr>
        <p:spPr>
          <a:xfrm>
            <a:off x="1782581" y="1555802"/>
            <a:ext cx="10515600" cy="4351338"/>
          </a:xfrm>
        </p:spPr>
        <p:txBody>
          <a:bodyPr>
            <a:normAutofit/>
          </a:bodyPr>
          <a:lstStyle/>
          <a:p>
            <a:r>
              <a:rPr lang="en-US" sz="2600" dirty="0"/>
              <a:t>Chlamydia </a:t>
            </a:r>
          </a:p>
          <a:p>
            <a:r>
              <a:rPr lang="en-US" sz="2600" dirty="0"/>
              <a:t>Gonorrhea</a:t>
            </a:r>
          </a:p>
          <a:p>
            <a:r>
              <a:rPr lang="en-US" sz="2600" dirty="0"/>
              <a:t>Syphilis</a:t>
            </a:r>
          </a:p>
          <a:p>
            <a:r>
              <a:rPr lang="en-US" sz="2600" dirty="0" err="1"/>
              <a:t>Trichomoniasis</a:t>
            </a:r>
            <a:endParaRPr lang="en-US" sz="2600" dirty="0"/>
          </a:p>
          <a:p>
            <a:r>
              <a:rPr lang="en-US" sz="2600" dirty="0"/>
              <a:t>Human Papillomavirus (HPV)</a:t>
            </a:r>
          </a:p>
          <a:p>
            <a:r>
              <a:rPr lang="en-US" sz="2600" dirty="0"/>
              <a:t>Herpes</a:t>
            </a:r>
          </a:p>
          <a:p>
            <a:r>
              <a:rPr lang="en-US" sz="2600" dirty="0"/>
              <a:t>HIV</a:t>
            </a:r>
          </a:p>
          <a:p>
            <a:r>
              <a:rPr lang="en-US" sz="2600" dirty="0"/>
              <a:t>Hepatitis B</a:t>
            </a:r>
          </a:p>
          <a:p>
            <a:r>
              <a:rPr lang="en-US" sz="2600" dirty="0"/>
              <a:t>Pubic Lice</a:t>
            </a:r>
          </a:p>
          <a:p>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938" y="3087584"/>
            <a:ext cx="3356062" cy="3651663"/>
          </a:xfrm>
          <a:prstGeom prst="rect">
            <a:avLst/>
          </a:prstGeom>
        </p:spPr>
      </p:pic>
    </p:spTree>
    <p:extLst>
      <p:ext uri="{BB962C8B-B14F-4D97-AF65-F5344CB8AC3E}">
        <p14:creationId xmlns:p14="http://schemas.microsoft.com/office/powerpoint/2010/main" val="4088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Categorizing STIs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1353287"/>
              </p:ext>
            </p:extLst>
          </p:nvPr>
        </p:nvGraphicFramePr>
        <p:xfrm>
          <a:off x="1019331" y="1825626"/>
          <a:ext cx="9863528" cy="225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93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STIs</a:t>
            </a:r>
            <a:endParaRPr lang="en-US" dirty="0"/>
          </a:p>
        </p:txBody>
      </p:sp>
      <p:sp>
        <p:nvSpPr>
          <p:cNvPr id="3" name="Content Placeholder 2"/>
          <p:cNvSpPr>
            <a:spLocks noGrp="1"/>
          </p:cNvSpPr>
          <p:nvPr>
            <p:ph idx="1"/>
          </p:nvPr>
        </p:nvSpPr>
        <p:spPr/>
        <p:txBody>
          <a:bodyPr/>
          <a:lstStyle/>
          <a:p>
            <a:pPr marL="0" indent="0">
              <a:buNone/>
            </a:pPr>
            <a:r>
              <a:rPr lang="en-US" dirty="0"/>
              <a:t>Can include: </a:t>
            </a:r>
          </a:p>
          <a:p>
            <a:r>
              <a:rPr lang="en-US" dirty="0"/>
              <a:t>Abnormal discharge and/or bleeding from the genitals </a:t>
            </a:r>
            <a:r>
              <a:rPr lang="en-US" dirty="0" smtClean="0"/>
              <a:t>or </a:t>
            </a:r>
            <a:r>
              <a:rPr lang="en-US" dirty="0"/>
              <a:t>infected body part</a:t>
            </a:r>
          </a:p>
          <a:p>
            <a:r>
              <a:rPr lang="en-US" dirty="0"/>
              <a:t>Pain, fever, swelling and tenderness</a:t>
            </a:r>
          </a:p>
          <a:p>
            <a:r>
              <a:rPr lang="en-US" dirty="0"/>
              <a:t>Frequent urination, itching and burning in the infected area</a:t>
            </a:r>
          </a:p>
          <a:p>
            <a:r>
              <a:rPr lang="en-US" dirty="0"/>
              <a:t>Warts, bumps, rashes and oozing sores which can be itchy, sore or painful </a:t>
            </a:r>
            <a:endParaRPr lang="en-US" dirty="0" smtClean="0"/>
          </a:p>
          <a:p>
            <a:endParaRPr lang="en-US" dirty="0"/>
          </a:p>
          <a:p>
            <a:pPr marL="0" indent="0" algn="ctr">
              <a:buNone/>
            </a:pPr>
            <a:r>
              <a:rPr lang="en-US" b="1" dirty="0"/>
              <a:t>M</a:t>
            </a:r>
            <a:r>
              <a:rPr lang="en-US" b="1" dirty="0" smtClean="0"/>
              <a:t>ost of the time, there are no </a:t>
            </a:r>
            <a:r>
              <a:rPr lang="en-US" b="1" dirty="0"/>
              <a:t>symptoms at all! </a:t>
            </a:r>
          </a:p>
          <a:p>
            <a:endParaRPr lang="en-US" dirty="0"/>
          </a:p>
        </p:txBody>
      </p:sp>
    </p:spTree>
    <p:extLst>
      <p:ext uri="{BB962C8B-B14F-4D97-AF65-F5344CB8AC3E}">
        <p14:creationId xmlns:p14="http://schemas.microsoft.com/office/powerpoint/2010/main" val="109095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0122"/>
            <a:ext cx="10515600" cy="1012413"/>
          </a:xfrm>
        </p:spPr>
        <p:txBody>
          <a:bodyPr/>
          <a:lstStyle/>
          <a:p>
            <a:r>
              <a:rPr lang="en-US" dirty="0" smtClean="0"/>
              <a:t>No Symptoms?</a:t>
            </a:r>
            <a:endParaRPr lang="en-US" dirty="0"/>
          </a:p>
        </p:txBody>
      </p:sp>
      <p:sp>
        <p:nvSpPr>
          <p:cNvPr id="3" name="Content Placeholder 2"/>
          <p:cNvSpPr>
            <a:spLocks noGrp="1"/>
          </p:cNvSpPr>
          <p:nvPr>
            <p:ph idx="1"/>
          </p:nvPr>
        </p:nvSpPr>
        <p:spPr>
          <a:xfrm>
            <a:off x="838200" y="1460664"/>
            <a:ext cx="10515600" cy="4799425"/>
          </a:xfrm>
        </p:spPr>
        <p:txBody>
          <a:bodyPr/>
          <a:lstStyle/>
          <a:p>
            <a:r>
              <a:rPr lang="en-US" dirty="0"/>
              <a:t>The majority of people who contract an STI will never experience symptoms or will experience symptoms so mild that they go unnoticed.</a:t>
            </a:r>
          </a:p>
          <a:p>
            <a:r>
              <a:rPr lang="en-US" dirty="0"/>
              <a:t>You cannot tell just by looking at a person whether or not they have an STI. While external symptoms are possible, every person’s body responds to STIs differently.  </a:t>
            </a:r>
          </a:p>
          <a:p>
            <a:r>
              <a:rPr lang="en-US" dirty="0"/>
              <a:t>This is important because even if a person is not having symptoms, STIs can still be causing damage to their reproductive system! </a:t>
            </a:r>
          </a:p>
          <a:p>
            <a:r>
              <a:rPr lang="en-US" b="1" dirty="0"/>
              <a:t>The only way to know you have an STI is to get tested! </a:t>
            </a:r>
          </a:p>
          <a:p>
            <a:endParaRPr lang="en-US" dirty="0"/>
          </a:p>
        </p:txBody>
      </p:sp>
    </p:spTree>
    <p:extLst>
      <p:ext uri="{BB962C8B-B14F-4D97-AF65-F5344CB8AC3E}">
        <p14:creationId xmlns:p14="http://schemas.microsoft.com/office/powerpoint/2010/main" val="3790618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132" y="5603978"/>
            <a:ext cx="2493819" cy="1145969"/>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70122"/>
            <a:ext cx="10515600" cy="1012413"/>
          </a:xfrm>
        </p:spPr>
        <p:txBody>
          <a:bodyPr/>
          <a:lstStyle/>
          <a:p>
            <a:r>
              <a:rPr lang="en-US" dirty="0" smtClean="0"/>
              <a:t>How can someone contract an STI?</a:t>
            </a:r>
            <a:endParaRPr lang="en-US" dirty="0"/>
          </a:p>
        </p:txBody>
      </p:sp>
      <p:sp>
        <p:nvSpPr>
          <p:cNvPr id="3" name="Content Placeholder 2"/>
          <p:cNvSpPr>
            <a:spLocks noGrp="1"/>
          </p:cNvSpPr>
          <p:nvPr>
            <p:ph idx="1"/>
          </p:nvPr>
        </p:nvSpPr>
        <p:spPr>
          <a:xfrm>
            <a:off x="838200" y="1460664"/>
            <a:ext cx="10515600" cy="4799425"/>
          </a:xfrm>
        </p:spPr>
        <p:txBody>
          <a:bodyPr/>
          <a:lstStyle/>
          <a:p>
            <a:pPr marL="0" indent="0">
              <a:buNone/>
            </a:pPr>
            <a:r>
              <a:rPr lang="en-US" dirty="0"/>
              <a:t>STIs are primarily spread through:</a:t>
            </a:r>
          </a:p>
          <a:p>
            <a:r>
              <a:rPr lang="en-US" dirty="0"/>
              <a:t>Vaginal, anal and oral sex</a:t>
            </a:r>
          </a:p>
          <a:p>
            <a:endParaRPr lang="en-US" dirty="0"/>
          </a:p>
          <a:p>
            <a:pPr marL="0" indent="0">
              <a:buNone/>
            </a:pPr>
            <a:r>
              <a:rPr lang="en-US" dirty="0"/>
              <a:t>Other ways STIs can be transmitted:</a:t>
            </a:r>
          </a:p>
          <a:p>
            <a:r>
              <a:rPr lang="en-US" dirty="0"/>
              <a:t>From mother to child during pregnancy or child birth</a:t>
            </a:r>
          </a:p>
          <a:p>
            <a:r>
              <a:rPr lang="en-US" dirty="0"/>
              <a:t>Blood contact (through needles or syringes)</a:t>
            </a:r>
          </a:p>
          <a:p>
            <a:r>
              <a:rPr lang="en-US" dirty="0"/>
              <a:t>Skin to skin contact with the infected body part. </a:t>
            </a:r>
            <a:r>
              <a:rPr lang="en-US" dirty="0" smtClean="0"/>
              <a:t>(This </a:t>
            </a:r>
            <a:r>
              <a:rPr lang="en-US" dirty="0"/>
              <a:t>does not include HIV! </a:t>
            </a:r>
            <a:r>
              <a:rPr lang="en-US" dirty="0" smtClean="0"/>
              <a:t>)</a:t>
            </a:r>
            <a:endParaRPr lang="en-US" dirty="0"/>
          </a:p>
          <a:p>
            <a:endParaRPr lang="en-US" dirty="0"/>
          </a:p>
        </p:txBody>
      </p:sp>
    </p:spTree>
    <p:extLst>
      <p:ext uri="{BB962C8B-B14F-4D97-AF65-F5344CB8AC3E}">
        <p14:creationId xmlns:p14="http://schemas.microsoft.com/office/powerpoint/2010/main" val="386237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0122"/>
            <a:ext cx="10515600" cy="1012413"/>
          </a:xfrm>
        </p:spPr>
        <p:txBody>
          <a:bodyPr/>
          <a:lstStyle/>
          <a:p>
            <a:r>
              <a:rPr lang="en-US" dirty="0" smtClean="0"/>
              <a:t>HIV- The Facts</a:t>
            </a:r>
            <a:endParaRPr lang="en-US" dirty="0"/>
          </a:p>
        </p:txBody>
      </p:sp>
      <p:sp>
        <p:nvSpPr>
          <p:cNvPr id="3" name="Content Placeholder 2"/>
          <p:cNvSpPr>
            <a:spLocks noGrp="1"/>
          </p:cNvSpPr>
          <p:nvPr>
            <p:ph idx="1"/>
          </p:nvPr>
        </p:nvSpPr>
        <p:spPr>
          <a:xfrm>
            <a:off x="838200" y="1460664"/>
            <a:ext cx="10515600" cy="4799425"/>
          </a:xfrm>
        </p:spPr>
        <p:txBody>
          <a:bodyPr/>
          <a:lstStyle/>
          <a:p>
            <a:r>
              <a:rPr lang="en-US" dirty="0"/>
              <a:t>HIV stands for Human Immunodeficiency Virus. </a:t>
            </a:r>
          </a:p>
          <a:p>
            <a:r>
              <a:rPr lang="en-US" dirty="0"/>
              <a:t>HIV is a virus that can be sexually transmitted. </a:t>
            </a:r>
          </a:p>
          <a:p>
            <a:r>
              <a:rPr lang="en-US" dirty="0"/>
              <a:t>When a person becomes infected with HIV, their white blood cell count is reduced and their immune system is compromised.</a:t>
            </a:r>
          </a:p>
          <a:p>
            <a:r>
              <a:rPr lang="en-US" dirty="0"/>
              <a:t>This means that the individual can become sick very easily.</a:t>
            </a:r>
          </a:p>
          <a:p>
            <a:r>
              <a:rPr lang="en-US" dirty="0"/>
              <a:t>If left untreated, HIV can develop into AIDS which stands for Acquired Immune Deficiency Syndrome.</a:t>
            </a:r>
          </a:p>
          <a:p>
            <a:r>
              <a:rPr lang="en-US" dirty="0"/>
              <a:t>HIV is the virus that causes AIDS. A person cannot have AIDS without having first contracted HIV. </a:t>
            </a:r>
          </a:p>
          <a:p>
            <a:pPr marL="0" indent="0">
              <a:buNone/>
            </a:pPr>
            <a:endParaRPr lang="en-US" dirty="0"/>
          </a:p>
        </p:txBody>
      </p:sp>
    </p:spTree>
    <p:extLst>
      <p:ext uri="{BB962C8B-B14F-4D97-AF65-F5344CB8AC3E}">
        <p14:creationId xmlns:p14="http://schemas.microsoft.com/office/powerpoint/2010/main" val="2587666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0122"/>
            <a:ext cx="10515600" cy="1012413"/>
          </a:xfrm>
        </p:spPr>
        <p:txBody>
          <a:bodyPr/>
          <a:lstStyle/>
          <a:p>
            <a:r>
              <a:rPr lang="en-US" dirty="0" smtClean="0"/>
              <a:t>HIV- The Facts</a:t>
            </a:r>
            <a:endParaRPr lang="en-US" dirty="0"/>
          </a:p>
        </p:txBody>
      </p:sp>
      <p:sp>
        <p:nvSpPr>
          <p:cNvPr id="3" name="Content Placeholder 2"/>
          <p:cNvSpPr>
            <a:spLocks noGrp="1"/>
          </p:cNvSpPr>
          <p:nvPr>
            <p:ph idx="1"/>
          </p:nvPr>
        </p:nvSpPr>
        <p:spPr>
          <a:xfrm>
            <a:off x="838200" y="1460664"/>
            <a:ext cx="10515600" cy="4799425"/>
          </a:xfrm>
        </p:spPr>
        <p:txBody>
          <a:bodyPr>
            <a:normAutofit lnSpcReduction="10000"/>
          </a:bodyPr>
          <a:lstStyle/>
          <a:p>
            <a:pPr marL="0" indent="0">
              <a:buNone/>
            </a:pPr>
            <a:r>
              <a:rPr lang="en-US" dirty="0"/>
              <a:t>HIV can be transmitted through the following bodily fluids:</a:t>
            </a:r>
          </a:p>
          <a:p>
            <a:r>
              <a:rPr lang="en-US" dirty="0"/>
              <a:t>Blood</a:t>
            </a:r>
          </a:p>
          <a:p>
            <a:r>
              <a:rPr lang="en-US" dirty="0"/>
              <a:t>Semen</a:t>
            </a:r>
          </a:p>
          <a:p>
            <a:r>
              <a:rPr lang="en-US" dirty="0"/>
              <a:t>Vaginal fluids</a:t>
            </a:r>
          </a:p>
          <a:p>
            <a:r>
              <a:rPr lang="en-US" dirty="0"/>
              <a:t>Anal fluids</a:t>
            </a:r>
          </a:p>
          <a:p>
            <a:r>
              <a:rPr lang="en-US" dirty="0"/>
              <a:t>Breast Milk</a:t>
            </a:r>
          </a:p>
          <a:p>
            <a:pPr marL="0" indent="0">
              <a:buNone/>
            </a:pPr>
            <a:endParaRPr lang="en-US" dirty="0"/>
          </a:p>
          <a:p>
            <a:pPr marL="0" indent="0">
              <a:buNone/>
            </a:pPr>
            <a:r>
              <a:rPr lang="en-US" dirty="0"/>
              <a:t>This means that not only can HIV be transmitted through vaginal, anal and oral sex, but </a:t>
            </a:r>
            <a:r>
              <a:rPr lang="en-US" dirty="0" smtClean="0"/>
              <a:t>it </a:t>
            </a:r>
            <a:r>
              <a:rPr lang="en-US" dirty="0"/>
              <a:t>can also be transmitted through childbirth, breastfeeding or by sharing needles of any kind.</a:t>
            </a:r>
          </a:p>
          <a:p>
            <a:pPr marL="0" indent="0">
              <a:buNone/>
            </a:pPr>
            <a:endParaRPr lang="en-US" dirty="0"/>
          </a:p>
        </p:txBody>
      </p:sp>
    </p:spTree>
    <p:extLst>
      <p:ext uri="{BB962C8B-B14F-4D97-AF65-F5344CB8AC3E}">
        <p14:creationId xmlns:p14="http://schemas.microsoft.com/office/powerpoint/2010/main" val="118336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565D0-B185-4245-90D1-27976C13C2D0}" vid="{AEAB48F2-8B2D-47EB-9B1B-1E39396EA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1885</TotalTime>
  <Words>1725</Words>
  <Application>Microsoft Office PowerPoint</Application>
  <PresentationFormat>Widescreen</PresentationFormat>
  <Paragraphs>189</Paragraphs>
  <Slides>22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vt:lpstr>
      <vt:lpstr>Office Theme</vt:lpstr>
      <vt:lpstr>Teen Sexual Health Tool Kit 3.0 </vt:lpstr>
      <vt:lpstr>STI</vt:lpstr>
      <vt:lpstr>What are the names of some STIs? </vt:lpstr>
      <vt:lpstr>Categorizing STIs</vt:lpstr>
      <vt:lpstr>Symptoms of STIs</vt:lpstr>
      <vt:lpstr>No Symptoms?</vt:lpstr>
      <vt:lpstr>How can someone contract an STI?</vt:lpstr>
      <vt:lpstr>HIV- The Facts</vt:lpstr>
      <vt:lpstr>HIV- The Facts</vt:lpstr>
      <vt:lpstr>HIV- The Facts</vt:lpstr>
      <vt:lpstr>Who can get an STI?</vt:lpstr>
      <vt:lpstr>How can a person avoid getting an STI?</vt:lpstr>
      <vt:lpstr>Let’s Review!</vt:lpstr>
      <vt:lpstr>Potential Long-term Physical Complications if STI is Left Untreated</vt:lpstr>
      <vt:lpstr>Potential Emotional Complications</vt:lpstr>
      <vt:lpstr>Testing and Treatment</vt:lpstr>
      <vt:lpstr>Testing and Treatment </vt:lpstr>
      <vt:lpstr>Human Papillomavirus (HPV) Facts</vt:lpstr>
      <vt:lpstr>How can I prevent the spread of STIs?</vt:lpstr>
      <vt:lpstr>In Closing…</vt:lpstr>
      <vt:lpstr>For more information visit</vt:lpstr>
      <vt:lpstr>PowerPoint Presentation</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Urwiler</dc:creator>
  <cp:lastModifiedBy>Whitney E. Salyer</cp:lastModifiedBy>
  <cp:revision>46</cp:revision>
  <dcterms:created xsi:type="dcterms:W3CDTF">2021-12-02T17:37:03Z</dcterms:created>
  <dcterms:modified xsi:type="dcterms:W3CDTF">2023-09-27T17:47:29Z</dcterms:modified>
</cp:coreProperties>
</file>