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notesSlides/notesSlide6.xml" ContentType="application/vnd.openxmlformats-officedocument.presentationml.notesSlide+xml"/>
  <Override PartName="/ppt/tags/tag11.xml" ContentType="application/vnd.openxmlformats-officedocument.presentationml.tags+xml"/>
  <Override PartName="/ppt/notesSlides/notesSlide7.xml" ContentType="application/vnd.openxmlformats-officedocument.presentationml.notesSlide+xml"/>
  <Override PartName="/ppt/tags/tag12.xml" ContentType="application/vnd.openxmlformats-officedocument.presentationml.tags+xml"/>
  <Override PartName="/ppt/notesSlides/notesSlide8.xml" ContentType="application/vnd.openxmlformats-officedocument.presentationml.notesSlide+xml"/>
  <Override PartName="/ppt/tags/tag13.xml" ContentType="application/vnd.openxmlformats-officedocument.presentationml.tags+xml"/>
  <Override PartName="/ppt/notesSlides/notesSlide9.xml" ContentType="application/vnd.openxmlformats-officedocument.presentationml.notesSlide+xml"/>
  <Override PartName="/ppt/tags/tag14.xml" ContentType="application/vnd.openxmlformats-officedocument.presentationml.tags+xml"/>
  <Override PartName="/ppt/notesSlides/notesSlide10.xml" ContentType="application/vnd.openxmlformats-officedocument.presentationml.notesSlide+xml"/>
  <Override PartName="/ppt/tags/tag15.xml" ContentType="application/vnd.openxmlformats-officedocument.presentationml.tags+xml"/>
  <Override PartName="/ppt/notesSlides/notesSlide11.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12.xml" ContentType="application/vnd.openxmlformats-officedocument.presentationml.notesSlide+xml"/>
  <Override PartName="/ppt/tags/tag18.xml" ContentType="application/vnd.openxmlformats-officedocument.presentationml.tags+xml"/>
  <Override PartName="/ppt/notesSlides/notesSlide13.xml" ContentType="application/vnd.openxmlformats-officedocument.presentationml.notesSlide+xml"/>
  <Override PartName="/ppt/tags/tag19.xml" ContentType="application/vnd.openxmlformats-officedocument.presentationml.tags+xml"/>
  <Override PartName="/ppt/notesSlides/notesSlide14.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notesSlides/notesSlide15.xml" ContentType="application/vnd.openxmlformats-officedocument.presentationml.notesSlide+xml"/>
  <Override PartName="/ppt/tags/tag22.xml" ContentType="application/vnd.openxmlformats-officedocument.presentationml.tags+xml"/>
  <Override PartName="/ppt/notesSlides/notesSlide16.xml" ContentType="application/vnd.openxmlformats-officedocument.presentationml.notesSlide+xml"/>
  <Override PartName="/ppt/tags/tag23.xml" ContentType="application/vnd.openxmlformats-officedocument.presentationml.tags+xml"/>
  <Override PartName="/ppt/notesSlides/notesSlide17.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notesSlides/notesSlide18.xml" ContentType="application/vnd.openxmlformats-officedocument.presentationml.notesSlide+xml"/>
  <Override PartName="/ppt/tags/tag26.xml" ContentType="application/vnd.openxmlformats-officedocument.presentationml.tags+xml"/>
  <Override PartName="/ppt/notesSlides/notesSlide19.xml" ContentType="application/vnd.openxmlformats-officedocument.presentationml.notesSlide+xml"/>
  <Override PartName="/ppt/tags/tag27.xml" ContentType="application/vnd.openxmlformats-officedocument.presentationml.tags+xml"/>
  <Override PartName="/ppt/notesSlides/notesSlide20.xml" ContentType="application/vnd.openxmlformats-officedocument.presentationml.notesSlide+xml"/>
  <Override PartName="/ppt/tags/tag28.xml" ContentType="application/vnd.openxmlformats-officedocument.presentationml.tags+xml"/>
  <Override PartName="/ppt/notesSlides/notesSlide21.xml" ContentType="application/vnd.openxmlformats-officedocument.presentationml.notesSlide+xml"/>
  <Override PartName="/ppt/tags/tag29.xml" ContentType="application/vnd.openxmlformats-officedocument.presentationml.tags+xml"/>
  <Override PartName="/ppt/notesSlides/notesSlide22.xml" ContentType="application/vnd.openxmlformats-officedocument.presentationml.notesSlide+xml"/>
  <Override PartName="/ppt/tags/tag30.xml" ContentType="application/vnd.openxmlformats-officedocument.presentationml.tags+xml"/>
  <Override PartName="/ppt/notesSlides/notesSlide23.xml" ContentType="application/vnd.openxmlformats-officedocument.presentationml.notesSlide+xml"/>
  <Override PartName="/ppt/tags/tag31.xml" ContentType="application/vnd.openxmlformats-officedocument.presentationml.tags+xml"/>
  <Override PartName="/ppt/notesSlides/notesSlide24.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media/image59.jpg" ContentType="image/png"/>
  <Override PartName="/ppt/tags/tag34.xml" ContentType="application/vnd.openxmlformats-officedocument.presentationml.tags+xml"/>
  <Override PartName="/ppt/tags/tag35.xml" ContentType="application/vnd.openxmlformats-officedocument.presentationml.tags+xml"/>
  <Override PartName="/ppt/notesSlides/notesSlide25.xml" ContentType="application/vnd.openxmlformats-officedocument.presentationml.notesSlide+xml"/>
  <Override PartName="/ppt/tags/tag36.xml" ContentType="application/vnd.openxmlformats-officedocument.presentationml.tags+xml"/>
  <Override PartName="/ppt/notesSlides/notesSlide26.xml" ContentType="application/vnd.openxmlformats-officedocument.presentationml.notesSlide+xml"/>
  <Override PartName="/ppt/tags/tag37.xml" ContentType="application/vnd.openxmlformats-officedocument.presentationml.tags+xml"/>
  <Override PartName="/ppt/notesSlides/notesSlide27.xml" ContentType="application/vnd.openxmlformats-officedocument.presentationml.notesSlide+xml"/>
  <Override PartName="/ppt/tags/tag38.xml" ContentType="application/vnd.openxmlformats-officedocument.presentationml.tags+xml"/>
  <Override PartName="/ppt/notesSlides/notesSlide28.xml" ContentType="application/vnd.openxmlformats-officedocument.presentationml.notesSlide+xml"/>
  <Override PartName="/ppt/tags/tag39.xml" ContentType="application/vnd.openxmlformats-officedocument.presentationml.tags+xml"/>
  <Override PartName="/ppt/notesSlides/notesSlide29.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notesSlides/notesSlide30.xml" ContentType="application/vnd.openxmlformats-officedocument.presentationml.notesSlide+xml"/>
  <Override PartName="/ppt/tags/tag43.xml" ContentType="application/vnd.openxmlformats-officedocument.presentationml.tags+xml"/>
  <Override PartName="/ppt/notesSlides/notesSlide31.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12"/>
  </p:sldMasterIdLst>
  <p:notesMasterIdLst>
    <p:notesMasterId r:id="rId58"/>
  </p:notesMasterIdLst>
  <p:sldIdLst>
    <p:sldId id="256" r:id="rId13"/>
    <p:sldId id="257" r:id="rId14"/>
    <p:sldId id="300" r:id="rId15"/>
    <p:sldId id="301" r:id="rId16"/>
    <p:sldId id="285" r:id="rId17"/>
    <p:sldId id="287" r:id="rId18"/>
    <p:sldId id="260" r:id="rId19"/>
    <p:sldId id="273" r:id="rId20"/>
    <p:sldId id="265" r:id="rId21"/>
    <p:sldId id="266" r:id="rId22"/>
    <p:sldId id="303" r:id="rId23"/>
    <p:sldId id="269" r:id="rId24"/>
    <p:sldId id="278" r:id="rId25"/>
    <p:sldId id="280" r:id="rId26"/>
    <p:sldId id="259" r:id="rId27"/>
    <p:sldId id="305" r:id="rId28"/>
    <p:sldId id="293" r:id="rId29"/>
    <p:sldId id="295" r:id="rId30"/>
    <p:sldId id="281" r:id="rId31"/>
    <p:sldId id="306" r:id="rId32"/>
    <p:sldId id="307" r:id="rId33"/>
    <p:sldId id="308" r:id="rId34"/>
    <p:sldId id="288" r:id="rId35"/>
    <p:sldId id="290" r:id="rId36"/>
    <p:sldId id="262" r:id="rId37"/>
    <p:sldId id="263" r:id="rId38"/>
    <p:sldId id="264" r:id="rId39"/>
    <p:sldId id="297" r:id="rId40"/>
    <p:sldId id="298" r:id="rId41"/>
    <p:sldId id="299" r:id="rId42"/>
    <p:sldId id="311" r:id="rId43"/>
    <p:sldId id="302" r:id="rId44"/>
    <p:sldId id="317" r:id="rId45"/>
    <p:sldId id="319" r:id="rId46"/>
    <p:sldId id="276" r:id="rId47"/>
    <p:sldId id="312" r:id="rId48"/>
    <p:sldId id="313" r:id="rId49"/>
    <p:sldId id="314" r:id="rId50"/>
    <p:sldId id="315" r:id="rId51"/>
    <p:sldId id="316" r:id="rId52"/>
    <p:sldId id="320" r:id="rId53"/>
    <p:sldId id="309" r:id="rId54"/>
    <p:sldId id="318" r:id="rId55"/>
    <p:sldId id="321" r:id="rId56"/>
    <p:sldId id="296" r:id="rId5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896C8"/>
    <a:srgbClr val="A5BA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6985" autoAdjust="0"/>
    <p:restoredTop sz="75365" autoAdjust="0"/>
  </p:normalViewPr>
  <p:slideViewPr>
    <p:cSldViewPr>
      <p:cViewPr varScale="1">
        <p:scale>
          <a:sx n="55" d="100"/>
          <a:sy n="55" d="100"/>
        </p:scale>
        <p:origin x="1710" y="72"/>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customXml" Target="../customXml/item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notesMaster" Target="notesMasters/notesMaster1.xml"/><Relationship Id="rId5" Type="http://schemas.openxmlformats.org/officeDocument/2006/relationships/customXml" Target="../customXml/item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61" Type="http://schemas.openxmlformats.org/officeDocument/2006/relationships/theme" Target="theme/theme1.xml"/><Relationship Id="rId10" Type="http://schemas.openxmlformats.org/officeDocument/2006/relationships/customXml" Target="../customXml/item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8" Type="http://schemas.openxmlformats.org/officeDocument/2006/relationships/customXml" Target="../customXml/item8.xml"/><Relationship Id="rId51" Type="http://schemas.openxmlformats.org/officeDocument/2006/relationships/slide" Target="slides/slide39.xml"/><Relationship Id="rId3" Type="http://schemas.openxmlformats.org/officeDocument/2006/relationships/customXml" Target="../customXml/item3.xml"/><Relationship Id="rId12" Type="http://schemas.openxmlformats.org/officeDocument/2006/relationships/slideMaster" Target="slideMasters/slideMaster1.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5F9388-96CF-4C18-B16C-0FC9AA0F7213}" type="datetimeFigureOut">
              <a:rPr lang="en-US" smtClean="0"/>
              <a:t>4/29/2020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122D46-36C0-441A-ADD8-D9CC26F56DD9}" type="slidenum">
              <a:rPr lang="en-US" smtClean="0"/>
              <a:t>‹#›</a:t>
            </a:fld>
            <a:endParaRPr lang="en-US"/>
          </a:p>
        </p:txBody>
      </p:sp>
    </p:spTree>
    <p:extLst>
      <p:ext uri="{BB962C8B-B14F-4D97-AF65-F5344CB8AC3E}">
        <p14:creationId xmlns:p14="http://schemas.microsoft.com/office/powerpoint/2010/main" val="35117749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wgnsradio.com/tbi-two-day-operation-arrests16-men-on-seeking-sex-cms-54104" TargetMode="External"/><Relationship Id="rId2" Type="http://schemas.openxmlformats.org/officeDocument/2006/relationships/slide" Target="../slides/slide30.xml"/><Relationship Id="rId1" Type="http://schemas.openxmlformats.org/officeDocument/2006/relationships/notesMaster" Target="../notesMasters/notesMaster1.xml"/><Relationship Id="rId5" Type="http://schemas.openxmlformats.org/officeDocument/2006/relationships/hyperlink" Target="https://www.wkrn.com/news/crime-tracker/11-men-charged-in-spring-hill-sex-trafficking-operation/" TargetMode="External"/><Relationship Id="rId4" Type="http://schemas.openxmlformats.org/officeDocument/2006/relationships/hyperlink" Target="https://www.wkrn.com/video/missing-teen-found-in-grundy-county/4139679/"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YouTube</a:t>
            </a:r>
          </a:p>
          <a:p>
            <a:r>
              <a:rPr lang="en-US" dirty="0" smtClean="0"/>
              <a:t>Instagram</a:t>
            </a:r>
          </a:p>
          <a:p>
            <a:r>
              <a:rPr lang="en-US" dirty="0" smtClean="0"/>
              <a:t>Snapchat</a:t>
            </a:r>
          </a:p>
          <a:p>
            <a:r>
              <a:rPr lang="en-US" dirty="0" err="1" smtClean="0"/>
              <a:t>Tik</a:t>
            </a:r>
            <a:r>
              <a:rPr lang="en-US" baseline="0" dirty="0" smtClean="0"/>
              <a:t> </a:t>
            </a:r>
            <a:r>
              <a:rPr lang="en-US" baseline="0" dirty="0" err="1" smtClean="0"/>
              <a:t>Tok</a:t>
            </a:r>
            <a:endParaRPr lang="en-US" dirty="0"/>
          </a:p>
        </p:txBody>
      </p:sp>
      <p:sp>
        <p:nvSpPr>
          <p:cNvPr id="4" name="Slide Number Placeholder 3"/>
          <p:cNvSpPr>
            <a:spLocks noGrp="1"/>
          </p:cNvSpPr>
          <p:nvPr>
            <p:ph type="sldNum" sz="quarter" idx="10"/>
          </p:nvPr>
        </p:nvSpPr>
        <p:spPr/>
        <p:txBody>
          <a:bodyPr/>
          <a:lstStyle/>
          <a:p>
            <a:fld id="{11122D46-36C0-441A-ADD8-D9CC26F56DD9}" type="slidenum">
              <a:rPr lang="en-US" smtClean="0"/>
              <a:t>2</a:t>
            </a:fld>
            <a:endParaRPr lang="en-US"/>
          </a:p>
        </p:txBody>
      </p:sp>
    </p:spTree>
    <p:extLst>
      <p:ext uri="{BB962C8B-B14F-4D97-AF65-F5344CB8AC3E}">
        <p14:creationId xmlns:p14="http://schemas.microsoft.com/office/powerpoint/2010/main" val="36882357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122D46-36C0-441A-ADD8-D9CC26F56DD9}" type="slidenum">
              <a:rPr lang="en-US" smtClean="0"/>
              <a:t>14</a:t>
            </a:fld>
            <a:endParaRPr lang="en-US"/>
          </a:p>
        </p:txBody>
      </p:sp>
    </p:spTree>
    <p:extLst>
      <p:ext uri="{BB962C8B-B14F-4D97-AF65-F5344CB8AC3E}">
        <p14:creationId xmlns:p14="http://schemas.microsoft.com/office/powerpoint/2010/main" val="20331577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This includes social media AND online gaming.</a:t>
            </a:r>
          </a:p>
          <a:p>
            <a:endParaRPr lang="en-US" dirty="0" smtClean="0"/>
          </a:p>
          <a:p>
            <a:r>
              <a:rPr lang="en-US" dirty="0" smtClean="0"/>
              <a:t>87% of 4,972 teens</a:t>
            </a:r>
          </a:p>
          <a:p>
            <a:endParaRPr lang="en-US" dirty="0" smtClean="0"/>
          </a:p>
          <a:p>
            <a:r>
              <a:rPr lang="en-US" dirty="0" smtClean="0"/>
              <a:t>70% of 10,000</a:t>
            </a:r>
            <a:r>
              <a:rPr lang="en-US" baseline="0" dirty="0" smtClean="0"/>
              <a:t> teens</a:t>
            </a:r>
            <a:endParaRPr lang="en-US" dirty="0" smtClean="0"/>
          </a:p>
          <a:p>
            <a:endParaRPr lang="en-US" dirty="0" smtClean="0"/>
          </a:p>
          <a:p>
            <a:endParaRPr lang="en-US" dirty="0" smtClean="0"/>
          </a:p>
          <a:p>
            <a:endParaRPr lang="en-US" dirty="0" smtClean="0"/>
          </a:p>
          <a:p>
            <a:r>
              <a:rPr lang="en-US" dirty="0" smtClean="0"/>
              <a:t>https://www.pewinternet.org/2018/09/27/a-majority-of-teens-have-experienced-some-form-of-cyberbullying/</a:t>
            </a:r>
          </a:p>
          <a:p>
            <a:r>
              <a:rPr lang="en-US" dirty="0" smtClean="0"/>
              <a:t>https://www.broadbandsearch.net/blog/cyber-bullying-statistics</a:t>
            </a:r>
          </a:p>
          <a:p>
            <a:r>
              <a:rPr lang="en-US" dirty="0" smtClean="0"/>
              <a:t>https://www.digitaltrends.com/social-media/cyberbullying-statistics-2017-ditch-the-label/</a:t>
            </a:r>
          </a:p>
        </p:txBody>
      </p:sp>
      <p:sp>
        <p:nvSpPr>
          <p:cNvPr id="4" name="Slide Number Placeholder 3"/>
          <p:cNvSpPr>
            <a:spLocks noGrp="1"/>
          </p:cNvSpPr>
          <p:nvPr>
            <p:ph type="sldNum" sz="quarter" idx="10"/>
          </p:nvPr>
        </p:nvSpPr>
        <p:spPr/>
        <p:txBody>
          <a:bodyPr/>
          <a:lstStyle/>
          <a:p>
            <a:fld id="{11122D46-36C0-441A-ADD8-D9CC26F56DD9}" type="slidenum">
              <a:rPr lang="en-US" smtClean="0"/>
              <a:t>15</a:t>
            </a:fld>
            <a:endParaRPr lang="en-US"/>
          </a:p>
        </p:txBody>
      </p:sp>
    </p:spTree>
    <p:extLst>
      <p:ext uri="{BB962C8B-B14F-4D97-AF65-F5344CB8AC3E}">
        <p14:creationId xmlns:p14="http://schemas.microsoft.com/office/powerpoint/2010/main" val="8079715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Students that had</a:t>
            </a:r>
            <a:r>
              <a:rPr lang="en-US" baseline="0" dirty="0" smtClean="0"/>
              <a:t> </a:t>
            </a:r>
            <a:r>
              <a:rPr lang="en-US" dirty="0" smtClean="0"/>
              <a:t>been cyberbullied where asked to identify what issues they felt arose because of their experience with cyberbullying.</a:t>
            </a:r>
          </a:p>
          <a:p>
            <a:endParaRPr lang="en-US" dirty="0" smtClean="0"/>
          </a:p>
          <a:p>
            <a:r>
              <a:rPr lang="en-US" dirty="0" smtClean="0"/>
              <a:t>https://www.broadbandsearch.net/blog/cyber-bullying-statistics#post-navigation-0</a:t>
            </a:r>
            <a:endParaRPr lang="en-US" dirty="0"/>
          </a:p>
        </p:txBody>
      </p:sp>
      <p:sp>
        <p:nvSpPr>
          <p:cNvPr id="4" name="Slide Number Placeholder 3"/>
          <p:cNvSpPr>
            <a:spLocks noGrp="1"/>
          </p:cNvSpPr>
          <p:nvPr>
            <p:ph type="sldNum" sz="quarter" idx="10"/>
          </p:nvPr>
        </p:nvSpPr>
        <p:spPr/>
        <p:txBody>
          <a:bodyPr/>
          <a:lstStyle/>
          <a:p>
            <a:fld id="{11122D46-36C0-441A-ADD8-D9CC26F56DD9}" type="slidenum">
              <a:rPr lang="en-US" smtClean="0"/>
              <a:t>17</a:t>
            </a:fld>
            <a:endParaRPr lang="en-US"/>
          </a:p>
        </p:txBody>
      </p:sp>
    </p:spTree>
    <p:extLst>
      <p:ext uri="{BB962C8B-B14F-4D97-AF65-F5344CB8AC3E}">
        <p14:creationId xmlns:p14="http://schemas.microsoft.com/office/powerpoint/2010/main" val="1645041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More on bullying: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 </a:t>
            </a:r>
            <a:r>
              <a:rPr lang="en-US" sz="1200" b="0" dirty="0" smtClean="0"/>
              <a:t>Suicide is the third leading cause of death among young people. </a:t>
            </a:r>
            <a:endParaRPr lang="en-US" b="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 Nearly</a:t>
            </a:r>
            <a:r>
              <a:rPr lang="en-US" baseline="0" dirty="0" smtClean="0"/>
              <a:t> </a:t>
            </a:r>
            <a:r>
              <a:rPr lang="en-US" dirty="0" smtClean="0"/>
              <a:t>30% of students are either bullies or </a:t>
            </a:r>
            <a:r>
              <a:rPr lang="en-US" b="1" dirty="0" smtClean="0"/>
              <a:t>victims of bullying.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smtClean="0"/>
              <a:t>- 160,000 kids stay home from school every day because of </a:t>
            </a:r>
            <a:r>
              <a:rPr lang="en-US" b="1" dirty="0" smtClean="0"/>
              <a:t>fear of bullying.</a:t>
            </a:r>
          </a:p>
          <a:p>
            <a:endParaRPr lang="en-US" dirty="0" smtClean="0"/>
          </a:p>
          <a:p>
            <a:endParaRPr lang="en-US" dirty="0" smtClean="0"/>
          </a:p>
          <a:p>
            <a:endParaRPr lang="en-US" dirty="0" smtClean="0"/>
          </a:p>
          <a:p>
            <a:endParaRPr lang="en-US" dirty="0" smtClean="0"/>
          </a:p>
          <a:p>
            <a:endParaRPr lang="en-US" dirty="0" smtClean="0"/>
          </a:p>
          <a:p>
            <a:r>
              <a:rPr lang="en-US" dirty="0" smtClean="0"/>
              <a:t>http://www.bullyingstatistics.org/content/bullying-and-suicide.html</a:t>
            </a:r>
          </a:p>
          <a:p>
            <a:r>
              <a:rPr lang="en-US" dirty="0" smtClean="0"/>
              <a:t>https://techjury.net/stats-about/cyberbullying/</a:t>
            </a:r>
            <a:endParaRPr lang="en-US" dirty="0"/>
          </a:p>
        </p:txBody>
      </p:sp>
      <p:sp>
        <p:nvSpPr>
          <p:cNvPr id="4" name="Slide Number Placeholder 3"/>
          <p:cNvSpPr>
            <a:spLocks noGrp="1"/>
          </p:cNvSpPr>
          <p:nvPr>
            <p:ph type="sldNum" sz="quarter" idx="10"/>
          </p:nvPr>
        </p:nvSpPr>
        <p:spPr/>
        <p:txBody>
          <a:bodyPr/>
          <a:lstStyle/>
          <a:p>
            <a:fld id="{11122D46-36C0-441A-ADD8-D9CC26F56DD9}" type="slidenum">
              <a:rPr lang="en-US" smtClean="0"/>
              <a:t>18</a:t>
            </a:fld>
            <a:endParaRPr lang="en-US"/>
          </a:p>
        </p:txBody>
      </p:sp>
    </p:spTree>
    <p:extLst>
      <p:ext uri="{BB962C8B-B14F-4D97-AF65-F5344CB8AC3E}">
        <p14:creationId xmlns:p14="http://schemas.microsoft.com/office/powerpoint/2010/main" val="4471562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Sadly, all of these young</a:t>
            </a:r>
            <a:r>
              <a:rPr lang="en-US" baseline="0" dirty="0" smtClean="0"/>
              <a:t> people died by suicide, which was influenced by bullying.</a:t>
            </a:r>
            <a:endParaRPr lang="en-US" dirty="0" smtClean="0"/>
          </a:p>
          <a:p>
            <a:endParaRPr lang="en-US" dirty="0" smtClean="0"/>
          </a:p>
          <a:p>
            <a:endParaRPr lang="en-US" dirty="0" smtClean="0"/>
          </a:p>
          <a:p>
            <a:endParaRPr lang="en-US" dirty="0" smtClean="0"/>
          </a:p>
          <a:p>
            <a:r>
              <a:rPr lang="en-US" dirty="0" smtClean="0"/>
              <a:t>https://en.wikipedia.org/wiki/Suicide_of_Tyler_Clementi</a:t>
            </a:r>
          </a:p>
          <a:p>
            <a:r>
              <a:rPr lang="en-US" dirty="0" smtClean="0"/>
              <a:t>https://nobullying.com/jessica-logan/</a:t>
            </a:r>
          </a:p>
          <a:p>
            <a:r>
              <a:rPr lang="en-US" dirty="0" smtClean="0"/>
              <a:t>https://en.wikipedia.org/wiki/Suicide_of_Phoebe_Prince</a:t>
            </a:r>
          </a:p>
          <a:p>
            <a:r>
              <a:rPr lang="en-US" dirty="0" smtClean="0"/>
              <a:t>https://en.wikipedia.org/wiki/Suicide_of_Amanda_Todd</a:t>
            </a:r>
          </a:p>
          <a:p>
            <a:r>
              <a:rPr lang="en-US" dirty="0" smtClean="0"/>
              <a:t>https://www.reviewjournal.com/local/local-las-vegas/abuse-investigation-was-ongoing-when-las-vegas-teen-took-her-life/</a:t>
            </a:r>
          </a:p>
          <a:p>
            <a:r>
              <a:rPr lang="en-US" dirty="0" smtClean="0"/>
              <a:t>http://www.cnn.com/2014/04/18/living/rebecca-sedwick-bullying-suicide-follow-parents/index.html</a:t>
            </a:r>
          </a:p>
          <a:p>
            <a:r>
              <a:rPr lang="en-US" dirty="0" smtClean="0"/>
              <a:t>https://www.meganmeierfoundation.org/megans-story.html</a:t>
            </a:r>
          </a:p>
          <a:p>
            <a:r>
              <a:rPr lang="en-US" dirty="0" smtClean="0"/>
              <a:t>https://en.wikipedia.org/wiki/Kenneth_Weishuhn</a:t>
            </a:r>
          </a:p>
          <a:p>
            <a:r>
              <a:rPr lang="en-US" dirty="0" smtClean="0"/>
              <a:t>http://www.dailymail.co.uk/news/article-2305332/Joshua-Unsworth-15-bullied-death-trolls-internet.html</a:t>
            </a:r>
          </a:p>
          <a:p>
            <a:r>
              <a:rPr lang="en-US" dirty="0" smtClean="0"/>
              <a:t>http://www.heraldsun.com.au/news/victoria/west-gate-bridge-suicide-case-dad-sues-vicroads-over-son-allem-halkics-death/news-story/000ce00c8bcd38527195c3de6e63857e</a:t>
            </a:r>
          </a:p>
          <a:p>
            <a:endParaRPr lang="en-US" dirty="0"/>
          </a:p>
        </p:txBody>
      </p:sp>
      <p:sp>
        <p:nvSpPr>
          <p:cNvPr id="4" name="Slide Number Placeholder 3"/>
          <p:cNvSpPr>
            <a:spLocks noGrp="1"/>
          </p:cNvSpPr>
          <p:nvPr>
            <p:ph type="sldNum" sz="quarter" idx="10"/>
          </p:nvPr>
        </p:nvSpPr>
        <p:spPr/>
        <p:txBody>
          <a:bodyPr/>
          <a:lstStyle/>
          <a:p>
            <a:fld id="{11122D46-36C0-441A-ADD8-D9CC26F56DD9}" type="slidenum">
              <a:rPr lang="en-US" smtClean="0"/>
              <a:t>19</a:t>
            </a:fld>
            <a:endParaRPr lang="en-US"/>
          </a:p>
        </p:txBody>
      </p:sp>
    </p:spTree>
    <p:extLst>
      <p:ext uri="{BB962C8B-B14F-4D97-AF65-F5344CB8AC3E}">
        <p14:creationId xmlns:p14="http://schemas.microsoft.com/office/powerpoint/2010/main" val="15030097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Talk to an adult you trust</a:t>
            </a:r>
          </a:p>
          <a:p>
            <a:pPr lvl="1">
              <a:buFont typeface="Arial" panose="020B0604020202020204" pitchFamily="34" charset="0"/>
              <a:buChar char="•"/>
            </a:pPr>
            <a:r>
              <a:rPr lang="en-US" dirty="0" smtClean="0"/>
              <a:t>Talking to an adult is not “snitching.” A trusted adult can provide support and help to stop what is happening.</a:t>
            </a:r>
          </a:p>
          <a:p>
            <a:r>
              <a:rPr lang="en-US" dirty="0" smtClean="0"/>
              <a:t>Ignore and Block</a:t>
            </a:r>
          </a:p>
          <a:p>
            <a:pPr lvl="1">
              <a:buFont typeface="Arial" panose="020B0604020202020204" pitchFamily="34" charset="0"/>
              <a:buChar char="•"/>
            </a:pPr>
            <a:r>
              <a:rPr lang="en-US" dirty="0" smtClean="0"/>
              <a:t>Ignore hateful messages and block any harassing accounts, emails or phone numbers.</a:t>
            </a:r>
          </a:p>
          <a:p>
            <a:r>
              <a:rPr lang="en-US" dirty="0" smtClean="0"/>
              <a:t>Don’t bully the bully</a:t>
            </a:r>
          </a:p>
          <a:p>
            <a:pPr lvl="1">
              <a:buFont typeface="Arial" panose="020B0604020202020204" pitchFamily="34" charset="0"/>
              <a:buChar char="•"/>
            </a:pPr>
            <a:r>
              <a:rPr lang="en-US" dirty="0" smtClean="0"/>
              <a:t>Being kind and respectful (even to the bully) shows you are in control of your emotions and you won’t let their negativity bring you down.</a:t>
            </a:r>
          </a:p>
          <a:p>
            <a:r>
              <a:rPr lang="en-US" dirty="0" smtClean="0"/>
              <a:t>Stick with your supporters</a:t>
            </a:r>
          </a:p>
          <a:p>
            <a:pPr lvl="1">
              <a:buFont typeface="Arial" panose="020B0604020202020204" pitchFamily="34" charset="0"/>
              <a:buChar char="•"/>
            </a:pPr>
            <a:r>
              <a:rPr lang="en-US" dirty="0" smtClean="0"/>
              <a:t>Talk about it with friends you can trust and like you for you. </a:t>
            </a:r>
          </a:p>
          <a:p>
            <a:r>
              <a:rPr lang="en-US" dirty="0" smtClean="0"/>
              <a:t>Report bullying when it happens</a:t>
            </a:r>
          </a:p>
          <a:p>
            <a:pPr lvl="1">
              <a:buFont typeface="Arial" panose="020B0604020202020204" pitchFamily="34" charset="0"/>
              <a:buChar char="•"/>
            </a:pPr>
            <a:r>
              <a:rPr lang="en-US" dirty="0" smtClean="0"/>
              <a:t>You can report comments and accounts on the app or website you are using. </a:t>
            </a:r>
          </a:p>
          <a:p>
            <a:endParaRPr lang="en-US" dirty="0" smtClean="0"/>
          </a:p>
          <a:p>
            <a:endParaRPr lang="en-US" dirty="0" smtClean="0"/>
          </a:p>
          <a:p>
            <a:endParaRPr lang="en-US" dirty="0" smtClean="0"/>
          </a:p>
          <a:p>
            <a:endParaRPr lang="en-US" dirty="0" smtClean="0"/>
          </a:p>
          <a:p>
            <a:endParaRPr lang="en-US" dirty="0" smtClean="0"/>
          </a:p>
          <a:p>
            <a:r>
              <a:rPr lang="en-US" dirty="0" smtClean="0"/>
              <a:t>Https://www.plannedparenthood.org/learn/teens/bullying-safety-privacy/bullying</a:t>
            </a:r>
          </a:p>
          <a:p>
            <a:r>
              <a:rPr lang="en-US" dirty="0" smtClean="0"/>
              <a:t>https://www.stopbullying.gov/cyberbullying/how-to-deal-with-haters</a:t>
            </a:r>
            <a:endParaRPr lang="en-US" dirty="0"/>
          </a:p>
        </p:txBody>
      </p:sp>
      <p:sp>
        <p:nvSpPr>
          <p:cNvPr id="4" name="Slide Number Placeholder 3"/>
          <p:cNvSpPr>
            <a:spLocks noGrp="1"/>
          </p:cNvSpPr>
          <p:nvPr>
            <p:ph type="sldNum" sz="quarter" idx="10"/>
          </p:nvPr>
        </p:nvSpPr>
        <p:spPr/>
        <p:txBody>
          <a:bodyPr/>
          <a:lstStyle/>
          <a:p>
            <a:fld id="{11122D46-36C0-441A-ADD8-D9CC26F56DD9}" type="slidenum">
              <a:rPr lang="en-US" smtClean="0"/>
              <a:t>21</a:t>
            </a:fld>
            <a:endParaRPr lang="en-US"/>
          </a:p>
        </p:txBody>
      </p:sp>
    </p:spTree>
    <p:extLst>
      <p:ext uri="{BB962C8B-B14F-4D97-AF65-F5344CB8AC3E}">
        <p14:creationId xmlns:p14="http://schemas.microsoft.com/office/powerpoint/2010/main" val="23420763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https://www.plannedparenthood.org/learn/teens/bullying-safety-privacy/bullying/bullying-social-media</a:t>
            </a:r>
            <a:endParaRPr lang="en-US" dirty="0"/>
          </a:p>
        </p:txBody>
      </p:sp>
      <p:sp>
        <p:nvSpPr>
          <p:cNvPr id="4" name="Slide Number Placeholder 3"/>
          <p:cNvSpPr>
            <a:spLocks noGrp="1"/>
          </p:cNvSpPr>
          <p:nvPr>
            <p:ph type="sldNum" sz="quarter" idx="10"/>
          </p:nvPr>
        </p:nvSpPr>
        <p:spPr/>
        <p:txBody>
          <a:bodyPr/>
          <a:lstStyle/>
          <a:p>
            <a:fld id="{11122D46-36C0-441A-ADD8-D9CC26F56DD9}" type="slidenum">
              <a:rPr lang="en-US" smtClean="0"/>
              <a:t>22</a:t>
            </a:fld>
            <a:endParaRPr lang="en-US"/>
          </a:p>
        </p:txBody>
      </p:sp>
    </p:spTree>
    <p:extLst>
      <p:ext uri="{BB962C8B-B14F-4D97-AF65-F5344CB8AC3E}">
        <p14:creationId xmlns:p14="http://schemas.microsoft.com/office/powerpoint/2010/main" val="13311430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25% of teens say they have been sent explicit images they didn’t ask for, while 7% say someone has shared explicit images of them </a:t>
            </a:r>
            <a:r>
              <a:rPr lang="en-US" sz="1200" u="sng" dirty="0" smtClean="0"/>
              <a:t>without their consent.</a:t>
            </a:r>
          </a:p>
          <a:p>
            <a:endParaRPr lang="en-US" dirty="0"/>
          </a:p>
        </p:txBody>
      </p:sp>
      <p:sp>
        <p:nvSpPr>
          <p:cNvPr id="4" name="Slide Number Placeholder 3"/>
          <p:cNvSpPr>
            <a:spLocks noGrp="1"/>
          </p:cNvSpPr>
          <p:nvPr>
            <p:ph type="sldNum" sz="quarter" idx="10"/>
          </p:nvPr>
        </p:nvSpPr>
        <p:spPr/>
        <p:txBody>
          <a:bodyPr/>
          <a:lstStyle/>
          <a:p>
            <a:fld id="{11122D46-36C0-441A-ADD8-D9CC26F56DD9}" type="slidenum">
              <a:rPr lang="en-US" smtClean="0"/>
              <a:t>23</a:t>
            </a:fld>
            <a:endParaRPr lang="en-US"/>
          </a:p>
        </p:txBody>
      </p:sp>
    </p:spTree>
    <p:extLst>
      <p:ext uri="{BB962C8B-B14F-4D97-AF65-F5344CB8AC3E}">
        <p14:creationId xmlns:p14="http://schemas.microsoft.com/office/powerpoint/2010/main" val="3310004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endParaRPr lang="en-US" dirty="0" smtClean="0"/>
          </a:p>
          <a:p>
            <a:endParaRPr lang="en-US" dirty="0" smtClean="0"/>
          </a:p>
          <a:p>
            <a:endParaRPr lang="en-US" dirty="0" smtClean="0"/>
          </a:p>
          <a:p>
            <a:r>
              <a:rPr lang="en-US" dirty="0" smtClean="0"/>
              <a:t>https://medium.com/@taariqmutaliph/catfishing-the-danger-of-youth-352229710bd</a:t>
            </a:r>
          </a:p>
        </p:txBody>
      </p:sp>
      <p:sp>
        <p:nvSpPr>
          <p:cNvPr id="4" name="Slide Number Placeholder 3"/>
          <p:cNvSpPr>
            <a:spLocks noGrp="1"/>
          </p:cNvSpPr>
          <p:nvPr>
            <p:ph type="sldNum" sz="quarter" idx="10"/>
          </p:nvPr>
        </p:nvSpPr>
        <p:spPr/>
        <p:txBody>
          <a:bodyPr/>
          <a:lstStyle/>
          <a:p>
            <a:fld id="{11122D46-36C0-441A-ADD8-D9CC26F56DD9}" type="slidenum">
              <a:rPr lang="en-US" smtClean="0"/>
              <a:t>25</a:t>
            </a:fld>
            <a:endParaRPr lang="en-US"/>
          </a:p>
        </p:txBody>
      </p:sp>
    </p:spTree>
    <p:extLst>
      <p:ext uri="{BB962C8B-B14F-4D97-AF65-F5344CB8AC3E}">
        <p14:creationId xmlns:p14="http://schemas.microsoft.com/office/powerpoint/2010/main" val="24581230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People catfish other for many different reasons. </a:t>
            </a:r>
          </a:p>
          <a:p>
            <a:endParaRPr lang="en-US" dirty="0" smtClean="0"/>
          </a:p>
          <a:p>
            <a:r>
              <a:rPr lang="en-US" dirty="0" smtClean="0"/>
              <a:t>Teens often friend or accept follows</a:t>
            </a:r>
            <a:r>
              <a:rPr lang="en-US" baseline="0" dirty="0" smtClean="0"/>
              <a:t> from people they do not know – making teens more susceptible to being </a:t>
            </a:r>
            <a:r>
              <a:rPr lang="en-US" baseline="0" dirty="0" err="1" smtClean="0"/>
              <a:t>catfished</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11122D46-36C0-441A-ADD8-D9CC26F56DD9}" type="slidenum">
              <a:rPr lang="en-US" smtClean="0"/>
              <a:t>26</a:t>
            </a:fld>
            <a:endParaRPr lang="en-US"/>
          </a:p>
        </p:txBody>
      </p:sp>
    </p:spTree>
    <p:extLst>
      <p:ext uri="{BB962C8B-B14F-4D97-AF65-F5344CB8AC3E}">
        <p14:creationId xmlns:p14="http://schemas.microsoft.com/office/powerpoint/2010/main" val="27321639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Social</a:t>
            </a:r>
            <a:r>
              <a:rPr lang="en-US" baseline="0" dirty="0" smtClean="0"/>
              <a:t> Media and Internet have many benefits like:</a:t>
            </a:r>
          </a:p>
          <a:p>
            <a:pPr marL="171450" indent="-171450">
              <a:buFontTx/>
              <a:buChar char="-"/>
            </a:pPr>
            <a:r>
              <a:rPr lang="en-US" baseline="0" dirty="0" smtClean="0"/>
              <a:t>finding and learning new information</a:t>
            </a:r>
          </a:p>
          <a:p>
            <a:pPr marL="171450" indent="-171450">
              <a:buFontTx/>
              <a:buChar char="-"/>
            </a:pPr>
            <a:r>
              <a:rPr lang="en-US" baseline="0" dirty="0" smtClean="0"/>
              <a:t>learning about different people, perspectives and cultures</a:t>
            </a:r>
          </a:p>
          <a:p>
            <a:pPr marL="171450" indent="-171450">
              <a:buFontTx/>
              <a:buChar char="-"/>
            </a:pPr>
            <a:r>
              <a:rPr lang="en-US" baseline="0" dirty="0" smtClean="0"/>
              <a:t>connecting with others</a:t>
            </a:r>
          </a:p>
          <a:p>
            <a:pPr marL="171450" indent="-171450">
              <a:buFontTx/>
              <a:buChar char="-"/>
            </a:pPr>
            <a:r>
              <a:rPr lang="en-US" baseline="0" dirty="0" smtClean="0"/>
              <a:t>expressing yourself and what you are passionate about</a:t>
            </a:r>
          </a:p>
          <a:p>
            <a:pPr marL="171450" indent="-171450">
              <a:buFontTx/>
              <a:buChar char="-"/>
            </a:pPr>
            <a:r>
              <a:rPr lang="en-US" baseline="0" dirty="0" smtClean="0"/>
              <a:t>spreading positive messages</a:t>
            </a:r>
          </a:p>
          <a:p>
            <a:pPr marL="171450" indent="-171450">
              <a:buFontTx/>
              <a:buChar char="-"/>
            </a:pPr>
            <a:endParaRPr lang="en-US" baseline="0" dirty="0" smtClean="0"/>
          </a:p>
          <a:p>
            <a:pPr marL="0" indent="0">
              <a:buFontTx/>
              <a:buNone/>
            </a:pPr>
            <a:r>
              <a:rPr lang="en-US" baseline="0" dirty="0" smtClean="0"/>
              <a:t>At the same time, there are many risks and potential dangers on social media.</a:t>
            </a:r>
            <a:endParaRPr lang="en-US" dirty="0"/>
          </a:p>
        </p:txBody>
      </p:sp>
      <p:sp>
        <p:nvSpPr>
          <p:cNvPr id="4" name="Slide Number Placeholder 3"/>
          <p:cNvSpPr>
            <a:spLocks noGrp="1"/>
          </p:cNvSpPr>
          <p:nvPr>
            <p:ph type="sldNum" sz="quarter" idx="10"/>
          </p:nvPr>
        </p:nvSpPr>
        <p:spPr/>
        <p:txBody>
          <a:bodyPr/>
          <a:lstStyle/>
          <a:p>
            <a:fld id="{11122D46-36C0-441A-ADD8-D9CC26F56DD9}" type="slidenum">
              <a:rPr lang="en-US" smtClean="0"/>
              <a:t>3</a:t>
            </a:fld>
            <a:endParaRPr lang="en-US"/>
          </a:p>
        </p:txBody>
      </p:sp>
    </p:spTree>
    <p:extLst>
      <p:ext uri="{BB962C8B-B14F-4D97-AF65-F5344CB8AC3E}">
        <p14:creationId xmlns:p14="http://schemas.microsoft.com/office/powerpoint/2010/main" val="13103543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a:t>
            </a:r>
            <a:r>
              <a:rPr lang="en-US" baseline="0" dirty="0" smtClean="0"/>
              <a:t> you suspect someone is catfishing you:</a:t>
            </a:r>
          </a:p>
          <a:p>
            <a:pPr marL="171450" indent="-171450">
              <a:buFontTx/>
              <a:buChar char="-"/>
            </a:pPr>
            <a:r>
              <a:rPr lang="en-US" baseline="0" dirty="0" smtClean="0"/>
              <a:t>Do not share any of your personal information.</a:t>
            </a:r>
          </a:p>
          <a:p>
            <a:pPr marL="171450" indent="-171450">
              <a:buFontTx/>
              <a:buChar char="-"/>
            </a:pPr>
            <a:r>
              <a:rPr lang="en-US" baseline="0" dirty="0" smtClean="0"/>
              <a:t>Consider ending communication with them.</a:t>
            </a:r>
          </a:p>
          <a:p>
            <a:pPr marL="171450" indent="-171450">
              <a:buFontTx/>
              <a:buChar char="-"/>
            </a:pPr>
            <a:r>
              <a:rPr lang="en-US" baseline="0" dirty="0" smtClean="0"/>
              <a:t>Never meet up with them alone.</a:t>
            </a:r>
            <a:endParaRPr lang="en-US" dirty="0"/>
          </a:p>
        </p:txBody>
      </p:sp>
      <p:sp>
        <p:nvSpPr>
          <p:cNvPr id="4" name="Slide Number Placeholder 3"/>
          <p:cNvSpPr>
            <a:spLocks noGrp="1"/>
          </p:cNvSpPr>
          <p:nvPr>
            <p:ph type="sldNum" sz="quarter" idx="10"/>
          </p:nvPr>
        </p:nvSpPr>
        <p:spPr/>
        <p:txBody>
          <a:bodyPr/>
          <a:lstStyle/>
          <a:p>
            <a:fld id="{11122D46-36C0-441A-ADD8-D9CC26F56DD9}" type="slidenum">
              <a:rPr lang="en-US" smtClean="0"/>
              <a:t>27</a:t>
            </a:fld>
            <a:endParaRPr lang="en-US"/>
          </a:p>
        </p:txBody>
      </p:sp>
    </p:spTree>
    <p:extLst>
      <p:ext uri="{BB962C8B-B14F-4D97-AF65-F5344CB8AC3E}">
        <p14:creationId xmlns:p14="http://schemas.microsoft.com/office/powerpoint/2010/main" val="11639844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https://www.dhs.gov/blue-campaign/infographic</a:t>
            </a:r>
          </a:p>
          <a:p>
            <a:r>
              <a:rPr lang="en-US" dirty="0" smtClean="0"/>
              <a:t>https://polarisproject.org/human-trafficking-and-social-media/</a:t>
            </a:r>
            <a:endParaRPr lang="en-US" dirty="0"/>
          </a:p>
        </p:txBody>
      </p:sp>
      <p:sp>
        <p:nvSpPr>
          <p:cNvPr id="4" name="Slide Number Placeholder 3"/>
          <p:cNvSpPr>
            <a:spLocks noGrp="1"/>
          </p:cNvSpPr>
          <p:nvPr>
            <p:ph type="sldNum" sz="quarter" idx="10"/>
          </p:nvPr>
        </p:nvSpPr>
        <p:spPr/>
        <p:txBody>
          <a:bodyPr/>
          <a:lstStyle/>
          <a:p>
            <a:fld id="{11122D46-36C0-441A-ADD8-D9CC26F56DD9}" type="slidenum">
              <a:rPr lang="en-US" smtClean="0"/>
              <a:t>28</a:t>
            </a:fld>
            <a:endParaRPr lang="en-US"/>
          </a:p>
        </p:txBody>
      </p:sp>
    </p:spTree>
    <p:extLst>
      <p:ext uri="{BB962C8B-B14F-4D97-AF65-F5344CB8AC3E}">
        <p14:creationId xmlns:p14="http://schemas.microsoft.com/office/powerpoint/2010/main" val="4707852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In July of 2019 Human Trafficking became the second highest rising crime in TENNESSEE. </a:t>
            </a:r>
            <a:endParaRPr lang="en-US" dirty="0" smtClean="0"/>
          </a:p>
          <a:p>
            <a:endParaRPr lang="en-US" dirty="0"/>
          </a:p>
        </p:txBody>
      </p:sp>
      <p:sp>
        <p:nvSpPr>
          <p:cNvPr id="4" name="Slide Number Placeholder 3"/>
          <p:cNvSpPr>
            <a:spLocks noGrp="1"/>
          </p:cNvSpPr>
          <p:nvPr>
            <p:ph type="sldNum" sz="quarter" idx="10"/>
          </p:nvPr>
        </p:nvSpPr>
        <p:spPr/>
        <p:txBody>
          <a:bodyPr/>
          <a:lstStyle/>
          <a:p>
            <a:fld id="{11122D46-36C0-441A-ADD8-D9CC26F56DD9}" type="slidenum">
              <a:rPr lang="en-US" smtClean="0"/>
              <a:t>29</a:t>
            </a:fld>
            <a:endParaRPr lang="en-US"/>
          </a:p>
        </p:txBody>
      </p:sp>
    </p:spTree>
    <p:extLst>
      <p:ext uri="{BB962C8B-B14F-4D97-AF65-F5344CB8AC3E}">
        <p14:creationId xmlns:p14="http://schemas.microsoft.com/office/powerpoint/2010/main" val="11248907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October 2019: Rutherford County</a:t>
            </a:r>
          </a:p>
          <a:p>
            <a:pPr lvl="1"/>
            <a:r>
              <a:rPr lang="en-US" dirty="0" smtClean="0">
                <a:hlinkClick r:id="rId3"/>
              </a:rPr>
              <a:t>https://www.wgnsradio.com/tbi-two-day-operation-arrests16-men-on-seeking-sex-cms-54104</a:t>
            </a:r>
            <a:endParaRPr lang="en-US" dirty="0" smtClean="0"/>
          </a:p>
          <a:p>
            <a:r>
              <a:rPr lang="en-US" dirty="0" smtClean="0"/>
              <a:t>November 2019: Grundy County</a:t>
            </a:r>
          </a:p>
          <a:p>
            <a:pPr lvl="1"/>
            <a:r>
              <a:rPr lang="en-US" dirty="0" smtClean="0">
                <a:hlinkClick r:id="rId4"/>
              </a:rPr>
              <a:t>https://www.wkrn.com/video/missing-teen-found-in-grundy-county/4139679/</a:t>
            </a:r>
            <a:endParaRPr lang="en-US" dirty="0" smtClean="0"/>
          </a:p>
          <a:p>
            <a:r>
              <a:rPr lang="en-US" dirty="0" smtClean="0"/>
              <a:t>January 2020: Maury County</a:t>
            </a:r>
          </a:p>
          <a:p>
            <a:pPr lvl="1"/>
            <a:r>
              <a:rPr lang="en-US" dirty="0" smtClean="0">
                <a:hlinkClick r:id="rId5"/>
              </a:rPr>
              <a:t>https://www.wkrn.com/news/crime-tracker/11-men-charged-in-spring-hill-sex-trafficking-operation/</a:t>
            </a:r>
            <a:endParaRPr lang="en-US" dirty="0" smtClean="0"/>
          </a:p>
          <a:p>
            <a:pPr marL="457200" lvl="1" indent="0">
              <a:buNone/>
            </a:pPr>
            <a:endParaRPr lang="en-US" dirty="0" smtClean="0"/>
          </a:p>
          <a:p>
            <a:pPr marL="457200" lvl="1" indent="0" algn="ctr">
              <a:buNone/>
            </a:pPr>
            <a:r>
              <a:rPr lang="en-US" b="1" dirty="0" smtClean="0"/>
              <a:t>For more information on Human Trafficking please visit: https://www.dhs.gov/blue-campaign/what-human-trafficking</a:t>
            </a:r>
          </a:p>
          <a:p>
            <a:endParaRPr lang="en-US" dirty="0"/>
          </a:p>
        </p:txBody>
      </p:sp>
      <p:sp>
        <p:nvSpPr>
          <p:cNvPr id="4" name="Slide Number Placeholder 3"/>
          <p:cNvSpPr>
            <a:spLocks noGrp="1"/>
          </p:cNvSpPr>
          <p:nvPr>
            <p:ph type="sldNum" sz="quarter" idx="10"/>
          </p:nvPr>
        </p:nvSpPr>
        <p:spPr/>
        <p:txBody>
          <a:bodyPr/>
          <a:lstStyle/>
          <a:p>
            <a:fld id="{11122D46-36C0-441A-ADD8-D9CC26F56DD9}" type="slidenum">
              <a:rPr lang="en-US" smtClean="0"/>
              <a:t>30</a:t>
            </a:fld>
            <a:endParaRPr lang="en-US"/>
          </a:p>
        </p:txBody>
      </p:sp>
    </p:spTree>
    <p:extLst>
      <p:ext uri="{BB962C8B-B14F-4D97-AF65-F5344CB8AC3E}">
        <p14:creationId xmlns:p14="http://schemas.microsoft.com/office/powerpoint/2010/main" val="14378901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or</a:t>
            </a:r>
            <a:r>
              <a:rPr lang="en-US" baseline="0" dirty="0" smtClean="0"/>
              <a:t> someone you know is in a dangerous situation, its important to </a:t>
            </a:r>
            <a:r>
              <a:rPr lang="en-US" u="sng" baseline="0" dirty="0" smtClean="0"/>
              <a:t>talk to a trusted adult for support and help</a:t>
            </a:r>
            <a:r>
              <a:rPr lang="en-US" baseline="0" dirty="0" smtClean="0"/>
              <a:t>. Together you can call the Human Trafficking Hotline to get more support, report something and learn more about human trafficking.</a:t>
            </a:r>
            <a:endParaRPr lang="en-US" dirty="0" smtClean="0"/>
          </a:p>
          <a:p>
            <a:endParaRPr lang="en-US" dirty="0" smtClean="0"/>
          </a:p>
          <a:p>
            <a:endParaRPr lang="en-US" dirty="0" smtClean="0"/>
          </a:p>
          <a:p>
            <a:endParaRPr lang="en-US" dirty="0" smtClean="0"/>
          </a:p>
          <a:p>
            <a:r>
              <a:rPr lang="en-US" dirty="0" smtClean="0"/>
              <a:t>https://polarisproject.org/human-trafficking/</a:t>
            </a:r>
            <a:endParaRPr lang="en-US" dirty="0"/>
          </a:p>
        </p:txBody>
      </p:sp>
      <p:sp>
        <p:nvSpPr>
          <p:cNvPr id="4" name="Slide Number Placeholder 3"/>
          <p:cNvSpPr>
            <a:spLocks noGrp="1"/>
          </p:cNvSpPr>
          <p:nvPr>
            <p:ph type="sldNum" sz="quarter" idx="10"/>
          </p:nvPr>
        </p:nvSpPr>
        <p:spPr/>
        <p:txBody>
          <a:bodyPr/>
          <a:lstStyle/>
          <a:p>
            <a:fld id="{11122D46-36C0-441A-ADD8-D9CC26F56DD9}" type="slidenum">
              <a:rPr lang="en-US" smtClean="0"/>
              <a:t>31</a:t>
            </a:fld>
            <a:endParaRPr lang="en-US"/>
          </a:p>
        </p:txBody>
      </p:sp>
    </p:spTree>
    <p:extLst>
      <p:ext uri="{BB962C8B-B14F-4D97-AF65-F5344CB8AC3E}">
        <p14:creationId xmlns:p14="http://schemas.microsoft.com/office/powerpoint/2010/main" val="29857051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*Remember to exit</a:t>
            </a:r>
            <a:r>
              <a:rPr lang="en-US" baseline="0" dirty="0" smtClean="0"/>
              <a:t> out of apps when you are done using, so the app will not continue to use your location!</a:t>
            </a:r>
            <a:endParaRPr lang="en-US" dirty="0"/>
          </a:p>
        </p:txBody>
      </p:sp>
      <p:sp>
        <p:nvSpPr>
          <p:cNvPr id="4" name="Slide Number Placeholder 3"/>
          <p:cNvSpPr>
            <a:spLocks noGrp="1"/>
          </p:cNvSpPr>
          <p:nvPr>
            <p:ph type="sldNum" sz="quarter" idx="10"/>
          </p:nvPr>
        </p:nvSpPr>
        <p:spPr/>
        <p:txBody>
          <a:bodyPr/>
          <a:lstStyle/>
          <a:p>
            <a:fld id="{11122D46-36C0-441A-ADD8-D9CC26F56DD9}" type="slidenum">
              <a:rPr lang="en-US" smtClean="0"/>
              <a:t>35</a:t>
            </a:fld>
            <a:endParaRPr lang="en-US"/>
          </a:p>
        </p:txBody>
      </p:sp>
    </p:spTree>
    <p:extLst>
      <p:ext uri="{BB962C8B-B14F-4D97-AF65-F5344CB8AC3E}">
        <p14:creationId xmlns:p14="http://schemas.microsoft.com/office/powerpoint/2010/main" val="12693372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Snapchat</a:t>
            </a:r>
          </a:p>
          <a:p>
            <a:r>
              <a:rPr lang="en-US" dirty="0" smtClean="0"/>
              <a:t>Instagram</a:t>
            </a:r>
          </a:p>
          <a:p>
            <a:endParaRPr lang="en-US" dirty="0"/>
          </a:p>
        </p:txBody>
      </p:sp>
      <p:sp>
        <p:nvSpPr>
          <p:cNvPr id="4" name="Slide Number Placeholder 3"/>
          <p:cNvSpPr>
            <a:spLocks noGrp="1"/>
          </p:cNvSpPr>
          <p:nvPr>
            <p:ph type="sldNum" sz="quarter" idx="10"/>
          </p:nvPr>
        </p:nvSpPr>
        <p:spPr/>
        <p:txBody>
          <a:bodyPr/>
          <a:lstStyle/>
          <a:p>
            <a:fld id="{11122D46-36C0-441A-ADD8-D9CC26F56DD9}" type="slidenum">
              <a:rPr lang="en-US" smtClean="0"/>
              <a:t>36</a:t>
            </a:fld>
            <a:endParaRPr lang="en-US"/>
          </a:p>
        </p:txBody>
      </p:sp>
    </p:spTree>
    <p:extLst>
      <p:ext uri="{BB962C8B-B14F-4D97-AF65-F5344CB8AC3E}">
        <p14:creationId xmlns:p14="http://schemas.microsoft.com/office/powerpoint/2010/main" val="39850558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 to Settings &gt; Privacy</a:t>
            </a:r>
          </a:p>
          <a:p>
            <a:r>
              <a:rPr lang="en-US" dirty="0" smtClean="0"/>
              <a:t>Comments </a:t>
            </a:r>
          </a:p>
          <a:p>
            <a:pPr marL="628650" lvl="1" indent="-171450">
              <a:buFont typeface="Arial" panose="020B0604020202020204" pitchFamily="34" charset="0"/>
              <a:buChar char="•"/>
            </a:pPr>
            <a:r>
              <a:rPr lang="en-US" dirty="0" smtClean="0"/>
              <a:t>Filter</a:t>
            </a:r>
            <a:r>
              <a:rPr lang="en-US" baseline="0" dirty="0" smtClean="0"/>
              <a:t> who can and cannot comment on your photos and videos</a:t>
            </a:r>
          </a:p>
          <a:p>
            <a:pPr marL="628650" lvl="1" indent="-171450">
              <a:buFont typeface="Arial" panose="020B0604020202020204" pitchFamily="34" charset="0"/>
              <a:buChar char="•"/>
            </a:pPr>
            <a:r>
              <a:rPr lang="en-US" baseline="0" dirty="0" smtClean="0"/>
              <a:t>Block inappropriate or offensive words from your comment section</a:t>
            </a:r>
          </a:p>
          <a:p>
            <a:pPr marL="0" lvl="0" indent="0">
              <a:buFont typeface="Arial" panose="020B0604020202020204" pitchFamily="34" charset="0"/>
              <a:buNone/>
            </a:pPr>
            <a:r>
              <a:rPr lang="en-US" baseline="0" dirty="0" smtClean="0"/>
              <a:t>Tags</a:t>
            </a:r>
          </a:p>
          <a:p>
            <a:pPr marL="628650" lvl="1" indent="-171450">
              <a:buFont typeface="Arial" panose="020B0604020202020204" pitchFamily="34" charset="0"/>
              <a:buChar char="•"/>
            </a:pPr>
            <a:r>
              <a:rPr lang="en-US" baseline="0" dirty="0" smtClean="0"/>
              <a:t>Filter who has to ask permission to tag you in a post</a:t>
            </a:r>
          </a:p>
          <a:p>
            <a:pPr marL="628650" lvl="1" indent="-171450">
              <a:buFont typeface="Arial" panose="020B0604020202020204" pitchFamily="34" charset="0"/>
              <a:buChar char="•"/>
            </a:pPr>
            <a:r>
              <a:rPr lang="en-US" baseline="0" dirty="0" err="1" smtClean="0"/>
              <a:t>Untag</a:t>
            </a:r>
            <a:r>
              <a:rPr lang="en-US" baseline="0" dirty="0" smtClean="0"/>
              <a:t> yourself in posts</a:t>
            </a:r>
          </a:p>
          <a:p>
            <a:pPr marL="0" lvl="0" indent="0">
              <a:buFont typeface="Arial" panose="020B0604020202020204" pitchFamily="34" charset="0"/>
              <a:buNone/>
            </a:pPr>
            <a:r>
              <a:rPr lang="en-US" baseline="0" dirty="0" smtClean="0"/>
              <a:t>Story</a:t>
            </a:r>
          </a:p>
          <a:p>
            <a:pPr marL="628650" lvl="1" indent="-171450">
              <a:buFont typeface="Arial" panose="020B0604020202020204" pitchFamily="34" charset="0"/>
              <a:buChar char="•"/>
            </a:pPr>
            <a:r>
              <a:rPr lang="en-US" baseline="0" dirty="0" smtClean="0"/>
              <a:t>Decide who can see your story and mute stories you do not want to see</a:t>
            </a:r>
          </a:p>
          <a:p>
            <a:pPr marL="0" lvl="0" indent="0">
              <a:buFont typeface="Arial" panose="020B0604020202020204" pitchFamily="34" charset="0"/>
              <a:buNone/>
            </a:pPr>
            <a:r>
              <a:rPr lang="en-US" baseline="0" dirty="0" smtClean="0"/>
              <a:t>Activity</a:t>
            </a:r>
          </a:p>
          <a:p>
            <a:pPr marL="628650" lvl="1" indent="-171450">
              <a:buFont typeface="Arial" panose="020B0604020202020204" pitchFamily="34" charset="0"/>
              <a:buChar char="•"/>
            </a:pPr>
            <a:r>
              <a:rPr lang="en-US" baseline="0" dirty="0" smtClean="0"/>
              <a:t>Decide who can see when you are active on Instagram</a:t>
            </a:r>
          </a:p>
          <a:p>
            <a:pPr marL="628650" lvl="1" indent="-171450">
              <a:buFont typeface="Arial" panose="020B0604020202020204" pitchFamily="34" charset="0"/>
              <a:buChar char="•"/>
            </a:pPr>
            <a:endParaRPr lang="en-US" baseline="0" dirty="0" smtClean="0"/>
          </a:p>
          <a:p>
            <a:pPr marL="171450" lvl="0" indent="-171450">
              <a:buFontTx/>
              <a:buChar char="-"/>
            </a:pPr>
            <a:r>
              <a:rPr lang="en-US" baseline="0" dirty="0" smtClean="0"/>
              <a:t>Set your account to Private so only people you approve can see your photos and videos</a:t>
            </a:r>
          </a:p>
          <a:p>
            <a:pPr marL="171450" lvl="0" indent="-171450">
              <a:buFontTx/>
              <a:buChar char="-"/>
            </a:pPr>
            <a:r>
              <a:rPr lang="en-US" baseline="0" dirty="0" smtClean="0"/>
              <a:t>Restrict accounts to protect yourself from unwanted interactions without having to block or unfollow them. You have to give approval for their comments to show up on your posts.</a:t>
            </a:r>
          </a:p>
          <a:p>
            <a:pPr marL="171450" lvl="0" indent="-171450">
              <a:buFontTx/>
              <a:buChar char="-"/>
            </a:pPr>
            <a:r>
              <a:rPr lang="en-US" baseline="0" dirty="0" smtClean="0"/>
              <a:t>Block accounts you want zero interaction with.</a:t>
            </a:r>
          </a:p>
          <a:p>
            <a:pPr marL="171450" lvl="0" indent="-171450">
              <a:buFontTx/>
              <a:buChar char="-"/>
            </a:pPr>
            <a:endParaRPr lang="en-US" baseline="0" dirty="0" smtClean="0"/>
          </a:p>
          <a:p>
            <a:pPr marL="0" lvl="0" indent="0">
              <a:buFontTx/>
              <a:buNone/>
            </a:pPr>
            <a:r>
              <a:rPr lang="en-US" baseline="0" dirty="0" smtClean="0"/>
              <a:t>Reporting - To report an account or comment that includes spam, bullying, harassment, discrimination or is inappropriate go to the account, tap the 3 dots in upper right corner, tap Report and follow prompt.</a:t>
            </a:r>
          </a:p>
          <a:p>
            <a:pPr marL="171450" lvl="0" indent="-171450">
              <a:buFontTx/>
              <a:buChar char="-"/>
            </a:pPr>
            <a:endParaRPr lang="en-US" baseline="0" dirty="0" smtClean="0"/>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11122D46-36C0-441A-ADD8-D9CC26F56DD9}" type="slidenum">
              <a:rPr lang="en-US" smtClean="0"/>
              <a:t>37</a:t>
            </a:fld>
            <a:endParaRPr lang="en-US"/>
          </a:p>
        </p:txBody>
      </p:sp>
    </p:spTree>
    <p:extLst>
      <p:ext uri="{BB962C8B-B14F-4D97-AF65-F5344CB8AC3E}">
        <p14:creationId xmlns:p14="http://schemas.microsoft.com/office/powerpoint/2010/main" val="3743248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Contact Me – decide who can message you on Snapchat</a:t>
            </a:r>
          </a:p>
          <a:p>
            <a:r>
              <a:rPr lang="en-US" dirty="0" smtClean="0"/>
              <a:t>View</a:t>
            </a:r>
            <a:r>
              <a:rPr lang="en-US" baseline="0" dirty="0" smtClean="0"/>
              <a:t> My Story – decide who can view your story</a:t>
            </a:r>
          </a:p>
          <a:p>
            <a:r>
              <a:rPr lang="en-US" baseline="0" dirty="0" smtClean="0"/>
              <a:t>See My Location – decide who can see your location and if you’ll show up on the map</a:t>
            </a:r>
          </a:p>
          <a:p>
            <a:r>
              <a:rPr lang="en-US" baseline="0" dirty="0" smtClean="0"/>
              <a:t>See Me in Quick Add – decide if you want to be suggested for people to add as friend</a:t>
            </a:r>
          </a:p>
          <a:p>
            <a:endParaRPr lang="en-US" baseline="0" dirty="0" smtClean="0"/>
          </a:p>
          <a:p>
            <a:r>
              <a:rPr lang="en-US" baseline="0" dirty="0" smtClean="0"/>
              <a:t>Reporting – report someone’s story, a snap they sent you, or a snapchat account</a:t>
            </a:r>
          </a:p>
        </p:txBody>
      </p:sp>
      <p:sp>
        <p:nvSpPr>
          <p:cNvPr id="4" name="Slide Number Placeholder 3"/>
          <p:cNvSpPr>
            <a:spLocks noGrp="1"/>
          </p:cNvSpPr>
          <p:nvPr>
            <p:ph type="sldNum" sz="quarter" idx="10"/>
          </p:nvPr>
        </p:nvSpPr>
        <p:spPr/>
        <p:txBody>
          <a:bodyPr/>
          <a:lstStyle/>
          <a:p>
            <a:fld id="{11122D46-36C0-441A-ADD8-D9CC26F56DD9}" type="slidenum">
              <a:rPr lang="en-US" smtClean="0"/>
              <a:t>38</a:t>
            </a:fld>
            <a:endParaRPr lang="en-US"/>
          </a:p>
        </p:txBody>
      </p:sp>
    </p:spTree>
    <p:extLst>
      <p:ext uri="{BB962C8B-B14F-4D97-AF65-F5344CB8AC3E}">
        <p14:creationId xmlns:p14="http://schemas.microsoft.com/office/powerpoint/2010/main" val="4493653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 to Profile</a:t>
            </a:r>
            <a:r>
              <a:rPr lang="en-US" baseline="0" dirty="0" smtClean="0"/>
              <a:t> &gt; 3 dots in upper right corner &gt;</a:t>
            </a:r>
            <a:r>
              <a:rPr lang="en-US" dirty="0" smtClean="0"/>
              <a:t> Privacy and Safety</a:t>
            </a:r>
          </a:p>
          <a:p>
            <a:endParaRPr lang="en-US" dirty="0" smtClean="0"/>
          </a:p>
          <a:p>
            <a:r>
              <a:rPr lang="en-US" dirty="0" smtClean="0"/>
              <a:t>Privacy</a:t>
            </a:r>
          </a:p>
          <a:p>
            <a:pPr marL="0" indent="0">
              <a:buFontTx/>
              <a:buNone/>
            </a:pPr>
            <a:r>
              <a:rPr lang="en-US" baseline="0" dirty="0" smtClean="0"/>
              <a:t>1. Make account Private so you can approve who can follow you and view your videos</a:t>
            </a:r>
          </a:p>
          <a:p>
            <a:pPr marL="0" indent="0">
              <a:buFontTx/>
              <a:buNone/>
            </a:pPr>
            <a:r>
              <a:rPr lang="en-US" baseline="0" dirty="0" smtClean="0"/>
              <a:t>2. Choose if your profile can be suggested for other users to follow</a:t>
            </a:r>
          </a:p>
          <a:p>
            <a:pPr marL="0" indent="0">
              <a:buFontTx/>
              <a:buNone/>
            </a:pPr>
            <a:r>
              <a:rPr lang="en-US" baseline="0" dirty="0" smtClean="0"/>
              <a:t>3. Decide if your videos can be downloaded by other users</a:t>
            </a:r>
          </a:p>
          <a:p>
            <a:pPr marL="0" indent="0">
              <a:buFontTx/>
              <a:buNone/>
            </a:pPr>
            <a:r>
              <a:rPr lang="en-US" baseline="0" dirty="0" smtClean="0"/>
              <a:t>4. Decide who can duet your videos</a:t>
            </a:r>
          </a:p>
          <a:p>
            <a:pPr marL="0" indent="0">
              <a:buFontTx/>
              <a:buNone/>
            </a:pPr>
            <a:r>
              <a:rPr lang="en-US" baseline="0" dirty="0" smtClean="0"/>
              <a:t>5. Decide who can React to your videos</a:t>
            </a:r>
          </a:p>
          <a:p>
            <a:pPr marL="0" indent="0">
              <a:buFontTx/>
              <a:buNone/>
            </a:pPr>
            <a:r>
              <a:rPr lang="en-US" baseline="0" dirty="0" smtClean="0"/>
              <a:t>6. Decide who can view videos you’ve liked</a:t>
            </a:r>
          </a:p>
          <a:p>
            <a:pPr marL="0" indent="0">
              <a:buFontTx/>
              <a:buNone/>
            </a:pPr>
            <a:r>
              <a:rPr lang="en-US" baseline="0" dirty="0" smtClean="0"/>
              <a:t>7. Decide who can comment on your videos</a:t>
            </a:r>
          </a:p>
          <a:p>
            <a:pPr marL="0" indent="0">
              <a:buFontTx/>
              <a:buNone/>
            </a:pPr>
            <a:r>
              <a:rPr lang="en-US" baseline="0" dirty="0" smtClean="0"/>
              <a:t>8. Filter out spam or offensive comments and/or choose specific words you don’t want to see in your comments</a:t>
            </a:r>
          </a:p>
          <a:p>
            <a:pPr marL="0" indent="0">
              <a:buFontTx/>
              <a:buNone/>
            </a:pPr>
            <a:endParaRPr lang="en-US" baseline="0" dirty="0" smtClean="0"/>
          </a:p>
          <a:p>
            <a:pPr marL="0" indent="0">
              <a:buFontTx/>
              <a:buNone/>
            </a:pPr>
            <a:r>
              <a:rPr lang="en-US" baseline="0" dirty="0" smtClean="0"/>
              <a:t>Reporting</a:t>
            </a:r>
          </a:p>
          <a:p>
            <a:pPr marL="0" indent="0">
              <a:buFontTx/>
              <a:buNone/>
            </a:pPr>
            <a:r>
              <a:rPr lang="en-US" baseline="0" dirty="0" smtClean="0"/>
              <a:t>- Go to user’s account, tap 3 dots in upper right corner, tap Report and follow prompt.</a:t>
            </a:r>
            <a:endParaRPr lang="en-US" dirty="0"/>
          </a:p>
        </p:txBody>
      </p:sp>
      <p:sp>
        <p:nvSpPr>
          <p:cNvPr id="4" name="Slide Number Placeholder 3"/>
          <p:cNvSpPr>
            <a:spLocks noGrp="1"/>
          </p:cNvSpPr>
          <p:nvPr>
            <p:ph type="sldNum" sz="quarter" idx="10"/>
          </p:nvPr>
        </p:nvSpPr>
        <p:spPr/>
        <p:txBody>
          <a:bodyPr/>
          <a:lstStyle/>
          <a:p>
            <a:fld id="{11122D46-36C0-441A-ADD8-D9CC26F56DD9}" type="slidenum">
              <a:rPr lang="en-US" smtClean="0"/>
              <a:t>39</a:t>
            </a:fld>
            <a:endParaRPr lang="en-US"/>
          </a:p>
        </p:txBody>
      </p:sp>
    </p:spTree>
    <p:extLst>
      <p:ext uri="{BB962C8B-B14F-4D97-AF65-F5344CB8AC3E}">
        <p14:creationId xmlns:p14="http://schemas.microsoft.com/office/powerpoint/2010/main" val="6794011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https://www.pewinternet.org/2018/11/28/teens-social-media-habits-and-experiences/</a:t>
            </a:r>
          </a:p>
          <a:p>
            <a:endParaRPr lang="en-US" dirty="0"/>
          </a:p>
        </p:txBody>
      </p:sp>
      <p:sp>
        <p:nvSpPr>
          <p:cNvPr id="4" name="Slide Number Placeholder 3"/>
          <p:cNvSpPr>
            <a:spLocks noGrp="1"/>
          </p:cNvSpPr>
          <p:nvPr>
            <p:ph type="sldNum" sz="quarter" idx="10"/>
          </p:nvPr>
        </p:nvSpPr>
        <p:spPr/>
        <p:txBody>
          <a:bodyPr/>
          <a:lstStyle/>
          <a:p>
            <a:fld id="{11122D46-36C0-441A-ADD8-D9CC26F56DD9}" type="slidenum">
              <a:rPr lang="en-US" smtClean="0"/>
              <a:t>6</a:t>
            </a:fld>
            <a:endParaRPr lang="en-US"/>
          </a:p>
        </p:txBody>
      </p:sp>
    </p:spTree>
    <p:extLst>
      <p:ext uri="{BB962C8B-B14F-4D97-AF65-F5344CB8AC3E}">
        <p14:creationId xmlns:p14="http://schemas.microsoft.com/office/powerpoint/2010/main" val="16518676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Take</a:t>
            </a:r>
            <a:r>
              <a:rPr lang="en-US" baseline="0" dirty="0" smtClean="0"/>
              <a:t> a break from looking at your phone and/or social media.</a:t>
            </a:r>
            <a:endParaRPr lang="en-US" dirty="0"/>
          </a:p>
        </p:txBody>
      </p:sp>
      <p:sp>
        <p:nvSpPr>
          <p:cNvPr id="4" name="Slide Number Placeholder 3"/>
          <p:cNvSpPr>
            <a:spLocks noGrp="1"/>
          </p:cNvSpPr>
          <p:nvPr>
            <p:ph type="sldNum" sz="quarter" idx="10"/>
          </p:nvPr>
        </p:nvSpPr>
        <p:spPr/>
        <p:txBody>
          <a:bodyPr/>
          <a:lstStyle/>
          <a:p>
            <a:fld id="{11122D46-36C0-441A-ADD8-D9CC26F56DD9}" type="slidenum">
              <a:rPr lang="en-US" smtClean="0"/>
              <a:t>42</a:t>
            </a:fld>
            <a:endParaRPr lang="en-US"/>
          </a:p>
        </p:txBody>
      </p:sp>
    </p:spTree>
    <p:extLst>
      <p:ext uri="{BB962C8B-B14F-4D97-AF65-F5344CB8AC3E}">
        <p14:creationId xmlns:p14="http://schemas.microsoft.com/office/powerpoint/2010/main" val="19574261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Instagram: Go to your profile</a:t>
            </a:r>
            <a:r>
              <a:rPr lang="en-US" baseline="0" dirty="0" smtClean="0"/>
              <a:t> &gt; 3 lines in upper right corner &gt; Your Activity</a:t>
            </a:r>
          </a:p>
          <a:p>
            <a:pPr marL="228600" indent="-228600">
              <a:buAutoNum type="arabicPeriod"/>
            </a:pPr>
            <a:r>
              <a:rPr lang="en-US" baseline="0" dirty="0" smtClean="0"/>
              <a:t>Track how much time you are scrolling on Instagram each day.</a:t>
            </a:r>
          </a:p>
          <a:p>
            <a:pPr marL="228600" indent="-228600">
              <a:buAutoNum type="arabicPeriod"/>
            </a:pPr>
            <a:r>
              <a:rPr lang="en-US" baseline="0" dirty="0" smtClean="0"/>
              <a:t>Set a daily limit to your time spent scrolling each day. You will receive a reminder when you’ve reached your limit.</a:t>
            </a:r>
          </a:p>
          <a:p>
            <a:pPr marL="228600" indent="-228600">
              <a:buAutoNum type="arabicPeriod"/>
            </a:pPr>
            <a:r>
              <a:rPr lang="en-US" baseline="0" dirty="0" smtClean="0"/>
              <a:t>Choose which notifications you want to get. This helps manage how much you are reaching for your phone to check a notification.</a:t>
            </a:r>
          </a:p>
          <a:p>
            <a:endParaRPr lang="en-US" baseline="0" dirty="0" smtClean="0"/>
          </a:p>
          <a:p>
            <a:r>
              <a:rPr lang="en-US" baseline="0" dirty="0" err="1" smtClean="0"/>
              <a:t>TikTok</a:t>
            </a:r>
            <a:r>
              <a:rPr lang="en-US" baseline="0" dirty="0" smtClean="0"/>
              <a:t>: Your profile &gt; 3 dots in upper right corner &gt; Digital Wellbeing</a:t>
            </a:r>
          </a:p>
          <a:p>
            <a:pPr marL="228600" indent="-228600">
              <a:buAutoNum type="arabicPeriod"/>
            </a:pPr>
            <a:r>
              <a:rPr lang="en-US" baseline="0" dirty="0" smtClean="0"/>
              <a:t>Set a daily limit for your scrolling time on </a:t>
            </a:r>
            <a:r>
              <a:rPr lang="en-US" baseline="0" dirty="0" err="1" smtClean="0"/>
              <a:t>TikTok</a:t>
            </a:r>
            <a:r>
              <a:rPr lang="en-US" baseline="0" dirty="0" smtClean="0"/>
              <a:t>. After limit is reached, you will need a password to get in.</a:t>
            </a:r>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11122D46-36C0-441A-ADD8-D9CC26F56DD9}" type="slidenum">
              <a:rPr lang="en-US" smtClean="0"/>
              <a:t>43</a:t>
            </a:fld>
            <a:endParaRPr lang="en-US"/>
          </a:p>
        </p:txBody>
      </p:sp>
    </p:spTree>
    <p:extLst>
      <p:ext uri="{BB962C8B-B14F-4D97-AF65-F5344CB8AC3E}">
        <p14:creationId xmlns:p14="http://schemas.microsoft.com/office/powerpoint/2010/main" val="27549288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smtClean="0"/>
              <a:t>This might not seem like a big deal, but it is not safe to share your personal information on such a public platform where anyone can have access to it.</a:t>
            </a:r>
          </a:p>
          <a:p>
            <a:pPr marL="171450" indent="-171450">
              <a:buFontTx/>
              <a:buChar char="-"/>
            </a:pPr>
            <a:r>
              <a:rPr lang="en-US" baseline="0" dirty="0" smtClean="0"/>
              <a:t>Do not share your address, phone number, email address, or school name online or on social media.</a:t>
            </a:r>
          </a:p>
          <a:p>
            <a:pPr marL="171450" indent="-171450">
              <a:buFontTx/>
              <a:buChar char="-"/>
            </a:pPr>
            <a:r>
              <a:rPr lang="en-US" baseline="0" dirty="0" smtClean="0"/>
              <a:t>Be very careful when sharing thoughts, photos and videos of yourself.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 </a:t>
            </a:r>
            <a:r>
              <a:rPr lang="en-US" baseline="0" dirty="0" smtClean="0"/>
              <a:t>Anyone could have access to it – even those you do not want to see it.</a:t>
            </a:r>
          </a:p>
          <a:p>
            <a:endParaRPr lang="en-US" dirty="0" smtClean="0"/>
          </a:p>
          <a:p>
            <a:r>
              <a:rPr lang="en-US" dirty="0" smtClean="0"/>
              <a:t>Photo: https://www.wsj.com/articles/coping-with-photo-overload-on-social-media-1502720991</a:t>
            </a:r>
            <a:endParaRPr lang="en-US" dirty="0"/>
          </a:p>
        </p:txBody>
      </p:sp>
      <p:sp>
        <p:nvSpPr>
          <p:cNvPr id="4" name="Slide Number Placeholder 3"/>
          <p:cNvSpPr>
            <a:spLocks noGrp="1"/>
          </p:cNvSpPr>
          <p:nvPr>
            <p:ph type="sldNum" sz="quarter" idx="10"/>
          </p:nvPr>
        </p:nvSpPr>
        <p:spPr/>
        <p:txBody>
          <a:bodyPr/>
          <a:lstStyle/>
          <a:p>
            <a:fld id="{11122D46-36C0-441A-ADD8-D9CC26F56DD9}" type="slidenum">
              <a:rPr lang="en-US" smtClean="0"/>
              <a:t>7</a:t>
            </a:fld>
            <a:endParaRPr lang="en-US"/>
          </a:p>
        </p:txBody>
      </p:sp>
    </p:spTree>
    <p:extLst>
      <p:ext uri="{BB962C8B-B14F-4D97-AF65-F5344CB8AC3E}">
        <p14:creationId xmlns:p14="http://schemas.microsoft.com/office/powerpoint/2010/main" val="1686678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Because social media is SO common,</a:t>
            </a:r>
            <a:r>
              <a:rPr lang="en-US" baseline="0" dirty="0" smtClean="0"/>
              <a:t> it has now become a common way people and professionals learn about someone – from googling them to finding their social media accounts.</a:t>
            </a:r>
          </a:p>
          <a:p>
            <a:r>
              <a:rPr lang="en-US" baseline="0" dirty="0" smtClean="0"/>
              <a:t>It might seem like common sense not to post anything inappropriate for everyone to see, but it’s easier than you may think.</a:t>
            </a:r>
          </a:p>
          <a:p>
            <a:endParaRPr lang="en-US" baseline="0" dirty="0" smtClean="0"/>
          </a:p>
          <a:p>
            <a:r>
              <a:rPr lang="en-US" baseline="0" dirty="0" smtClean="0"/>
              <a:t>So, having good grades and a high test score may not be everything it takes to be accepted into the school of your dreams. </a:t>
            </a:r>
          </a:p>
          <a:p>
            <a:endParaRPr lang="en-US" baseline="0" dirty="0" smtClean="0"/>
          </a:p>
          <a:p>
            <a:r>
              <a:rPr lang="en-US" baseline="0" dirty="0" smtClean="0"/>
              <a:t>Digital Footprint – </a:t>
            </a:r>
            <a:r>
              <a:rPr lang="en-US" sz="1200" kern="1200" dirty="0" smtClean="0">
                <a:solidFill>
                  <a:schemeClr val="tx1"/>
                </a:solidFill>
                <a:effectLst/>
                <a:latin typeface="+mn-lt"/>
                <a:ea typeface="+mn-ea"/>
                <a:cs typeface="+mn-cs"/>
              </a:rPr>
              <a:t>the information about a particular person that exists on the Internet as a result of their online activity</a:t>
            </a:r>
            <a:endParaRPr lang="en-US" baseline="0" dirty="0" smtClean="0"/>
          </a:p>
          <a:p>
            <a:endParaRPr lang="en-US" baseline="0" dirty="0" smtClean="0"/>
          </a:p>
          <a:p>
            <a:endParaRPr lang="en-US" baseline="0" dirty="0" smtClean="0"/>
          </a:p>
          <a:p>
            <a:r>
              <a:rPr lang="en-US" baseline="0" dirty="0" smtClean="0"/>
              <a:t>https://www.usnews.com/education/best-colleges/articles/2019-08-22/why-colleges-look-at-students-social-media-accounts</a:t>
            </a:r>
          </a:p>
          <a:p>
            <a:r>
              <a:rPr lang="en-US" dirty="0" smtClean="0"/>
              <a:t>http://www.nytimes.com/2013/11/10/business/they-loved-your-gpa-then-they-saw-your-tweets.html?mcubz=0</a:t>
            </a:r>
          </a:p>
          <a:p>
            <a:r>
              <a:rPr lang="en-US" dirty="0" smtClean="0"/>
              <a:t>https://studybreaks.com/culture/what-you-post-online-social-media/</a:t>
            </a:r>
          </a:p>
          <a:p>
            <a:r>
              <a:rPr lang="en-US" dirty="0" smtClean="0"/>
              <a:t>https://www.careerbuilder.com/advice/social-media-survey-2017</a:t>
            </a:r>
          </a:p>
          <a:p>
            <a:endParaRPr lang="en-US" dirty="0"/>
          </a:p>
        </p:txBody>
      </p:sp>
      <p:sp>
        <p:nvSpPr>
          <p:cNvPr id="4" name="Slide Number Placeholder 3"/>
          <p:cNvSpPr>
            <a:spLocks noGrp="1"/>
          </p:cNvSpPr>
          <p:nvPr>
            <p:ph type="sldNum" sz="quarter" idx="10"/>
          </p:nvPr>
        </p:nvSpPr>
        <p:spPr/>
        <p:txBody>
          <a:bodyPr/>
          <a:lstStyle/>
          <a:p>
            <a:fld id="{11122D46-36C0-441A-ADD8-D9CC26F56DD9}" type="slidenum">
              <a:rPr lang="en-US" smtClean="0"/>
              <a:t>9</a:t>
            </a:fld>
            <a:endParaRPr lang="en-US"/>
          </a:p>
        </p:txBody>
      </p:sp>
    </p:spTree>
    <p:extLst>
      <p:ext uri="{BB962C8B-B14F-4D97-AF65-F5344CB8AC3E}">
        <p14:creationId xmlns:p14="http://schemas.microsoft.com/office/powerpoint/2010/main" val="34521780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http://www.careerbuilder.com/share/aboutus/pressreleasesdetail.aspx?ed=12%2F31%2F2016&amp;id=pr945&amp;sd=4%2F28%2F2016</a:t>
            </a:r>
          </a:p>
          <a:p>
            <a:endParaRPr lang="en-US" dirty="0"/>
          </a:p>
        </p:txBody>
      </p:sp>
      <p:sp>
        <p:nvSpPr>
          <p:cNvPr id="4" name="Slide Number Placeholder 3"/>
          <p:cNvSpPr>
            <a:spLocks noGrp="1"/>
          </p:cNvSpPr>
          <p:nvPr>
            <p:ph type="sldNum" sz="quarter" idx="10"/>
          </p:nvPr>
        </p:nvSpPr>
        <p:spPr/>
        <p:txBody>
          <a:bodyPr/>
          <a:lstStyle/>
          <a:p>
            <a:fld id="{11122D46-36C0-441A-ADD8-D9CC26F56DD9}" type="slidenum">
              <a:rPr lang="en-US" smtClean="0"/>
              <a:t>10</a:t>
            </a:fld>
            <a:endParaRPr lang="en-US"/>
          </a:p>
        </p:txBody>
      </p:sp>
    </p:spTree>
    <p:extLst>
      <p:ext uri="{BB962C8B-B14F-4D97-AF65-F5344CB8AC3E}">
        <p14:creationId xmlns:p14="http://schemas.microsoft.com/office/powerpoint/2010/main" val="34143985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i="1" dirty="0" smtClean="0"/>
          </a:p>
          <a:p>
            <a:r>
              <a:rPr lang="en-US" dirty="0" smtClean="0"/>
              <a:t>http://bleacherreport.com/articles/2146596-penn-state-ol-coach-herb-hand-drops-recruit-over-social-media-actions?utm_source=twitter.com&amp;utm_medium=referral&amp;utm_campaign=programming-national</a:t>
            </a:r>
          </a:p>
          <a:p>
            <a:r>
              <a:rPr lang="en-US" dirty="0" smtClean="0"/>
              <a:t>http://www.nydailynews.com/news/crime/teen-jailed-making-lol-crack-facebook-car-crash-drunk-driving-article-1.1162283</a:t>
            </a:r>
          </a:p>
          <a:p>
            <a:r>
              <a:rPr lang="en-US" dirty="0" smtClean="0"/>
              <a:t>http://www.nytimes.com/2013/11/10/business/they-loved-your-gpa-then-they-saw-your-tweets.html?mcubz=0</a:t>
            </a:r>
          </a:p>
          <a:p>
            <a:r>
              <a:rPr lang="en-US" dirty="0" smtClean="0"/>
              <a:t>http://www.kptv.com/story/35174857/longview-teen-arrested-after-social-media-school-shooting-threat</a:t>
            </a:r>
          </a:p>
          <a:p>
            <a:r>
              <a:rPr lang="en-US" dirty="0" smtClean="0"/>
              <a:t>https://www.click2houston.com/news/texas/girl-13-arrested-in-connection-with-social-media-threats-in-splendora</a:t>
            </a:r>
          </a:p>
          <a:p>
            <a:endParaRPr lang="en-US" dirty="0"/>
          </a:p>
        </p:txBody>
      </p:sp>
      <p:sp>
        <p:nvSpPr>
          <p:cNvPr id="4" name="Slide Number Placeholder 3"/>
          <p:cNvSpPr>
            <a:spLocks noGrp="1"/>
          </p:cNvSpPr>
          <p:nvPr>
            <p:ph type="sldNum" sz="quarter" idx="10"/>
          </p:nvPr>
        </p:nvSpPr>
        <p:spPr/>
        <p:txBody>
          <a:bodyPr/>
          <a:lstStyle/>
          <a:p>
            <a:fld id="{11122D46-36C0-441A-ADD8-D9CC26F56DD9}" type="slidenum">
              <a:rPr lang="en-US" smtClean="0"/>
              <a:t>11</a:t>
            </a:fld>
            <a:endParaRPr lang="en-US"/>
          </a:p>
        </p:txBody>
      </p:sp>
    </p:spTree>
    <p:extLst>
      <p:ext uri="{BB962C8B-B14F-4D97-AF65-F5344CB8AC3E}">
        <p14:creationId xmlns:p14="http://schemas.microsoft.com/office/powerpoint/2010/main" val="1056636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Even if you got the job or you’re already on the team, you still need to be mindful.</a:t>
            </a:r>
            <a:endParaRPr lang="en-US" dirty="0"/>
          </a:p>
        </p:txBody>
      </p:sp>
      <p:sp>
        <p:nvSpPr>
          <p:cNvPr id="4" name="Slide Number Placeholder 3"/>
          <p:cNvSpPr>
            <a:spLocks noGrp="1"/>
          </p:cNvSpPr>
          <p:nvPr>
            <p:ph type="sldNum" sz="quarter" idx="10"/>
          </p:nvPr>
        </p:nvSpPr>
        <p:spPr/>
        <p:txBody>
          <a:bodyPr/>
          <a:lstStyle/>
          <a:p>
            <a:fld id="{11122D46-36C0-441A-ADD8-D9CC26F56DD9}" type="slidenum">
              <a:rPr lang="en-US" smtClean="0"/>
              <a:t>12</a:t>
            </a:fld>
            <a:endParaRPr lang="en-US"/>
          </a:p>
        </p:txBody>
      </p:sp>
    </p:spTree>
    <p:extLst>
      <p:ext uri="{BB962C8B-B14F-4D97-AF65-F5344CB8AC3E}">
        <p14:creationId xmlns:p14="http://schemas.microsoft.com/office/powerpoint/2010/main" val="42230181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https://www.healthyplace.com/suicide/bullying-cyberbullying-and-teen-suicide</a:t>
            </a:r>
            <a:endParaRPr lang="en-US" dirty="0"/>
          </a:p>
        </p:txBody>
      </p:sp>
      <p:sp>
        <p:nvSpPr>
          <p:cNvPr id="4" name="Slide Number Placeholder 3"/>
          <p:cNvSpPr>
            <a:spLocks noGrp="1"/>
          </p:cNvSpPr>
          <p:nvPr>
            <p:ph type="sldNum" sz="quarter" idx="10"/>
          </p:nvPr>
        </p:nvSpPr>
        <p:spPr/>
        <p:txBody>
          <a:bodyPr/>
          <a:lstStyle/>
          <a:p>
            <a:fld id="{11122D46-36C0-441A-ADD8-D9CC26F56DD9}" type="slidenum">
              <a:rPr lang="en-US" smtClean="0"/>
              <a:t>13</a:t>
            </a:fld>
            <a:endParaRPr lang="en-US"/>
          </a:p>
        </p:txBody>
      </p:sp>
    </p:spTree>
    <p:extLst>
      <p:ext uri="{BB962C8B-B14F-4D97-AF65-F5344CB8AC3E}">
        <p14:creationId xmlns:p14="http://schemas.microsoft.com/office/powerpoint/2010/main" val="18900376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654191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0086186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2135575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2882351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9436001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8837104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4/29/2020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extLst>
      <p:ext uri="{BB962C8B-B14F-4D97-AF65-F5344CB8AC3E}">
        <p14:creationId xmlns:p14="http://schemas.microsoft.com/office/powerpoint/2010/main" val="32547422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7501971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3269945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4430867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4/29/2020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extLst>
      <p:ext uri="{BB962C8B-B14F-4D97-AF65-F5344CB8AC3E}">
        <p14:creationId xmlns:p14="http://schemas.microsoft.com/office/powerpoint/2010/main" val="30849637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4/29/2020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5848756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4/29/2020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629969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4/29/2020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0975575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4/29/2020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extLst>
      <p:ext uri="{BB962C8B-B14F-4D97-AF65-F5344CB8AC3E}">
        <p14:creationId xmlns:p14="http://schemas.microsoft.com/office/powerpoint/2010/main" val="32358552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8628987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4/29/2020</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4186738282"/>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0.xml"/><Relationship Id="rId5" Type="http://schemas.microsoft.com/office/2007/relationships/hdphoto" Target="../media/hdphoto3.wdp"/><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7.xml"/><Relationship Id="rId7"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21.jp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2.xml"/><Relationship Id="rId5" Type="http://schemas.openxmlformats.org/officeDocument/2006/relationships/image" Target="../media/image25.jpe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27.jp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19.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image" Target="../media/image35.jpg"/><Relationship Id="rId18" Type="http://schemas.openxmlformats.org/officeDocument/2006/relationships/image" Target="../media/image39.jpg"/><Relationship Id="rId3" Type="http://schemas.openxmlformats.org/officeDocument/2006/relationships/notesSlide" Target="../notesSlides/notesSlide14.xml"/><Relationship Id="rId21" Type="http://schemas.openxmlformats.org/officeDocument/2006/relationships/image" Target="../media/image41.jpeg"/><Relationship Id="rId7" Type="http://schemas.openxmlformats.org/officeDocument/2006/relationships/hyperlink" Target="http://www.google.com/url?sa=i&amp;rct=j&amp;q=&amp;esrc=s&amp;source=images&amp;cd=&amp;cad=rja&amp;uact=8&amp;ved=0CAcQjRw&amp;url=http://www.nydailynews.com/news/national/phoebe-prince-south-hadley-high-school-new-girl-driven-suicide-teenage-cyber-bullies-article-1.165911&amp;ei=-OeCVZ2hNcrAsAWrwYPIAw&amp;bvm=bv.96041959,d.b2w&amp;psig=AFQjCNFab_7Vm989qR25yf0OpPXvdXPAWA&amp;ust=1434728820770809" TargetMode="External"/><Relationship Id="rId12" Type="http://schemas.openxmlformats.org/officeDocument/2006/relationships/image" Target="../media/image34.jpg"/><Relationship Id="rId17" Type="http://schemas.openxmlformats.org/officeDocument/2006/relationships/image" Target="../media/image38.jpeg"/><Relationship Id="rId2" Type="http://schemas.openxmlformats.org/officeDocument/2006/relationships/slideLayout" Target="../slideLayouts/slideLayout2.xml"/><Relationship Id="rId16" Type="http://schemas.openxmlformats.org/officeDocument/2006/relationships/image" Target="../media/image37.jpeg"/><Relationship Id="rId20" Type="http://schemas.openxmlformats.org/officeDocument/2006/relationships/image" Target="../media/image40.jpeg"/><Relationship Id="rId1" Type="http://schemas.openxmlformats.org/officeDocument/2006/relationships/tags" Target="../tags/tag19.xml"/><Relationship Id="rId6" Type="http://schemas.openxmlformats.org/officeDocument/2006/relationships/image" Target="../media/image30.jpeg"/><Relationship Id="rId11" Type="http://schemas.openxmlformats.org/officeDocument/2006/relationships/image" Target="../media/image33.png"/><Relationship Id="rId5" Type="http://schemas.openxmlformats.org/officeDocument/2006/relationships/image" Target="../media/image29.jpeg"/><Relationship Id="rId15" Type="http://schemas.openxmlformats.org/officeDocument/2006/relationships/hyperlink" Target="http://www.google.com/url?sa=i&amp;rct=j&amp;q=&amp;esrc=s&amp;source=images&amp;cd=&amp;cad=rja&amp;uact=8&amp;ved=0CAcQjRw&amp;url=http://nobullying.com/the-megan-meier-story/&amp;ei=mumCVbWpE8jksAWRjqW4BA&amp;bvm=bv.96041959,d.b2w&amp;psig=AFQjCNHHDfZ-oCAjoWVDFWGgZhLHHWxV4A&amp;ust=1434729237852846" TargetMode="External"/><Relationship Id="rId10" Type="http://schemas.openxmlformats.org/officeDocument/2006/relationships/image" Target="../media/image32.jpeg"/><Relationship Id="rId19" Type="http://schemas.openxmlformats.org/officeDocument/2006/relationships/hyperlink" Target="https://www.google.com/url?sa=i&amp;rct=j&amp;q=&amp;esrc=s&amp;source=images&amp;cd=&amp;cad=rja&amp;uact=8&amp;ved=0CAcQjRw&amp;url=https://en.wikipedia.org/wiki/Kenneth_Weishuhn&amp;ei=AOqCVd_rPMjQsAWTuYHoAg&amp;bvm=bv.96041959,d.b2w&amp;psig=AFQjCNEqfd0j-Ue1giX_3y17iM6P-_wXDg&amp;ust=1434729335115981" TargetMode="External"/><Relationship Id="rId4" Type="http://schemas.openxmlformats.org/officeDocument/2006/relationships/hyperlink" Target="http://www.google.com/url?sa=i&amp;rct=j&amp;q=&amp;esrc=s&amp;source=images&amp;cd=&amp;cad=rja&amp;uact=8&amp;ved=0CAcQjRw&amp;url=http://www.nydailynews.com/new-york/rutgers-honors-tyler-clementi-tortured-freshman-life-football-game-article-1.187647&amp;ei=OueCVewXidm1BbnfgugD&amp;bvm=bv.96041959,d.b2w&amp;psig=AFQjCNE3D7HJdX7Ez9COHLU2LStYwPyKZg&amp;ust=1434728626710676" TargetMode="External"/><Relationship Id="rId9" Type="http://schemas.openxmlformats.org/officeDocument/2006/relationships/hyperlink" Target="http://www.google.com/url?sa=i&amp;rct=j&amp;q=&amp;esrc=s&amp;source=images&amp;cd=&amp;cad=rja&amp;uact=8&amp;ved=0CAcQjRw&amp;url=http://en.wikipedia.org/wiki/Suicide_of_Amanda_Todd&amp;ei=TeiCVZPxCcjysAW1i4GIDw&amp;bvm=bv.96041959,d.b2w&amp;psig=AFQjCNGREZk_tPqy_jf2fr5qPBq4j6Xm4Q&amp;ust=1434728878369079" TargetMode="External"/><Relationship Id="rId14" Type="http://schemas.openxmlformats.org/officeDocument/2006/relationships/image" Target="../media/image36.png"/><Relationship Id="rId22" Type="http://schemas.openxmlformats.org/officeDocument/2006/relationships/image" Target="../media/image42.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21.xml"/><Relationship Id="rId6" Type="http://schemas.openxmlformats.org/officeDocument/2006/relationships/image" Target="../media/image45.png"/><Relationship Id="rId5" Type="http://schemas.openxmlformats.org/officeDocument/2006/relationships/image" Target="../media/image44.jpg"/><Relationship Id="rId4" Type="http://schemas.openxmlformats.org/officeDocument/2006/relationships/image" Target="../media/image43.jp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23.xml"/><Relationship Id="rId4" Type="http://schemas.openxmlformats.org/officeDocument/2006/relationships/image" Target="../media/image47.jpe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25.xml"/><Relationship Id="rId5" Type="http://schemas.openxmlformats.org/officeDocument/2006/relationships/image" Target="../media/image49.png"/><Relationship Id="rId4" Type="http://schemas.openxmlformats.org/officeDocument/2006/relationships/image" Target="../media/image48.jp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6.xml"/><Relationship Id="rId4" Type="http://schemas.openxmlformats.org/officeDocument/2006/relationships/image" Target="../media/image50.jp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27.xml"/><Relationship Id="rId4" Type="http://schemas.openxmlformats.org/officeDocument/2006/relationships/image" Target="../media/image51.jp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8.xml"/><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9.xml"/><Relationship Id="rId5" Type="http://schemas.openxmlformats.org/officeDocument/2006/relationships/image" Target="../media/image54.PNG"/><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30.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33.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Layout" Target="../slideLayouts/slideLayout2.xml"/><Relationship Id="rId1" Type="http://schemas.openxmlformats.org/officeDocument/2006/relationships/tags" Target="../tags/tag34.xml"/><Relationship Id="rId4" Type="http://schemas.openxmlformats.org/officeDocument/2006/relationships/image" Target="../media/image61.jp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microsoft.com/office/2007/relationships/hdphoto" Target="../media/hdphoto4.wdp"/><Relationship Id="rId2" Type="http://schemas.openxmlformats.org/officeDocument/2006/relationships/slideLayout" Target="../slideLayouts/slideLayout2.xml"/><Relationship Id="rId1" Type="http://schemas.openxmlformats.org/officeDocument/2006/relationships/tags" Target="../tags/tag36.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microsoft.com/office/2007/relationships/hdphoto" Target="../media/hdphoto5.wdp"/><Relationship Id="rId2" Type="http://schemas.openxmlformats.org/officeDocument/2006/relationships/slideLayout" Target="../slideLayouts/slideLayout2.xml"/><Relationship Id="rId1" Type="http://schemas.openxmlformats.org/officeDocument/2006/relationships/tags" Target="../tags/tag37.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38.xml"/><Relationship Id="rId6" Type="http://schemas.openxmlformats.org/officeDocument/2006/relationships/image" Target="../media/image70.jpg"/><Relationship Id="rId5" Type="http://schemas.openxmlformats.org/officeDocument/2006/relationships/image" Target="../media/image69.PNG"/><Relationship Id="rId4" Type="http://schemas.openxmlformats.org/officeDocument/2006/relationships/image" Target="../media/image68.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image" Target="../media/image74.jpg"/><Relationship Id="rId2" Type="http://schemas.openxmlformats.org/officeDocument/2006/relationships/slideLayout" Target="../slideLayouts/slideLayout2.xml"/><Relationship Id="rId1" Type="http://schemas.openxmlformats.org/officeDocument/2006/relationships/tags" Target="../tags/tag39.xml"/><Relationship Id="rId6" Type="http://schemas.openxmlformats.org/officeDocument/2006/relationships/image" Target="../media/image73.jpg"/><Relationship Id="rId5" Type="http://schemas.openxmlformats.org/officeDocument/2006/relationships/image" Target="../media/image72.jpg"/><Relationship Id="rId4" Type="http://schemas.openxmlformats.org/officeDocument/2006/relationships/image" Target="../media/image71.jp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0.xml"/></Relationships>
</file>

<file path=ppt/slides/_rels/slide41.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slideLayout" Target="../slideLayouts/slideLayout2.xml"/><Relationship Id="rId1" Type="http://schemas.openxmlformats.org/officeDocument/2006/relationships/tags" Target="../tags/tag41.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42.xml"/><Relationship Id="rId4" Type="http://schemas.openxmlformats.org/officeDocument/2006/relationships/image" Target="../media/image76.png"/></Relationships>
</file>

<file path=ppt/slides/_rels/slide43.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notesSlide" Target="../notesSlides/notesSlide31.xml"/><Relationship Id="rId7" Type="http://schemas.openxmlformats.org/officeDocument/2006/relationships/image" Target="../media/image67.png"/><Relationship Id="rId2" Type="http://schemas.openxmlformats.org/officeDocument/2006/relationships/slideLayout" Target="../slideLayouts/slideLayout2.xml"/><Relationship Id="rId1" Type="http://schemas.openxmlformats.org/officeDocument/2006/relationships/tags" Target="../tags/tag43.xml"/><Relationship Id="rId6" Type="http://schemas.openxmlformats.org/officeDocument/2006/relationships/image" Target="../media/image73.jpg"/><Relationship Id="rId5" Type="http://schemas.openxmlformats.org/officeDocument/2006/relationships/image" Target="../media/image78.PNG"/><Relationship Id="rId4" Type="http://schemas.openxmlformats.org/officeDocument/2006/relationships/image" Target="../media/image77.PNG"/></Relationships>
</file>

<file path=ppt/slides/_rels/slide44.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slideLayout" Target="../slideLayouts/slideLayout2.xml"/><Relationship Id="rId1" Type="http://schemas.openxmlformats.org/officeDocument/2006/relationships/tags" Target="../tags/tag44.xml"/></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5.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9.xml"/><Relationship Id="rId5" Type="http://schemas.microsoft.com/office/2007/relationships/hdphoto" Target="../media/hdphoto2.wdp"/><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7292" y="2470990"/>
            <a:ext cx="10293413" cy="1122062"/>
          </a:xfrm>
        </p:spPr>
        <p:txBody>
          <a:bodyPr/>
          <a:lstStyle/>
          <a:p>
            <a:pPr algn="ctr"/>
            <a:r>
              <a:rPr lang="en-US" sz="6600" b="1" i="1" dirty="0" smtClean="0">
                <a:solidFill>
                  <a:schemeClr val="accent1">
                    <a:lumMod val="75000"/>
                  </a:schemeClr>
                </a:solidFill>
              </a:rPr>
              <a:t>Social Media and Safety</a:t>
            </a:r>
            <a:endParaRPr lang="en-US" sz="6600" b="1" i="1" dirty="0">
              <a:solidFill>
                <a:schemeClr val="accent1">
                  <a:lumMod val="75000"/>
                </a:schemeClr>
              </a:solidFill>
            </a:endParaRPr>
          </a:p>
        </p:txBody>
      </p:sp>
      <p:sp>
        <p:nvSpPr>
          <p:cNvPr id="3" name="Subtitle 2"/>
          <p:cNvSpPr>
            <a:spLocks noGrp="1"/>
          </p:cNvSpPr>
          <p:nvPr>
            <p:ph type="subTitle" idx="1"/>
          </p:nvPr>
        </p:nvSpPr>
        <p:spPr>
          <a:xfrm>
            <a:off x="381000" y="6324600"/>
            <a:ext cx="10896600" cy="704764"/>
          </a:xfrm>
        </p:spPr>
        <p:txBody>
          <a:bodyPr>
            <a:normAutofit/>
          </a:bodyPr>
          <a:lstStyle/>
          <a:p>
            <a:pPr algn="ctr"/>
            <a:r>
              <a:rPr lang="en-US" sz="1200" dirty="0"/>
              <a:t>This publication was made possible by Grant Number TP1AH000081-01-01 from the Department of Health and Human Services, Office of </a:t>
            </a:r>
            <a:r>
              <a:rPr lang="en-US" sz="1200" dirty="0" smtClean="0"/>
              <a:t>Population Affairs; </a:t>
            </a:r>
            <a:r>
              <a:rPr lang="en-US" sz="1200" dirty="0"/>
              <a:t>its contents are solely the responsibility of the authors and do not necessarily represent the official views of the Department of Health and Human Services.</a:t>
            </a:r>
          </a:p>
        </p:txBody>
      </p:sp>
      <p:sp>
        <p:nvSpPr>
          <p:cNvPr id="4" name="SessionQuestionData" descr="&lt;?xml version=&quot;1.0&quot;?&gt;&lt;AllQuestions /&gt;" hidden="1"/>
          <p:cNvSpPr txBox="1"/>
          <p:nvPr/>
        </p:nvSpPr>
        <p:spPr>
          <a:xfrm>
            <a:off x="1524000" y="0"/>
            <a:ext cx="0" cy="369332"/>
          </a:xfrm>
          <a:prstGeom prst="rect">
            <a:avLst/>
          </a:prstGeom>
          <a:noFill/>
        </p:spPr>
        <p:txBody>
          <a:bodyPr vert="horz" rtlCol="0">
            <a:spAutoFit/>
          </a:bodyPr>
          <a:lstStyle/>
          <a:p>
            <a:endParaRPr lang="en-US"/>
          </a:p>
        </p:txBody>
      </p:sp>
      <p:sp>
        <p:nvSpPr>
          <p:cNvPr id="5" name="SessionAnswerData" descr="&lt;?xml version=&quot;1.0&quot;?&gt;&lt;AllAnswers /&gt;" hidden="1"/>
          <p:cNvSpPr txBox="1"/>
          <p:nvPr/>
        </p:nvSpPr>
        <p:spPr>
          <a:xfrm>
            <a:off x="2794000" y="0"/>
            <a:ext cx="0" cy="369332"/>
          </a:xfrm>
          <a:prstGeom prst="rect">
            <a:avLst/>
          </a:prstGeom>
          <a:noFill/>
        </p:spPr>
        <p:txBody>
          <a:bodyPr vert="horz" rtlCol="0">
            <a:spAutoFit/>
          </a:bodyPr>
          <a:lstStyle/>
          <a:p>
            <a:endParaRPr lang="en-US"/>
          </a:p>
        </p:txBody>
      </p:sp>
      <p:sp>
        <p:nvSpPr>
          <p:cNvPr id="6" name="SessionResponseData" hidden="1"/>
          <p:cNvSpPr txBox="1"/>
          <p:nvPr/>
        </p:nvSpPr>
        <p:spPr>
          <a:xfrm>
            <a:off x="1524000" y="0"/>
            <a:ext cx="0" cy="369332"/>
          </a:xfrm>
          <a:prstGeom prst="rect">
            <a:avLst/>
          </a:prstGeom>
          <a:noFill/>
        </p:spPr>
        <p:txBody>
          <a:bodyPr vert="horz" rtlCol="0">
            <a:spAutoFit/>
          </a:bodyPr>
          <a:lstStyle/>
          <a:p>
            <a:endParaRPr lang="en-US"/>
          </a:p>
        </p:txBody>
      </p:sp>
      <p:sp>
        <p:nvSpPr>
          <p:cNvPr id="7" name="SessionPresentationSettingsData" descr="&lt;?xml version=&quot;1.0&quot;?&gt;&lt;Settings&gt;&lt;answerBulletFormat&gt;Numeric&lt;/answerBulletFormat&gt;&lt;pointsToClock&gt;&lt;/pointsToClock&gt;&lt;answerNowAutoInsert&gt;No&lt;/answerNowAutoInsert&gt;&lt;answerNowStyle&gt;Explosion&lt;/answerNowStyle&gt;&lt;answerNowText&gt;Answer Now&lt;/answerNowText&gt;&lt;chartColors&gt;Use PowerPoint Color Scheme&lt;/chartColors&gt;&lt;chartType&gt;Horizontal&lt;/chartType&gt;&lt;correctAnswerIndicator&gt;Checkmark&lt;/correctAnswerIndicator&gt;&lt;countdownAutoInsert&gt;Yes&lt;/countdownAutoInsert&gt;&lt;countdownSeconds&gt;10&lt;/countdownSeconds&gt;&lt;countdownSound&gt;TicToc.wav&lt;/countdownSound&gt;&lt;countdownStyle&gt;Stopwatch&lt;/countdownStyle&gt;&lt;gridAutoInsert&gt;No&lt;/gridAutoInsert&gt;&lt;gridFillStyle&gt;Answered&lt;/gridFillStyle&gt;&lt;gridFillColor&gt;255,255,0&lt;/gridFillColor&gt;&lt;ChartModel&gt;3D&lt;/ChartModel&gt;&lt;SimulatedVoteCount&gt;50&lt;/SimulatedVoteCount&gt;&lt;gridColor&gt;176,216,255&lt;/gridColor&gt;&lt;gridAlternateColor&gt;62,158,255&lt;/gridAlternateColor&gt;&lt;gridIncorrectColor&gt;&lt;/gridIncorrectColor&gt;&lt;gridOpacity&gt;100%&lt;/gridOpacity&gt;&lt;gridTextStyle&gt;Keypad #&lt;/gridTextStyle&gt;&lt;inputSource&gt;Response Devices&lt;/inputSource&gt;&lt;userpreferredinputSource&gt;&lt;/userpreferredinputSource&gt;&lt;multipleResponseDivisor&gt;# of Responses&lt;/multipleResponseDivisor&gt;&lt;participantsLeaderBoard&gt;5&lt;/participantsLeaderBoard&gt;&lt;percentageDecimalPlaces&gt;0&lt;/percentageDecimalPlaces&gt;&lt;responseCounterAutoInsert&gt;Yes&lt;/responseCounterAutoInsert&gt;&lt;responseCounterStyle&gt;Circle&lt;/responseCounterStyle&gt;&lt;responseCounterTextColor&gt;0,0,0&lt;/responseCounterTextColor&gt;&lt;responseCounterFillColor&gt;79,129,189&lt;/responseCounterFillColor&gt;&lt;responseCounterBorderColor&gt;56,93,138&lt;/responseCounterBorderColor&gt;&lt;responseCounterDisplayValue&gt;# of Votes Received&lt;/responseCounterDisplayValue&gt;&lt;insertObjectUsingColor&gt;Blue&lt;/insertObjectUsingColor&gt;&lt;showResults&gt;Yes&lt;/showResults&gt;&lt;teamColors&gt;User Defined&lt;/teamColors&gt;&lt;teamIdentificationType&gt;None&lt;/teamIdentificationType&gt;&lt;teamScoringType&gt;Voting pads only&lt;/teamScoringType&gt;&lt;teamScoringDecimalPlaces&gt;1&lt;/teamScoringDecimalPlaces&gt;&lt;teamIdentificationItem&gt;&lt;/teamIdentificationItem&gt;&lt;teamsLeaderBoard&gt;5&lt;/teamsLeaderBoard&gt;&lt;teamName1&gt;&lt;/teamName1&gt;&lt;teamName2&gt;&lt;/teamName2&gt;&lt;teamName3&gt;&lt;/teamName3&gt;&lt;teamName4&gt;&lt;/teamName4&gt;&lt;teamName5&gt;&lt;/teamName5&gt;&lt;teamName6&gt;&lt;/teamName6&gt;&lt;teamName7&gt;&lt;/teamName7&gt;&lt;teamName8&gt;&lt;/teamName8&gt;&lt;teamName9&gt;&lt;/teamName9&gt;&lt;teamName10&gt;&lt;/teamName10&gt;&lt;showControlBar&gt;Slides with EZ-VOTE Pro Objects&lt;/showControlBar&gt;&lt;defaultCorrectPointValue&gt;100&lt;/defaultCorrectPointValue&gt;&lt;defaultIncorrectPointValue&gt;0&lt;/defaultIncorrectPointValue&gt;&lt;chartColor1&gt;187,224,227&lt;/chartColor1&gt;&lt;chartColor2&gt;51,51,153&lt;/chartColor2&gt;&lt;chartColor3&gt;0,153,153&lt;/chartColor3&gt;&lt;chartColor4&gt;153,204,0&lt;/chartColor4&gt;&lt;chartColor5&gt;128,128,128&lt;/chartColor5&gt;&lt;chartColor6&gt;0,0,0&lt;/chartColor6&gt;&lt;chartColor7&gt;0,102,204&lt;/chartColor7&gt;&lt;chartColor8&gt;204,204,255&lt;/chartColor8&gt;&lt;chartColor9&gt;255,0,0&lt;/chartColor9&gt;&lt;chartColor10&gt;255,255,0&lt;/chartColor10&gt;&lt;teamColor1&gt;187,224,227&lt;/teamColor1&gt;&lt;teamColor2&gt;51,51,153&lt;/teamColor2&gt;&lt;teamColor3&gt;0,153,153&lt;/teamColor3&gt;&lt;teamColor4&gt;153,204,0&lt;/teamColor4&gt;&lt;teamColor5&gt;128,128,128&lt;/teamColor5&gt;&lt;teamColor6&gt;0,0,0&lt;/teamColor6&gt;&lt;teamColor7&gt;0,102,204&lt;/teamColor7&gt;&lt;teamColor8&gt;204,204,255&lt;/teamColor8&gt;&lt;teamColor9&gt;255,0,0&lt;/teamColor9&gt;&lt;teamColor10&gt;255,255,0&lt;/teamColor10&gt;&lt;displayAnswerImagesDuringVote&gt;Yes&lt;/displayAnswerImagesDuringVote&gt;&lt;displayAnswerImagesWithResponses&gt;Yes&lt;/displayAnswerImagesWithResponses&gt;&lt;displayAnswerTextDuringVote&gt;Yes&lt;/displayAnswerTextDuringVote&gt;&lt;displayAnswerTextWithResponses&gt;Yes&lt;/displayAnswerTextWithResponses&gt;&lt;questionSlideID&gt;&lt;/questionSlideID&gt;&lt;controlBarState&gt;Expanded&lt;/controlBarState&gt;&lt;isGridColorKnownColor&gt;No&lt;/isGridColorKnownColor&gt;&lt;gridColorName&gt;255,255,0&lt;/gridColorName&gt;&lt;AutoRec&gt;&lt;/AutoRec&gt;&lt;AutoRecTimeIntrvl&gt;&lt;/AutoRecTimeIntrvl&gt;&lt;chartVotesView&gt;Percentage&lt;/chartVotesView&gt;&lt;chartLabelsColor&gt;0,0,0&lt;/chartLabelsColor&gt;&lt;isChartLabelColorKnownColor&gt;&lt;/isChartLabelColorKnownColor&gt;&lt;chartLabelColorName&gt;&lt;/chartLabelColorName&gt;&lt;chartXAxisLabelType&gt;Full Text&lt;/chartXAxisLabelType&gt;&lt;controlBarPosition&gt;Top Left&lt;/controlBarPosition&gt;&lt;/Settings&gt;" hidden="1"/>
          <p:cNvSpPr txBox="1"/>
          <p:nvPr/>
        </p:nvSpPr>
        <p:spPr>
          <a:xfrm>
            <a:off x="1524000" y="0"/>
            <a:ext cx="0" cy="369332"/>
          </a:xfrm>
          <a:prstGeom prst="rect">
            <a:avLst/>
          </a:prstGeom>
          <a:noFill/>
        </p:spPr>
        <p:txBody>
          <a:bodyPr vert="horz" rtlCol="0">
            <a:spAutoFit/>
          </a:bodyPr>
          <a:lstStyle/>
          <a:p>
            <a:endParaRPr lang="en-US"/>
          </a:p>
        </p:txBody>
      </p:sp>
      <p:sp>
        <p:nvSpPr>
          <p:cNvPr id="10" name="Title 1"/>
          <p:cNvSpPr txBox="1">
            <a:spLocks/>
          </p:cNvSpPr>
          <p:nvPr/>
        </p:nvSpPr>
        <p:spPr>
          <a:xfrm>
            <a:off x="1523999" y="1623513"/>
            <a:ext cx="7620000" cy="835442"/>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dirty="0" smtClean="0">
                <a:solidFill>
                  <a:srgbClr val="6896C8"/>
                </a:solidFill>
              </a:rPr>
              <a:t>Teen Sexual </a:t>
            </a:r>
            <a:r>
              <a:rPr lang="en-US" sz="4000" dirty="0" smtClean="0">
                <a:solidFill>
                  <a:srgbClr val="6896C8"/>
                </a:solidFill>
              </a:rPr>
              <a:t>Health</a:t>
            </a:r>
            <a:r>
              <a:rPr lang="en-US" sz="4400" dirty="0" smtClean="0">
                <a:solidFill>
                  <a:srgbClr val="6896C8"/>
                </a:solidFill>
              </a:rPr>
              <a:t> Toolkit 2.0</a:t>
            </a:r>
            <a:endParaRPr lang="en-US" sz="4400" dirty="0">
              <a:solidFill>
                <a:srgbClr val="6896C8"/>
              </a:solidFill>
            </a:endParaRPr>
          </a:p>
        </p:txBody>
      </p:sp>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40789" y1="16727" x2="40789" y2="16727"/>
                        <a14:foregroundMark x1="40058" y1="16727" x2="48099" y2="5091"/>
                        <a14:foregroundMark x1="60673" y1="14182" x2="60673" y2="14182"/>
                        <a14:foregroundMark x1="46930" y1="6182" x2="60380" y2="13455"/>
                        <a14:foregroundMark x1="61111" y1="17818" x2="58918" y2="44000"/>
                        <a14:foregroundMark x1="59942" y1="30545" x2="57749" y2="52000"/>
                        <a14:foregroundMark x1="58480" y1="52000" x2="96491" y2="52727"/>
                        <a14:foregroundMark x1="96491" y1="52000" x2="97222" y2="89818"/>
                        <a14:foregroundMark x1="97222" y1="72727" x2="23538" y2="71636"/>
                        <a14:foregroundMark x1="98246" y1="92364" x2="19152" y2="75273"/>
                        <a14:foregroundMark x1="79825" y1="90545" x2="38012" y2="88727"/>
                        <a14:foregroundMark x1="42982" y1="90545" x2="9795" y2="84364"/>
                        <a14:foregroundMark x1="26023" y1="89818" x2="2485" y2="85091"/>
                        <a14:foregroundMark x1="4386" y1="81455" x2="1754" y2="22182"/>
                        <a14:foregroundMark x1="3655" y1="54545" x2="33918" y2="41091"/>
                        <a14:foregroundMark x1="33918" y1="39273" x2="40058" y2="16727"/>
                        <a14:foregroundMark x1="40058" y1="16727" x2="40058" y2="16727"/>
                        <a14:foregroundMark x1="47661" y1="9818" x2="50292" y2="42909"/>
                      </a14:backgroundRemoval>
                    </a14:imgEffect>
                  </a14:imgLayer>
                </a14:imgProps>
              </a:ext>
              <a:ext uri="{28A0092B-C50C-407E-A947-70E740481C1C}">
                <a14:useLocalDpi xmlns:a14="http://schemas.microsoft.com/office/drawing/2010/main" val="0"/>
              </a:ext>
            </a:extLst>
          </a:blip>
          <a:stretch>
            <a:fillRect/>
          </a:stretch>
        </p:blipFill>
        <p:spPr>
          <a:xfrm>
            <a:off x="3810000" y="228600"/>
            <a:ext cx="3344931" cy="1344818"/>
          </a:xfrm>
          <a:prstGeom prst="rect">
            <a:avLst/>
          </a:prstGeom>
        </p:spPr>
      </p:pic>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l="10000" t="25555" r="11111" b="33333"/>
          <a:stretch/>
        </p:blipFill>
        <p:spPr>
          <a:xfrm>
            <a:off x="3024921" y="3705042"/>
            <a:ext cx="4922956" cy="2565484"/>
          </a:xfrm>
          <a:prstGeom prst="rect">
            <a:avLst/>
          </a:prstGeom>
        </p:spPr>
      </p:pic>
    </p:spTree>
    <p:custDataLst>
      <p:tags r:id="rId1"/>
    </p:custData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8915400" y="4021146"/>
            <a:ext cx="1981200" cy="2057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81000" y="533400"/>
            <a:ext cx="11201400" cy="5943600"/>
          </a:xfrm>
        </p:spPr>
        <p:txBody>
          <a:bodyPr>
            <a:normAutofit/>
          </a:bodyPr>
          <a:lstStyle/>
          <a:p>
            <a:pPr>
              <a:buNone/>
            </a:pPr>
            <a:r>
              <a:rPr lang="en-US" sz="3600" dirty="0" smtClean="0">
                <a:solidFill>
                  <a:schemeClr val="accent1"/>
                </a:solidFill>
              </a:rPr>
              <a:t>They didn’t hire people who posted…</a:t>
            </a:r>
          </a:p>
          <a:p>
            <a:pPr>
              <a:buNone/>
            </a:pPr>
            <a:endParaRPr lang="en-US" b="1" u="sng" dirty="0" smtClean="0"/>
          </a:p>
          <a:p>
            <a:r>
              <a:rPr lang="en-US" sz="2800" b="1" dirty="0"/>
              <a:t>i</a:t>
            </a:r>
            <a:r>
              <a:rPr lang="en-US" sz="2800" b="1" dirty="0" smtClean="0"/>
              <a:t>nappropriate pics, videos or information</a:t>
            </a:r>
            <a:endParaRPr lang="en-US" sz="2800" dirty="0" smtClean="0"/>
          </a:p>
          <a:p>
            <a:r>
              <a:rPr lang="en-US" sz="2800" b="1" dirty="0" smtClean="0">
                <a:solidFill>
                  <a:schemeClr val="accent1"/>
                </a:solidFill>
              </a:rPr>
              <a:t>information about them drinking</a:t>
            </a:r>
            <a:r>
              <a:rPr lang="en-US" sz="2800" dirty="0" smtClean="0">
                <a:solidFill>
                  <a:schemeClr val="accent1"/>
                </a:solidFill>
              </a:rPr>
              <a:t> </a:t>
            </a:r>
            <a:r>
              <a:rPr lang="en-US" sz="2800" b="1" dirty="0" smtClean="0">
                <a:solidFill>
                  <a:schemeClr val="accent1"/>
                </a:solidFill>
              </a:rPr>
              <a:t>or using drugs</a:t>
            </a:r>
            <a:endParaRPr lang="en-US" sz="2800" dirty="0" smtClean="0">
              <a:solidFill>
                <a:schemeClr val="accent1"/>
              </a:solidFill>
            </a:endParaRPr>
          </a:p>
          <a:p>
            <a:r>
              <a:rPr lang="en-US" sz="2800" b="1" dirty="0"/>
              <a:t>d</a:t>
            </a:r>
            <a:r>
              <a:rPr lang="en-US" sz="2800" b="1" dirty="0" smtClean="0"/>
              <a:t>iscrimination (race, gender, religion, orientation, etc.)</a:t>
            </a:r>
            <a:endParaRPr lang="en-US" sz="2800" dirty="0" smtClean="0"/>
          </a:p>
          <a:p>
            <a:r>
              <a:rPr lang="en-US" sz="2800" b="1" dirty="0" smtClean="0">
                <a:solidFill>
                  <a:schemeClr val="accent1"/>
                </a:solidFill>
              </a:rPr>
              <a:t>linked to criminal behavio</a:t>
            </a:r>
            <a:r>
              <a:rPr lang="en-US" sz="2800" dirty="0" smtClean="0">
                <a:solidFill>
                  <a:schemeClr val="accent1"/>
                </a:solidFill>
              </a:rPr>
              <a:t>r </a:t>
            </a:r>
          </a:p>
          <a:p>
            <a:r>
              <a:rPr lang="en-US" sz="2800" b="1" dirty="0" smtClean="0"/>
              <a:t>u</a:t>
            </a:r>
            <a:r>
              <a:rPr lang="en-US" sz="2800" b="1" dirty="0"/>
              <a:t>nprofessional screen name </a:t>
            </a:r>
            <a:r>
              <a:rPr lang="en-US" sz="2800" dirty="0" smtClean="0"/>
              <a:t> </a:t>
            </a:r>
          </a:p>
          <a:p>
            <a:r>
              <a:rPr lang="en-US" sz="2800" b="1" dirty="0" smtClean="0">
                <a:solidFill>
                  <a:schemeClr val="accent1"/>
                </a:solidFill>
              </a:rPr>
              <a:t>lied about an absence</a:t>
            </a:r>
            <a:r>
              <a:rPr lang="en-US" sz="2800" dirty="0">
                <a:solidFill>
                  <a:schemeClr val="accent1"/>
                </a:solidFill>
              </a:rPr>
              <a:t> </a:t>
            </a:r>
            <a:endParaRPr lang="en-US" sz="2800" dirty="0" smtClean="0">
              <a:solidFill>
                <a:schemeClr val="accent1"/>
              </a:solidFill>
            </a:endParaRPr>
          </a:p>
          <a:p>
            <a:r>
              <a:rPr lang="en-US" sz="2800" b="1" dirty="0"/>
              <a:t>s</a:t>
            </a:r>
            <a:r>
              <a:rPr lang="en-US" sz="2800" b="1" dirty="0" smtClean="0"/>
              <a:t>landered previous employer or co-workers</a:t>
            </a:r>
          </a:p>
          <a:p>
            <a:endParaRPr lang="en-US" dirty="0"/>
          </a:p>
        </p:txBody>
      </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8229600" y="3311508"/>
            <a:ext cx="3712410" cy="3546492"/>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8499514587823658135977517"/>
          <p:cNvPicPr>
            <a:picLocks noChangeAspect="1" noChangeArrowheads="1"/>
          </p:cNvPicPr>
          <p:nvPr/>
        </p:nvPicPr>
        <p:blipFill rotWithShape="1">
          <a:blip r:embed="rId4">
            <a:extLst>
              <a:ext uri="{28A0092B-C50C-407E-A947-70E740481C1C}">
                <a14:useLocalDpi xmlns:a14="http://schemas.microsoft.com/office/drawing/2010/main" val="0"/>
              </a:ext>
            </a:extLst>
          </a:blip>
          <a:srcRect t="9509" b="41685"/>
          <a:stretch/>
        </p:blipFill>
        <p:spPr bwMode="auto">
          <a:xfrm>
            <a:off x="457200" y="240812"/>
            <a:ext cx="4976446" cy="40868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jail fb.png"/>
          <p:cNvPicPr>
            <a:picLocks noChangeAspect="1"/>
          </p:cNvPicPr>
          <p:nvPr/>
        </p:nvPicPr>
        <p:blipFill>
          <a:blip r:embed="rId5" cstate="print"/>
          <a:stretch>
            <a:fillRect/>
          </a:stretch>
        </p:blipFill>
        <p:spPr>
          <a:xfrm>
            <a:off x="433754" y="4642905"/>
            <a:ext cx="5758596" cy="638844"/>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9200" y="5596988"/>
            <a:ext cx="5764458" cy="883750"/>
          </a:xfrm>
          <a:prstGeom prst="rect">
            <a:avLst/>
          </a:prstGeom>
          <a:ln>
            <a:noFill/>
          </a:ln>
          <a:effectLst>
            <a:outerShdw blurRad="292100" dist="139700" dir="2700000" algn="tl" rotWithShape="0">
              <a:srgbClr val="333333">
                <a:alpha val="65000"/>
              </a:srgbClr>
            </a:outerShdw>
          </a:effectLst>
        </p:spPr>
      </p:pic>
      <p:pic>
        <p:nvPicPr>
          <p:cNvPr id="5" name="Picture 4" descr="college loss.png"/>
          <p:cNvPicPr>
            <a:picLocks noChangeAspect="1"/>
          </p:cNvPicPr>
          <p:nvPr/>
        </p:nvPicPr>
        <p:blipFill>
          <a:blip r:embed="rId7" cstate="print"/>
          <a:stretch>
            <a:fillRect/>
          </a:stretch>
        </p:blipFill>
        <p:spPr>
          <a:xfrm>
            <a:off x="5918461" y="581389"/>
            <a:ext cx="5817123" cy="1812494"/>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a:blip r:embed="rId8"/>
          <a:stretch>
            <a:fillRect/>
          </a:stretch>
        </p:blipFill>
        <p:spPr>
          <a:xfrm>
            <a:off x="7315200" y="2645783"/>
            <a:ext cx="4230738" cy="3447685"/>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775065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friending-bosses.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057400" y="609600"/>
            <a:ext cx="7258847" cy="2442147"/>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descr="fired-like-a-boss.jpg"/>
          <p:cNvPicPr>
            <a:picLocks noChangeAspect="1"/>
          </p:cNvPicPr>
          <p:nvPr/>
        </p:nvPicPr>
        <p:blipFill>
          <a:blip r:embed="rId5" cstate="print"/>
          <a:stretch>
            <a:fillRect/>
          </a:stretch>
        </p:blipFill>
        <p:spPr>
          <a:xfrm>
            <a:off x="533400" y="3657600"/>
            <a:ext cx="7487445" cy="2507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Cyberbullying</a:t>
            </a:r>
            <a:endParaRPr lang="en-US" dirty="0"/>
          </a:p>
        </p:txBody>
      </p:sp>
      <p:sp>
        <p:nvSpPr>
          <p:cNvPr id="3" name="Content Placeholder 2"/>
          <p:cNvSpPr>
            <a:spLocks noGrp="1"/>
          </p:cNvSpPr>
          <p:nvPr>
            <p:ph idx="1"/>
          </p:nvPr>
        </p:nvSpPr>
        <p:spPr>
          <a:xfrm>
            <a:off x="808892" y="1447800"/>
            <a:ext cx="10515600" cy="4876800"/>
          </a:xfrm>
        </p:spPr>
        <p:txBody>
          <a:bodyPr>
            <a:normAutofit fontScale="92500" lnSpcReduction="20000"/>
          </a:bodyPr>
          <a:lstStyle/>
          <a:p>
            <a:r>
              <a:rPr lang="en-US" sz="2800" dirty="0" smtClean="0"/>
              <a:t> A form of bullying that occurs through technology, such</a:t>
            </a:r>
          </a:p>
          <a:p>
            <a:pPr marL="0" indent="0">
              <a:buNone/>
            </a:pPr>
            <a:r>
              <a:rPr lang="en-US" sz="2800" dirty="0"/>
              <a:t> </a:t>
            </a:r>
            <a:r>
              <a:rPr lang="en-US" sz="2800" dirty="0" smtClean="0"/>
              <a:t>   as by phone or social media</a:t>
            </a:r>
          </a:p>
          <a:p>
            <a:pPr lvl="1">
              <a:buFont typeface="Arial" panose="020B0604020202020204" pitchFamily="34" charset="0"/>
              <a:buChar char="•"/>
            </a:pPr>
            <a:r>
              <a:rPr lang="en-US" sz="2600" dirty="0" smtClean="0"/>
              <a:t>Making threats</a:t>
            </a:r>
          </a:p>
          <a:p>
            <a:pPr lvl="1">
              <a:buFont typeface="Arial" panose="020B0604020202020204" pitchFamily="34" charset="0"/>
              <a:buChar char="•"/>
            </a:pPr>
            <a:r>
              <a:rPr lang="en-US" sz="2600" dirty="0" smtClean="0"/>
              <a:t>Spreading rumors</a:t>
            </a:r>
          </a:p>
          <a:p>
            <a:pPr lvl="1">
              <a:buFont typeface="Arial" panose="020B0604020202020204" pitchFamily="34" charset="0"/>
              <a:buChar char="•"/>
            </a:pPr>
            <a:r>
              <a:rPr lang="en-US" sz="2600" dirty="0" smtClean="0"/>
              <a:t>Verbal attacks</a:t>
            </a:r>
          </a:p>
          <a:p>
            <a:pPr lvl="1">
              <a:buFont typeface="Arial" panose="020B0604020202020204" pitchFamily="34" charset="0"/>
              <a:buChar char="•"/>
            </a:pPr>
            <a:r>
              <a:rPr lang="en-US" sz="2600" dirty="0" smtClean="0"/>
              <a:t>Excluding someone on purpose</a:t>
            </a:r>
          </a:p>
          <a:p>
            <a:pPr lvl="1"/>
            <a:endParaRPr lang="en-US" sz="2600" dirty="0" smtClean="0"/>
          </a:p>
          <a:p>
            <a:r>
              <a:rPr lang="en-US" sz="2800" dirty="0" smtClean="0"/>
              <a:t>Cyberbullying is different from traditional bullying because:</a:t>
            </a:r>
          </a:p>
          <a:p>
            <a:pPr lvl="1">
              <a:buFont typeface="Arial" panose="020B0604020202020204" pitchFamily="34" charset="0"/>
              <a:buChar char="•"/>
            </a:pPr>
            <a:r>
              <a:rPr lang="en-US" sz="2600" dirty="0" smtClean="0"/>
              <a:t>It happens 24 hours a day, 7 days a week. </a:t>
            </a:r>
          </a:p>
          <a:p>
            <a:pPr lvl="1">
              <a:buFont typeface="Arial" panose="020B0604020202020204" pitchFamily="34" charset="0"/>
              <a:buChar char="•"/>
            </a:pPr>
            <a:r>
              <a:rPr lang="en-US" sz="2600" dirty="0" smtClean="0"/>
              <a:t>It can be anonymous and be seen by a lot of people.</a:t>
            </a:r>
          </a:p>
          <a:p>
            <a:pPr lvl="1">
              <a:buFont typeface="Arial" panose="020B0604020202020204" pitchFamily="34" charset="0"/>
              <a:buChar char="•"/>
            </a:pPr>
            <a:r>
              <a:rPr lang="en-US" sz="2600" dirty="0" smtClean="0"/>
              <a:t>It’s hard to stop</a:t>
            </a:r>
            <a:r>
              <a:rPr lang="en-US" sz="2600" dirty="0"/>
              <a:t> </a:t>
            </a:r>
            <a:r>
              <a:rPr lang="en-US" sz="2600" dirty="0" smtClean="0"/>
              <a:t>or take back once it’s started.</a:t>
            </a:r>
          </a:p>
          <a:p>
            <a:endParaRPr lang="en-US"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4200" y="2133600"/>
            <a:ext cx="2143125" cy="2143125"/>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42382"/>
            <a:ext cx="9753600" cy="639763"/>
          </a:xfrm>
        </p:spPr>
        <p:txBody>
          <a:bodyPr>
            <a:normAutofit fontScale="90000"/>
          </a:bodyPr>
          <a:lstStyle/>
          <a:p>
            <a:r>
              <a:rPr lang="en-US" dirty="0" smtClean="0"/>
              <a:t>Forms of Cyberbullying</a:t>
            </a:r>
            <a:endParaRPr lang="en-US" dirty="0"/>
          </a:p>
        </p:txBody>
      </p:sp>
      <p:sp>
        <p:nvSpPr>
          <p:cNvPr id="3" name="Content Placeholder 2"/>
          <p:cNvSpPr>
            <a:spLocks noGrp="1"/>
          </p:cNvSpPr>
          <p:nvPr>
            <p:ph idx="1"/>
          </p:nvPr>
        </p:nvSpPr>
        <p:spPr>
          <a:xfrm>
            <a:off x="650631" y="1447800"/>
            <a:ext cx="9753600" cy="5105400"/>
          </a:xfrm>
        </p:spPr>
        <p:txBody>
          <a:bodyPr>
            <a:normAutofit/>
          </a:bodyPr>
          <a:lstStyle/>
          <a:p>
            <a:r>
              <a:rPr lang="en-US" sz="2200" b="1" dirty="0" smtClean="0"/>
              <a:t>Flaming</a:t>
            </a:r>
            <a:r>
              <a:rPr lang="en-US" sz="2200" dirty="0" smtClean="0"/>
              <a:t> – Online fights, name calling, etc.</a:t>
            </a:r>
          </a:p>
          <a:p>
            <a:r>
              <a:rPr lang="en-US" sz="2200" b="1" dirty="0" smtClean="0"/>
              <a:t>Disparaging</a:t>
            </a:r>
            <a:r>
              <a:rPr lang="en-US" sz="2200" dirty="0" smtClean="0"/>
              <a:t> – posts or messages that target someone.</a:t>
            </a:r>
          </a:p>
          <a:p>
            <a:r>
              <a:rPr lang="en-US" sz="2200" b="1" dirty="0" smtClean="0"/>
              <a:t>Exclusion</a:t>
            </a:r>
            <a:r>
              <a:rPr lang="en-US" sz="2200" dirty="0" smtClean="0"/>
              <a:t> – Leaving someone out of a game or group chat.</a:t>
            </a:r>
          </a:p>
          <a:p>
            <a:r>
              <a:rPr lang="en-US" sz="2200" b="1" dirty="0" smtClean="0"/>
              <a:t>Outing</a:t>
            </a:r>
            <a:r>
              <a:rPr lang="en-US" sz="2200" dirty="0" smtClean="0"/>
              <a:t> – Sharing someone’s secrets or private information.</a:t>
            </a:r>
          </a:p>
          <a:p>
            <a:r>
              <a:rPr lang="en-US" sz="2200" b="1" dirty="0" smtClean="0"/>
              <a:t>Trickery</a:t>
            </a:r>
            <a:r>
              <a:rPr lang="en-US" sz="2200" dirty="0" smtClean="0"/>
              <a:t> – Tricking someone telling you something private and then outing them.</a:t>
            </a:r>
          </a:p>
          <a:p>
            <a:r>
              <a:rPr lang="en-US" sz="2200" b="1" dirty="0" smtClean="0"/>
              <a:t>Impersonation</a:t>
            </a:r>
            <a:r>
              <a:rPr lang="en-US" sz="2200" dirty="0" smtClean="0"/>
              <a:t> – also known as Catfishing/being a Catfish</a:t>
            </a:r>
          </a:p>
          <a:p>
            <a:r>
              <a:rPr lang="en-US" sz="2200" b="1" dirty="0" smtClean="0"/>
              <a:t>Harassment</a:t>
            </a:r>
            <a:r>
              <a:rPr lang="en-US" sz="2200" dirty="0" smtClean="0"/>
              <a:t> – Repeatedly sending malicious messages.</a:t>
            </a:r>
          </a:p>
          <a:p>
            <a:r>
              <a:rPr lang="en-US" sz="2200" b="1" dirty="0" smtClean="0"/>
              <a:t>Cyberstalking</a:t>
            </a:r>
            <a:r>
              <a:rPr lang="en-US" sz="2200" dirty="0" smtClean="0"/>
              <a:t> – Continuously harassing and disparaging including threats of physical harm.</a:t>
            </a:r>
            <a:endParaRPr lang="en-US" sz="2200"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34927" y="276726"/>
            <a:ext cx="2999873" cy="2999873"/>
          </a:xfrm>
          <a:prstGeom prst="rect">
            <a:avLst/>
          </a:prstGeom>
          <a:ln>
            <a:noFill/>
          </a:ln>
          <a:effectLst>
            <a:outerShdw blurRad="292100" dist="139700" dir="2700000" algn="tl" rotWithShape="0">
              <a:srgbClr val="333333">
                <a:alpha val="65000"/>
              </a:srgbClr>
            </a:outerShdw>
          </a:effectLst>
        </p:spPr>
      </p:pic>
    </p:spTree>
    <p:custDataLst>
      <p:tags r:id="rId1"/>
    </p:custData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10515600" cy="1325563"/>
          </a:xfrm>
        </p:spPr>
        <p:txBody>
          <a:bodyPr/>
          <a:lstStyle/>
          <a:p>
            <a:r>
              <a:rPr lang="en-US" b="1" dirty="0" smtClean="0"/>
              <a:t>A Growing Problem…</a:t>
            </a:r>
            <a:endParaRPr lang="en-US" b="1" dirty="0"/>
          </a:p>
        </p:txBody>
      </p:sp>
      <p:sp>
        <p:nvSpPr>
          <p:cNvPr id="3" name="Rectangle 2"/>
          <p:cNvSpPr/>
          <p:nvPr/>
        </p:nvSpPr>
        <p:spPr>
          <a:xfrm>
            <a:off x="1" y="1876548"/>
            <a:ext cx="10134600" cy="4401205"/>
          </a:xfrm>
          <a:prstGeom prst="rect">
            <a:avLst/>
          </a:prstGeom>
        </p:spPr>
        <p:txBody>
          <a:bodyPr wrap="square">
            <a:spAutoFit/>
          </a:bodyPr>
          <a:lstStyle/>
          <a:p>
            <a:pPr lvl="1"/>
            <a:r>
              <a:rPr lang="en-US" sz="2800" dirty="0" smtClean="0">
                <a:solidFill>
                  <a:schemeClr val="tx1">
                    <a:lumMod val="75000"/>
                    <a:lumOff val="25000"/>
                  </a:schemeClr>
                </a:solidFill>
              </a:rPr>
              <a:t>59</a:t>
            </a:r>
            <a:r>
              <a:rPr lang="en-US" sz="2800" dirty="0">
                <a:solidFill>
                  <a:schemeClr val="tx1">
                    <a:lumMod val="75000"/>
                    <a:lumOff val="25000"/>
                  </a:schemeClr>
                </a:solidFill>
              </a:rPr>
              <a:t>% </a:t>
            </a:r>
            <a:r>
              <a:rPr lang="en-US" sz="2800" dirty="0" smtClean="0">
                <a:solidFill>
                  <a:schemeClr val="tx1">
                    <a:lumMod val="75000"/>
                    <a:lumOff val="25000"/>
                  </a:schemeClr>
                </a:solidFill>
              </a:rPr>
              <a:t>of </a:t>
            </a:r>
            <a:r>
              <a:rPr lang="en-US" sz="2800" dirty="0">
                <a:solidFill>
                  <a:schemeClr val="tx1">
                    <a:lumMod val="75000"/>
                    <a:lumOff val="25000"/>
                  </a:schemeClr>
                </a:solidFill>
              </a:rPr>
              <a:t>teens </a:t>
            </a:r>
            <a:r>
              <a:rPr lang="en-US" sz="2800" dirty="0" smtClean="0">
                <a:solidFill>
                  <a:schemeClr val="tx1">
                    <a:lumMod val="75000"/>
                    <a:lumOff val="25000"/>
                  </a:schemeClr>
                </a:solidFill>
              </a:rPr>
              <a:t>say they have </a:t>
            </a:r>
            <a:r>
              <a:rPr lang="en-US" sz="2800" b="1" dirty="0">
                <a:solidFill>
                  <a:schemeClr val="tx1">
                    <a:lumMod val="75000"/>
                    <a:lumOff val="25000"/>
                  </a:schemeClr>
                </a:solidFill>
              </a:rPr>
              <a:t>been bullied or harassed </a:t>
            </a:r>
            <a:r>
              <a:rPr lang="en-US" sz="2800" dirty="0" smtClean="0">
                <a:solidFill>
                  <a:schemeClr val="tx1">
                    <a:lumMod val="75000"/>
                    <a:lumOff val="25000"/>
                  </a:schemeClr>
                </a:solidFill>
              </a:rPr>
              <a:t>online.</a:t>
            </a:r>
          </a:p>
          <a:p>
            <a:pPr lvl="1"/>
            <a:endParaRPr lang="en-US" sz="2800" dirty="0" smtClean="0">
              <a:solidFill>
                <a:schemeClr val="tx1">
                  <a:lumMod val="75000"/>
                  <a:lumOff val="25000"/>
                </a:schemeClr>
              </a:solidFill>
            </a:endParaRPr>
          </a:p>
          <a:p>
            <a:pPr lvl="1"/>
            <a:endParaRPr lang="en-US" sz="2800" dirty="0">
              <a:solidFill>
                <a:schemeClr val="tx1">
                  <a:lumMod val="75000"/>
                  <a:lumOff val="25000"/>
                </a:schemeClr>
              </a:solidFill>
            </a:endParaRPr>
          </a:p>
          <a:p>
            <a:pPr lvl="1"/>
            <a:r>
              <a:rPr lang="en-US" sz="2800" dirty="0" smtClean="0">
                <a:solidFill>
                  <a:schemeClr val="tx1">
                    <a:lumMod val="75000"/>
                    <a:lumOff val="25000"/>
                  </a:schemeClr>
                </a:solidFill>
              </a:rPr>
              <a:t>87% say they have </a:t>
            </a:r>
            <a:r>
              <a:rPr lang="en-US" sz="2800" b="1" dirty="0" smtClean="0">
                <a:solidFill>
                  <a:schemeClr val="tx1">
                    <a:lumMod val="75000"/>
                    <a:lumOff val="25000"/>
                  </a:schemeClr>
                </a:solidFill>
              </a:rPr>
              <a:t>seen cyberbullying </a:t>
            </a:r>
            <a:r>
              <a:rPr lang="en-US" sz="2800" dirty="0" smtClean="0">
                <a:solidFill>
                  <a:schemeClr val="tx1">
                    <a:lumMod val="75000"/>
                    <a:lumOff val="25000"/>
                  </a:schemeClr>
                </a:solidFill>
              </a:rPr>
              <a:t>occur online.</a:t>
            </a:r>
          </a:p>
          <a:p>
            <a:pPr lvl="1"/>
            <a:endParaRPr lang="en-US" sz="2800" dirty="0" smtClean="0">
              <a:solidFill>
                <a:schemeClr val="tx1">
                  <a:lumMod val="75000"/>
                  <a:lumOff val="25000"/>
                </a:schemeClr>
              </a:solidFill>
            </a:endParaRPr>
          </a:p>
          <a:p>
            <a:pPr lvl="1"/>
            <a:endParaRPr lang="en-US" sz="2800" dirty="0" smtClean="0">
              <a:solidFill>
                <a:schemeClr val="tx1">
                  <a:lumMod val="75000"/>
                  <a:lumOff val="25000"/>
                </a:schemeClr>
              </a:solidFill>
            </a:endParaRPr>
          </a:p>
          <a:p>
            <a:pPr lvl="1"/>
            <a:r>
              <a:rPr lang="en-US" sz="2800" dirty="0" smtClean="0">
                <a:solidFill>
                  <a:schemeClr val="tx1">
                    <a:lumMod val="75000"/>
                    <a:lumOff val="25000"/>
                  </a:schemeClr>
                </a:solidFill>
              </a:rPr>
              <a:t>70% admitted to </a:t>
            </a:r>
            <a:r>
              <a:rPr lang="en-US" sz="2800" b="1" dirty="0" smtClean="0">
                <a:solidFill>
                  <a:schemeClr val="tx1">
                    <a:lumMod val="75000"/>
                    <a:lumOff val="25000"/>
                  </a:schemeClr>
                </a:solidFill>
              </a:rPr>
              <a:t>being the cyberbully </a:t>
            </a:r>
            <a:r>
              <a:rPr lang="en-US" sz="2800" dirty="0" smtClean="0">
                <a:solidFill>
                  <a:schemeClr val="tx1">
                    <a:lumMod val="75000"/>
                    <a:lumOff val="25000"/>
                  </a:schemeClr>
                </a:solidFill>
              </a:rPr>
              <a:t>at some point.</a:t>
            </a:r>
          </a:p>
          <a:p>
            <a:pPr marL="800100" lvl="1" indent="-342900">
              <a:buFont typeface="Arial" panose="020B0604020202020204" pitchFamily="34" charset="0"/>
              <a:buChar char="•"/>
            </a:pPr>
            <a:endParaRPr lang="en-US" sz="2800" u="sng" dirty="0"/>
          </a:p>
          <a:p>
            <a:pPr lvl="1"/>
            <a:endParaRPr lang="en-US" sz="2800"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09800"/>
            <a:ext cx="9076266" cy="2209800"/>
          </a:xfrm>
        </p:spPr>
        <p:txBody>
          <a:bodyPr>
            <a:normAutofit fontScale="90000"/>
          </a:bodyPr>
          <a:lstStyle/>
          <a:p>
            <a:r>
              <a:rPr lang="en-US" sz="4400" i="1" dirty="0" smtClean="0"/>
              <a:t>CONTENT WARNING:</a:t>
            </a:r>
            <a:r>
              <a:rPr lang="en-US" sz="4400" dirty="0" smtClean="0"/>
              <a:t/>
            </a:r>
            <a:br>
              <a:rPr lang="en-US" sz="4400" dirty="0" smtClean="0"/>
            </a:br>
            <a:r>
              <a:rPr lang="en-US" sz="4400" dirty="0" smtClean="0"/>
              <a:t>The next couple of slides will be discussing suicide as it relates to cyberbullying.</a:t>
            </a:r>
            <a:endParaRPr lang="en-US" sz="4400" dirty="0"/>
          </a:p>
        </p:txBody>
      </p:sp>
    </p:spTree>
    <p:custDataLst>
      <p:tags r:id="rId1"/>
    </p:custDataLst>
    <p:extLst>
      <p:ext uri="{BB962C8B-B14F-4D97-AF65-F5344CB8AC3E}">
        <p14:creationId xmlns:p14="http://schemas.microsoft.com/office/powerpoint/2010/main" val="32879150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457200" y="152400"/>
            <a:ext cx="10723510" cy="6579320"/>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62131950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169" y="685800"/>
            <a:ext cx="8596668" cy="1320800"/>
          </a:xfrm>
        </p:spPr>
        <p:txBody>
          <a:bodyPr/>
          <a:lstStyle/>
          <a:p>
            <a:r>
              <a:rPr lang="en-US" dirty="0" smtClean="0"/>
              <a:t>Cyberbullying and Suicide </a:t>
            </a:r>
            <a:endParaRPr lang="en-US" dirty="0"/>
          </a:p>
        </p:txBody>
      </p:sp>
      <p:sp>
        <p:nvSpPr>
          <p:cNvPr id="3" name="Content Placeholder 2"/>
          <p:cNvSpPr>
            <a:spLocks noGrp="1"/>
          </p:cNvSpPr>
          <p:nvPr>
            <p:ph idx="1"/>
          </p:nvPr>
        </p:nvSpPr>
        <p:spPr>
          <a:xfrm>
            <a:off x="304800" y="1600200"/>
            <a:ext cx="9566031" cy="4876800"/>
          </a:xfrm>
        </p:spPr>
        <p:txBody>
          <a:bodyPr>
            <a:normAutofit/>
          </a:bodyPr>
          <a:lstStyle/>
          <a:p>
            <a:r>
              <a:rPr lang="en-US" sz="2800" dirty="0" smtClean="0"/>
              <a:t>Online </a:t>
            </a:r>
            <a:r>
              <a:rPr lang="en-US" sz="2800" dirty="0"/>
              <a:t>abuse and suicidal thoughts are directly interconnected</a:t>
            </a:r>
            <a:r>
              <a:rPr lang="en-US" sz="2800" dirty="0" smtClean="0"/>
              <a:t>.</a:t>
            </a:r>
          </a:p>
          <a:p>
            <a:r>
              <a:rPr lang="en-US" sz="2600" dirty="0"/>
              <a:t>B</a:t>
            </a:r>
            <a:r>
              <a:rPr lang="en-US" sz="2600" dirty="0" smtClean="0"/>
              <a:t>ullying </a:t>
            </a:r>
            <a:r>
              <a:rPr lang="en-US" sz="2600" dirty="0"/>
              <a:t>behavior </a:t>
            </a:r>
            <a:r>
              <a:rPr lang="en-US" sz="2600" b="1" dirty="0"/>
              <a:t>(both by the bully and target) </a:t>
            </a:r>
            <a:r>
              <a:rPr lang="en-US" sz="2600" dirty="0"/>
              <a:t>is linked to suicidal </a:t>
            </a:r>
            <a:r>
              <a:rPr lang="en-US" sz="2600" dirty="0" smtClean="0"/>
              <a:t>behavior (attempts</a:t>
            </a:r>
            <a:r>
              <a:rPr lang="en-US" sz="2600" dirty="0"/>
              <a:t>, ideations or </a:t>
            </a:r>
            <a:r>
              <a:rPr lang="en-US" sz="2600" dirty="0" smtClean="0"/>
              <a:t>completions).</a:t>
            </a:r>
            <a:endParaRPr lang="en-US" sz="2600" dirty="0"/>
          </a:p>
          <a:p>
            <a:r>
              <a:rPr lang="en-US" sz="2600" dirty="0" smtClean="0"/>
              <a:t>A </a:t>
            </a:r>
            <a:r>
              <a:rPr lang="en-US" sz="2600" dirty="0"/>
              <a:t>study in Britain found that </a:t>
            </a:r>
            <a:r>
              <a:rPr lang="en-US" sz="2600" b="1" dirty="0"/>
              <a:t>at least half</a:t>
            </a:r>
            <a:r>
              <a:rPr lang="en-US" sz="2600" dirty="0"/>
              <a:t> of suicides among young people are related to </a:t>
            </a:r>
            <a:r>
              <a:rPr lang="en-US" sz="2600" dirty="0" smtClean="0"/>
              <a:t>bullying.</a:t>
            </a:r>
            <a:endParaRPr lang="en-US" sz="2600" dirty="0"/>
          </a:p>
        </p:txBody>
      </p:sp>
    </p:spTree>
    <p:custDataLst>
      <p:tags r:id="rId1"/>
    </p:custDataLst>
    <p:extLst>
      <p:ext uri="{BB962C8B-B14F-4D97-AF65-F5344CB8AC3E}">
        <p14:creationId xmlns:p14="http://schemas.microsoft.com/office/powerpoint/2010/main" val="2019176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assets.nydailynews.com/polopoly_fs/1.186510!/img/httpImage/image.jpg_gen/derivatives/article_970/amd-tyler-clementi-facebook-jpg.jpg">
            <a:hlinkClick r:id="rId4"/>
          </p:cNvPr>
          <p:cNvPicPr>
            <a:picLocks noChangeAspect="1" noChangeArrowheads="1"/>
          </p:cNvPicPr>
          <p:nvPr/>
        </p:nvPicPr>
        <p:blipFill>
          <a:blip r:embed="rId5" cstate="print"/>
          <a:srcRect/>
          <a:stretch>
            <a:fillRect/>
          </a:stretch>
        </p:blipFill>
        <p:spPr bwMode="auto">
          <a:xfrm>
            <a:off x="6662449" y="2008987"/>
            <a:ext cx="1755228" cy="2133601"/>
          </a:xfrm>
          <a:prstGeom prst="rect">
            <a:avLst/>
          </a:prstGeom>
          <a:ln>
            <a:noFill/>
          </a:ln>
          <a:effectLst>
            <a:outerShdw blurRad="292100" dist="139700" dir="2700000" algn="tl" rotWithShape="0">
              <a:srgbClr val="333333">
                <a:alpha val="65000"/>
              </a:srgbClr>
            </a:outerShdw>
          </a:effectLst>
        </p:spPr>
      </p:pic>
      <p:pic>
        <p:nvPicPr>
          <p:cNvPr id="1028" name="Picture 4" descr="http://image1.findagrave.com/photos250/photos/2009/320/34517852_125852663331.jpg"/>
          <p:cNvPicPr>
            <a:picLocks noChangeAspect="1" noChangeArrowheads="1"/>
          </p:cNvPicPr>
          <p:nvPr/>
        </p:nvPicPr>
        <p:blipFill>
          <a:blip r:embed="rId6" cstate="print"/>
          <a:srcRect/>
          <a:stretch>
            <a:fillRect/>
          </a:stretch>
        </p:blipFill>
        <p:spPr bwMode="auto">
          <a:xfrm>
            <a:off x="4464947" y="1847458"/>
            <a:ext cx="1975931" cy="1485900"/>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6562643" y="4149634"/>
            <a:ext cx="2286000" cy="369332"/>
          </a:xfrm>
          <a:prstGeom prst="rect">
            <a:avLst/>
          </a:prstGeom>
          <a:noFill/>
        </p:spPr>
        <p:txBody>
          <a:bodyPr wrap="square" rtlCol="0">
            <a:spAutoFit/>
          </a:bodyPr>
          <a:lstStyle/>
          <a:p>
            <a:r>
              <a:rPr lang="en-US" dirty="0"/>
              <a:t>Tyler </a:t>
            </a:r>
            <a:r>
              <a:rPr lang="en-US" dirty="0" err="1"/>
              <a:t>Clementi</a:t>
            </a:r>
            <a:r>
              <a:rPr lang="en-US" dirty="0"/>
              <a:t>, 18</a:t>
            </a:r>
          </a:p>
        </p:txBody>
      </p:sp>
      <p:sp>
        <p:nvSpPr>
          <p:cNvPr id="7" name="TextBox 6"/>
          <p:cNvSpPr txBox="1"/>
          <p:nvPr/>
        </p:nvSpPr>
        <p:spPr>
          <a:xfrm>
            <a:off x="4640184" y="3314871"/>
            <a:ext cx="2133600" cy="369332"/>
          </a:xfrm>
          <a:prstGeom prst="rect">
            <a:avLst/>
          </a:prstGeom>
          <a:noFill/>
        </p:spPr>
        <p:txBody>
          <a:bodyPr wrap="square" rtlCol="0">
            <a:spAutoFit/>
          </a:bodyPr>
          <a:lstStyle/>
          <a:p>
            <a:r>
              <a:rPr lang="en-US" dirty="0"/>
              <a:t>Jessica Logan, 18</a:t>
            </a:r>
          </a:p>
        </p:txBody>
      </p:sp>
      <p:pic>
        <p:nvPicPr>
          <p:cNvPr id="1030" name="Picture 6" descr="http://assets.nydailynews.com/polopoly_fs/1.171275!/img/httpImage/image.jpg_gen/derivatives/article_970/amd-phoebe-prince-jpg.jpg">
            <a:hlinkClick r:id="rId7"/>
          </p:cNvPr>
          <p:cNvPicPr>
            <a:picLocks noChangeAspect="1" noChangeArrowheads="1"/>
          </p:cNvPicPr>
          <p:nvPr/>
        </p:nvPicPr>
        <p:blipFill>
          <a:blip r:embed="rId8" cstate="print"/>
          <a:srcRect/>
          <a:stretch>
            <a:fillRect/>
          </a:stretch>
        </p:blipFill>
        <p:spPr bwMode="auto">
          <a:xfrm>
            <a:off x="10232565" y="237084"/>
            <a:ext cx="1486038" cy="2193932"/>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10162609" y="2397535"/>
            <a:ext cx="2209800" cy="369332"/>
          </a:xfrm>
          <a:prstGeom prst="rect">
            <a:avLst/>
          </a:prstGeom>
          <a:noFill/>
        </p:spPr>
        <p:txBody>
          <a:bodyPr wrap="square" rtlCol="0">
            <a:spAutoFit/>
          </a:bodyPr>
          <a:lstStyle/>
          <a:p>
            <a:r>
              <a:rPr lang="en-US" dirty="0"/>
              <a:t>Phoebe Prince, 15 </a:t>
            </a:r>
          </a:p>
        </p:txBody>
      </p:sp>
      <p:pic>
        <p:nvPicPr>
          <p:cNvPr id="1032" name="Picture 8" descr="https://upload.wikimedia.org/wikipedia/en/thumb/7/76/Amanda_Todd_-_01.jpg/240px-Amanda_Todd_-_01.jpg">
            <a:hlinkClick r:id="rId9"/>
          </p:cNvPr>
          <p:cNvPicPr>
            <a:picLocks noChangeAspect="1" noChangeArrowheads="1"/>
          </p:cNvPicPr>
          <p:nvPr/>
        </p:nvPicPr>
        <p:blipFill>
          <a:blip r:embed="rId10" cstate="print"/>
          <a:srcRect/>
          <a:stretch>
            <a:fillRect/>
          </a:stretch>
        </p:blipFill>
        <p:spPr bwMode="auto">
          <a:xfrm>
            <a:off x="511679" y="2043326"/>
            <a:ext cx="2008508" cy="1732339"/>
          </a:xfrm>
          <a:prstGeom prst="rect">
            <a:avLst/>
          </a:prstGeom>
          <a:ln>
            <a:noFill/>
          </a:ln>
          <a:effectLst>
            <a:outerShdw blurRad="292100" dist="139700" dir="2700000" algn="tl" rotWithShape="0">
              <a:srgbClr val="333333">
                <a:alpha val="65000"/>
              </a:srgbClr>
            </a:outerShdw>
          </a:effectLst>
        </p:spPr>
      </p:pic>
      <p:sp>
        <p:nvSpPr>
          <p:cNvPr id="11" name="TextBox 10"/>
          <p:cNvSpPr txBox="1"/>
          <p:nvPr/>
        </p:nvSpPr>
        <p:spPr>
          <a:xfrm>
            <a:off x="354160" y="3758470"/>
            <a:ext cx="2209800" cy="381000"/>
          </a:xfrm>
          <a:prstGeom prst="rect">
            <a:avLst/>
          </a:prstGeom>
          <a:noFill/>
        </p:spPr>
        <p:txBody>
          <a:bodyPr wrap="square" rtlCol="0">
            <a:spAutoFit/>
          </a:bodyPr>
          <a:lstStyle/>
          <a:p>
            <a:r>
              <a:rPr lang="en-US" dirty="0"/>
              <a:t>Amanda </a:t>
            </a:r>
            <a:r>
              <a:rPr lang="en-US" dirty="0" smtClean="0"/>
              <a:t>Todd</a:t>
            </a:r>
            <a:r>
              <a:rPr lang="en-US" dirty="0"/>
              <a:t>, 15</a:t>
            </a:r>
          </a:p>
        </p:txBody>
      </p:sp>
      <p:pic>
        <p:nvPicPr>
          <p:cNvPr id="1034" name="Picture 10" descr="Teen Suicide Carla Jamerson"/>
          <p:cNvPicPr>
            <a:picLocks noChangeAspect="1" noChangeArrowheads="1"/>
          </p:cNvPicPr>
          <p:nvPr/>
        </p:nvPicPr>
        <p:blipFill>
          <a:blip r:embed="rId11" cstate="print"/>
          <a:srcRect/>
          <a:stretch>
            <a:fillRect/>
          </a:stretch>
        </p:blipFill>
        <p:spPr bwMode="auto">
          <a:xfrm>
            <a:off x="6411147" y="114646"/>
            <a:ext cx="2572926" cy="1448755"/>
          </a:xfrm>
          <a:prstGeom prst="rect">
            <a:avLst/>
          </a:prstGeom>
          <a:ln>
            <a:noFill/>
          </a:ln>
          <a:effectLst>
            <a:outerShdw blurRad="292100" dist="139700" dir="2700000" algn="tl" rotWithShape="0">
              <a:srgbClr val="333333">
                <a:alpha val="65000"/>
              </a:srgbClr>
            </a:outerShdw>
          </a:effectLst>
        </p:spPr>
      </p:pic>
      <p:sp>
        <p:nvSpPr>
          <p:cNvPr id="13" name="TextBox 12"/>
          <p:cNvSpPr txBox="1"/>
          <p:nvPr/>
        </p:nvSpPr>
        <p:spPr>
          <a:xfrm>
            <a:off x="6657974" y="1571234"/>
            <a:ext cx="2667000" cy="381000"/>
          </a:xfrm>
          <a:prstGeom prst="rect">
            <a:avLst/>
          </a:prstGeom>
          <a:noFill/>
        </p:spPr>
        <p:txBody>
          <a:bodyPr wrap="square" rtlCol="0">
            <a:spAutoFit/>
          </a:bodyPr>
          <a:lstStyle/>
          <a:p>
            <a:r>
              <a:rPr lang="en-US" dirty="0"/>
              <a:t>Carla </a:t>
            </a:r>
            <a:r>
              <a:rPr lang="en-US" dirty="0" err="1"/>
              <a:t>Jamerson</a:t>
            </a:r>
            <a:r>
              <a:rPr lang="en-US" dirty="0"/>
              <a:t>, 14</a:t>
            </a:r>
          </a:p>
        </p:txBody>
      </p:sp>
      <p:sp>
        <p:nvSpPr>
          <p:cNvPr id="12" name="TextBox 11"/>
          <p:cNvSpPr txBox="1"/>
          <p:nvPr/>
        </p:nvSpPr>
        <p:spPr>
          <a:xfrm>
            <a:off x="120335" y="1545726"/>
            <a:ext cx="2287198" cy="369332"/>
          </a:xfrm>
          <a:prstGeom prst="rect">
            <a:avLst/>
          </a:prstGeom>
          <a:noFill/>
        </p:spPr>
        <p:txBody>
          <a:bodyPr wrap="square" rtlCol="0">
            <a:spAutoFit/>
          </a:bodyPr>
          <a:lstStyle/>
          <a:p>
            <a:r>
              <a:rPr lang="en-US" dirty="0" smtClean="0"/>
              <a:t>Channing Smith, 16</a:t>
            </a:r>
            <a:endParaRPr lang="en-US" dirty="0"/>
          </a:p>
        </p:txBody>
      </p:sp>
      <p:pic>
        <p:nvPicPr>
          <p:cNvPr id="2" name="Picture 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42677" y="76193"/>
            <a:ext cx="2155046" cy="1445790"/>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2858224" y="98034"/>
            <a:ext cx="2492636" cy="1402108"/>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2823274" y="1459135"/>
            <a:ext cx="2206310" cy="369332"/>
          </a:xfrm>
          <a:prstGeom prst="rect">
            <a:avLst/>
          </a:prstGeom>
        </p:spPr>
        <p:txBody>
          <a:bodyPr wrap="none">
            <a:spAutoFit/>
          </a:bodyPr>
          <a:lstStyle/>
          <a:p>
            <a:r>
              <a:rPr lang="en-US" dirty="0" err="1" smtClean="0"/>
              <a:t>Audrie</a:t>
            </a:r>
            <a:r>
              <a:rPr lang="en-US" dirty="0" smtClean="0"/>
              <a:t> Taylor Pott, 15</a:t>
            </a:r>
            <a:endParaRPr lang="en-US" dirty="0"/>
          </a:p>
        </p:txBody>
      </p:sp>
      <p:pic>
        <p:nvPicPr>
          <p:cNvPr id="16" name="Picture 2" descr="bullied girl commits suicide, Rebecca Ann Sedwick"/>
          <p:cNvPicPr>
            <a:picLocks noChangeAspect="1" noChangeArrowheads="1"/>
          </p:cNvPicPr>
          <p:nvPr/>
        </p:nvPicPr>
        <p:blipFill>
          <a:blip r:embed="rId14" cstate="print"/>
          <a:srcRect/>
          <a:stretch>
            <a:fillRect/>
          </a:stretch>
        </p:blipFill>
        <p:spPr bwMode="auto">
          <a:xfrm>
            <a:off x="300938" y="4333882"/>
            <a:ext cx="1747259" cy="2160734"/>
          </a:xfrm>
          <a:prstGeom prst="rect">
            <a:avLst/>
          </a:prstGeom>
          <a:ln>
            <a:noFill/>
          </a:ln>
          <a:effectLst>
            <a:outerShdw blurRad="292100" dist="139700" dir="2700000" algn="tl" rotWithShape="0">
              <a:srgbClr val="333333">
                <a:alpha val="65000"/>
              </a:srgbClr>
            </a:outerShdw>
          </a:effectLst>
        </p:spPr>
      </p:pic>
      <p:sp>
        <p:nvSpPr>
          <p:cNvPr id="17" name="TextBox 16"/>
          <p:cNvSpPr txBox="1"/>
          <p:nvPr/>
        </p:nvSpPr>
        <p:spPr>
          <a:xfrm>
            <a:off x="-30945" y="6459236"/>
            <a:ext cx="2411023" cy="381000"/>
          </a:xfrm>
          <a:prstGeom prst="rect">
            <a:avLst/>
          </a:prstGeom>
          <a:noFill/>
        </p:spPr>
        <p:txBody>
          <a:bodyPr wrap="square" rtlCol="0">
            <a:spAutoFit/>
          </a:bodyPr>
          <a:lstStyle/>
          <a:p>
            <a:r>
              <a:rPr lang="en-US" dirty="0"/>
              <a:t>Rebecca </a:t>
            </a:r>
            <a:r>
              <a:rPr lang="en-US" dirty="0" err="1"/>
              <a:t>Sedwick</a:t>
            </a:r>
            <a:r>
              <a:rPr lang="en-US" dirty="0"/>
              <a:t>, 12</a:t>
            </a:r>
          </a:p>
        </p:txBody>
      </p:sp>
      <p:pic>
        <p:nvPicPr>
          <p:cNvPr id="18" name="Picture 4" descr="http://nobullying.wpengine.netdna-cdn.com/wp-content/uploads/2013/04/7270460_f260.jpg">
            <a:hlinkClick r:id="rId15"/>
          </p:cNvPr>
          <p:cNvPicPr>
            <a:picLocks noChangeAspect="1" noChangeArrowheads="1"/>
          </p:cNvPicPr>
          <p:nvPr/>
        </p:nvPicPr>
        <p:blipFill>
          <a:blip r:embed="rId16" cstate="print"/>
          <a:srcRect/>
          <a:stretch>
            <a:fillRect/>
          </a:stretch>
        </p:blipFill>
        <p:spPr bwMode="auto">
          <a:xfrm>
            <a:off x="2657122" y="4390408"/>
            <a:ext cx="1608083" cy="2084324"/>
          </a:xfrm>
          <a:prstGeom prst="rect">
            <a:avLst/>
          </a:prstGeom>
          <a:ln>
            <a:noFill/>
          </a:ln>
          <a:effectLst>
            <a:outerShdw blurRad="292100" dist="139700" dir="2700000" algn="tl" rotWithShape="0">
              <a:srgbClr val="333333">
                <a:alpha val="65000"/>
              </a:srgbClr>
            </a:outerShdw>
          </a:effectLst>
        </p:spPr>
      </p:pic>
      <p:sp>
        <p:nvSpPr>
          <p:cNvPr id="19" name="TextBox 18"/>
          <p:cNvSpPr txBox="1"/>
          <p:nvPr/>
        </p:nvSpPr>
        <p:spPr>
          <a:xfrm>
            <a:off x="2297723" y="6459236"/>
            <a:ext cx="2057400" cy="369332"/>
          </a:xfrm>
          <a:prstGeom prst="rect">
            <a:avLst/>
          </a:prstGeom>
          <a:noFill/>
        </p:spPr>
        <p:txBody>
          <a:bodyPr wrap="square" rtlCol="0">
            <a:spAutoFit/>
          </a:bodyPr>
          <a:lstStyle/>
          <a:p>
            <a:r>
              <a:rPr lang="en-US" dirty="0"/>
              <a:t>Megan Meier, 13</a:t>
            </a:r>
          </a:p>
        </p:txBody>
      </p:sp>
      <p:pic>
        <p:nvPicPr>
          <p:cNvPr id="20" name="Picture 1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640184" y="3660248"/>
            <a:ext cx="1588074" cy="2167881"/>
          </a:xfrm>
          <a:prstGeom prst="rect">
            <a:avLst/>
          </a:prstGeom>
          <a:ln>
            <a:noFill/>
          </a:ln>
          <a:effectLst>
            <a:outerShdw blurRad="292100" dist="139700" dir="2700000" algn="tl" rotWithShape="0">
              <a:srgbClr val="333333">
                <a:alpha val="65000"/>
              </a:srgbClr>
            </a:outerShdw>
          </a:effectLst>
        </p:spPr>
      </p:pic>
      <p:sp>
        <p:nvSpPr>
          <p:cNvPr id="21" name="Rectangle 20"/>
          <p:cNvSpPr/>
          <p:nvPr/>
        </p:nvSpPr>
        <p:spPr>
          <a:xfrm>
            <a:off x="4542249" y="5858041"/>
            <a:ext cx="1716817" cy="369332"/>
          </a:xfrm>
          <a:prstGeom prst="rect">
            <a:avLst/>
          </a:prstGeom>
        </p:spPr>
        <p:txBody>
          <a:bodyPr wrap="none">
            <a:spAutoFit/>
          </a:bodyPr>
          <a:lstStyle/>
          <a:p>
            <a:r>
              <a:rPr lang="en-US" dirty="0" smtClean="0"/>
              <a:t>Nigel Shelby, 15 </a:t>
            </a:r>
            <a:endParaRPr lang="en-US" dirty="0"/>
          </a:p>
        </p:txBody>
      </p:sp>
      <p:pic>
        <p:nvPicPr>
          <p:cNvPr id="22" name="Picture 21"/>
          <p:cNvPicPr>
            <a:picLocks noChangeAspect="1"/>
          </p:cNvPicPr>
          <p:nvPr/>
        </p:nvPicPr>
        <p:blipFill rotWithShape="1">
          <a:blip r:embed="rId18">
            <a:extLst>
              <a:ext uri="{28A0092B-C50C-407E-A947-70E740481C1C}">
                <a14:useLocalDpi xmlns:a14="http://schemas.microsoft.com/office/drawing/2010/main" val="0"/>
              </a:ext>
            </a:extLst>
          </a:blip>
          <a:srcRect l="30106" t="-1157" r="29012" b="1"/>
          <a:stretch/>
        </p:blipFill>
        <p:spPr>
          <a:xfrm flipH="1">
            <a:off x="8585056" y="1952234"/>
            <a:ext cx="1577553" cy="2135805"/>
          </a:xfrm>
          <a:prstGeom prst="rect">
            <a:avLst/>
          </a:prstGeom>
          <a:ln>
            <a:noFill/>
          </a:ln>
          <a:effectLst>
            <a:outerShdw blurRad="292100" dist="139700" dir="2700000" algn="tl" rotWithShape="0">
              <a:srgbClr val="333333">
                <a:alpha val="65000"/>
              </a:srgbClr>
            </a:outerShdw>
          </a:effectLst>
        </p:spPr>
      </p:pic>
      <p:sp>
        <p:nvSpPr>
          <p:cNvPr id="23" name="Rectangle 22"/>
          <p:cNvSpPr/>
          <p:nvPr/>
        </p:nvSpPr>
        <p:spPr>
          <a:xfrm>
            <a:off x="8716817" y="4021076"/>
            <a:ext cx="1998111" cy="369332"/>
          </a:xfrm>
          <a:prstGeom prst="rect">
            <a:avLst/>
          </a:prstGeom>
        </p:spPr>
        <p:txBody>
          <a:bodyPr wrap="none">
            <a:spAutoFit/>
          </a:bodyPr>
          <a:lstStyle/>
          <a:p>
            <a:r>
              <a:rPr lang="en-US" dirty="0" err="1" smtClean="0"/>
              <a:t>Ashawnty</a:t>
            </a:r>
            <a:r>
              <a:rPr lang="en-US" dirty="0" smtClean="0"/>
              <a:t> Davis, 10</a:t>
            </a:r>
            <a:endParaRPr lang="en-US" dirty="0"/>
          </a:p>
        </p:txBody>
      </p:sp>
      <p:pic>
        <p:nvPicPr>
          <p:cNvPr id="24" name="Picture 6" descr="https://upload.wikimedia.org/wikipedia/en/e/e4/Kenneth_Weishuhn.jpg">
            <a:hlinkClick r:id="rId19"/>
          </p:cNvPr>
          <p:cNvPicPr>
            <a:picLocks noChangeAspect="1" noChangeArrowheads="1"/>
          </p:cNvPicPr>
          <p:nvPr/>
        </p:nvPicPr>
        <p:blipFill>
          <a:blip r:embed="rId20" cstate="print"/>
          <a:srcRect/>
          <a:stretch>
            <a:fillRect/>
          </a:stretch>
        </p:blipFill>
        <p:spPr bwMode="auto">
          <a:xfrm>
            <a:off x="2842719" y="1847458"/>
            <a:ext cx="1454849" cy="1979794"/>
          </a:xfrm>
          <a:prstGeom prst="rect">
            <a:avLst/>
          </a:prstGeom>
          <a:ln>
            <a:noFill/>
          </a:ln>
          <a:effectLst>
            <a:outerShdw blurRad="292100" dist="139700" dir="2700000" algn="tl" rotWithShape="0">
              <a:srgbClr val="333333">
                <a:alpha val="65000"/>
              </a:srgbClr>
            </a:outerShdw>
          </a:effectLst>
        </p:spPr>
      </p:pic>
      <p:sp>
        <p:nvSpPr>
          <p:cNvPr id="25" name="TextBox 24"/>
          <p:cNvSpPr txBox="1"/>
          <p:nvPr/>
        </p:nvSpPr>
        <p:spPr>
          <a:xfrm>
            <a:off x="2361805" y="3824614"/>
            <a:ext cx="2534494" cy="338554"/>
          </a:xfrm>
          <a:prstGeom prst="rect">
            <a:avLst/>
          </a:prstGeom>
          <a:noFill/>
        </p:spPr>
        <p:txBody>
          <a:bodyPr wrap="square" rtlCol="0">
            <a:spAutoFit/>
          </a:bodyPr>
          <a:lstStyle/>
          <a:p>
            <a:r>
              <a:rPr lang="en-US" sz="1600" dirty="0"/>
              <a:t>Kenneth </a:t>
            </a:r>
            <a:r>
              <a:rPr lang="en-US" sz="1600" dirty="0" err="1"/>
              <a:t>Weishuhn</a:t>
            </a:r>
            <a:r>
              <a:rPr lang="en-US" sz="1600" dirty="0"/>
              <a:t>, 14 </a:t>
            </a:r>
          </a:p>
        </p:txBody>
      </p:sp>
      <p:pic>
        <p:nvPicPr>
          <p:cNvPr id="26" name="Picture 8" descr="Victim: Joshua Unsworth, 15, was found hanged after allegedly being bullied on social media sites"/>
          <p:cNvPicPr>
            <a:picLocks noChangeAspect="1" noChangeArrowheads="1"/>
          </p:cNvPicPr>
          <p:nvPr/>
        </p:nvPicPr>
        <p:blipFill>
          <a:blip r:embed="rId21" cstate="print"/>
          <a:srcRect/>
          <a:stretch>
            <a:fillRect/>
          </a:stretch>
        </p:blipFill>
        <p:spPr bwMode="auto">
          <a:xfrm>
            <a:off x="9375002" y="4440626"/>
            <a:ext cx="1339926" cy="1852250"/>
          </a:xfrm>
          <a:prstGeom prst="rect">
            <a:avLst/>
          </a:prstGeom>
          <a:ln>
            <a:noFill/>
          </a:ln>
          <a:effectLst>
            <a:outerShdw blurRad="292100" dist="139700" dir="2700000" algn="tl" rotWithShape="0">
              <a:srgbClr val="333333">
                <a:alpha val="65000"/>
              </a:srgbClr>
            </a:outerShdw>
          </a:effectLst>
        </p:spPr>
      </p:pic>
      <p:sp>
        <p:nvSpPr>
          <p:cNvPr id="27" name="TextBox 26"/>
          <p:cNvSpPr txBox="1"/>
          <p:nvPr/>
        </p:nvSpPr>
        <p:spPr>
          <a:xfrm>
            <a:off x="9001936" y="6292876"/>
            <a:ext cx="2438532" cy="369332"/>
          </a:xfrm>
          <a:prstGeom prst="rect">
            <a:avLst/>
          </a:prstGeom>
          <a:noFill/>
        </p:spPr>
        <p:txBody>
          <a:bodyPr wrap="square" rtlCol="0">
            <a:spAutoFit/>
          </a:bodyPr>
          <a:lstStyle/>
          <a:p>
            <a:r>
              <a:rPr lang="en-US" dirty="0"/>
              <a:t>Joshua </a:t>
            </a:r>
            <a:r>
              <a:rPr lang="en-US" dirty="0" err="1"/>
              <a:t>Unsworth</a:t>
            </a:r>
            <a:r>
              <a:rPr lang="en-US" dirty="0"/>
              <a:t>, 15</a:t>
            </a:r>
          </a:p>
        </p:txBody>
      </p:sp>
      <p:pic>
        <p:nvPicPr>
          <p:cNvPr id="28" name="Picture 10" descr="images"/>
          <p:cNvPicPr>
            <a:picLocks noChangeAspect="1" noChangeArrowheads="1"/>
          </p:cNvPicPr>
          <p:nvPr/>
        </p:nvPicPr>
        <p:blipFill>
          <a:blip r:embed="rId22" cstate="print"/>
          <a:srcRect/>
          <a:stretch>
            <a:fillRect/>
          </a:stretch>
        </p:blipFill>
        <p:spPr bwMode="auto">
          <a:xfrm>
            <a:off x="6443960" y="4545306"/>
            <a:ext cx="2409985" cy="1814468"/>
          </a:xfrm>
          <a:prstGeom prst="rect">
            <a:avLst/>
          </a:prstGeom>
          <a:ln>
            <a:noFill/>
          </a:ln>
          <a:effectLst>
            <a:outerShdw blurRad="292100" dist="139700" dir="2700000" algn="tl" rotWithShape="0">
              <a:srgbClr val="333333">
                <a:alpha val="65000"/>
              </a:srgbClr>
            </a:outerShdw>
          </a:effectLst>
        </p:spPr>
      </p:pic>
      <p:sp>
        <p:nvSpPr>
          <p:cNvPr id="29" name="TextBox 28"/>
          <p:cNvSpPr txBox="1"/>
          <p:nvPr/>
        </p:nvSpPr>
        <p:spPr>
          <a:xfrm>
            <a:off x="6591951" y="6375485"/>
            <a:ext cx="2286000" cy="369332"/>
          </a:xfrm>
          <a:prstGeom prst="rect">
            <a:avLst/>
          </a:prstGeom>
          <a:noFill/>
        </p:spPr>
        <p:txBody>
          <a:bodyPr wrap="square" rtlCol="0">
            <a:spAutoFit/>
          </a:bodyPr>
          <a:lstStyle/>
          <a:p>
            <a:r>
              <a:rPr lang="en-US" dirty="0" err="1"/>
              <a:t>Allem</a:t>
            </a:r>
            <a:r>
              <a:rPr lang="en-US" dirty="0"/>
              <a:t> </a:t>
            </a:r>
            <a:r>
              <a:rPr lang="en-US" dirty="0" err="1"/>
              <a:t>Halkic</a:t>
            </a:r>
            <a:r>
              <a:rPr lang="en-US" dirty="0"/>
              <a:t>, 17</a:t>
            </a:r>
          </a:p>
        </p:txBody>
      </p:sp>
    </p:spTree>
    <p:custDataLst>
      <p:tags r:id="rId1"/>
    </p:custData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1">
                    <a:lumMod val="75000"/>
                  </a:schemeClr>
                </a:solidFill>
              </a:rPr>
              <a:t>Social Media</a:t>
            </a:r>
            <a:r>
              <a:rPr lang="en-US" dirty="0" smtClean="0"/>
              <a:t>	</a:t>
            </a:r>
            <a:endParaRPr lang="en-US" dirty="0"/>
          </a:p>
        </p:txBody>
      </p:sp>
      <p:sp>
        <p:nvSpPr>
          <p:cNvPr id="3" name="Content Placeholder 2"/>
          <p:cNvSpPr>
            <a:spLocks noGrp="1"/>
          </p:cNvSpPr>
          <p:nvPr>
            <p:ph idx="1"/>
          </p:nvPr>
        </p:nvSpPr>
        <p:spPr>
          <a:xfrm>
            <a:off x="786669" y="1480628"/>
            <a:ext cx="9304866" cy="3880773"/>
          </a:xfrm>
        </p:spPr>
        <p:txBody>
          <a:bodyPr>
            <a:normAutofit/>
          </a:bodyPr>
          <a:lstStyle/>
          <a:p>
            <a:r>
              <a:rPr lang="en-US" sz="2400" i="1" dirty="0" smtClean="0"/>
              <a:t>“forms of electronic communication through which users create online communities to share information, ideas, personal messages and other content.” </a:t>
            </a:r>
            <a:r>
              <a:rPr lang="en-US" sz="2400" dirty="0" smtClean="0"/>
              <a:t>– Merriam Webster</a:t>
            </a:r>
          </a:p>
          <a:p>
            <a:r>
              <a:rPr lang="en-US" sz="2400" dirty="0" smtClean="0"/>
              <a:t>Modern social media is a relatively new invention. </a:t>
            </a:r>
            <a:endParaRPr lang="en-US" sz="2400" dirty="0"/>
          </a:p>
        </p:txBody>
      </p:sp>
      <p:pic>
        <p:nvPicPr>
          <p:cNvPr id="5" name="Picture 4" descr="Instagram Logo.jpg"/>
          <p:cNvPicPr>
            <a:picLocks noChangeAspect="1"/>
          </p:cNvPicPr>
          <p:nvPr/>
        </p:nvPicPr>
        <p:blipFill>
          <a:blip r:embed="rId4" cstate="print"/>
          <a:stretch>
            <a:fillRect/>
          </a:stretch>
        </p:blipFill>
        <p:spPr>
          <a:xfrm>
            <a:off x="3550494" y="3978942"/>
            <a:ext cx="1143000" cy="1143000"/>
          </a:xfrm>
          <a:prstGeom prst="rect">
            <a:avLst/>
          </a:prstGeom>
        </p:spPr>
      </p:pic>
      <p:pic>
        <p:nvPicPr>
          <p:cNvPr id="7" name="Picture 6" descr="snapchat-logo.jpg"/>
          <p:cNvPicPr>
            <a:picLocks noChangeAspect="1"/>
          </p:cNvPicPr>
          <p:nvPr/>
        </p:nvPicPr>
        <p:blipFill>
          <a:blip r:embed="rId5" cstate="print"/>
          <a:stretch>
            <a:fillRect/>
          </a:stretch>
        </p:blipFill>
        <p:spPr>
          <a:xfrm>
            <a:off x="5815644" y="3938887"/>
            <a:ext cx="1223111" cy="1223111"/>
          </a:xfrm>
          <a:prstGeom prst="rect">
            <a:avLst/>
          </a:prstGeom>
        </p:spPr>
      </p:pic>
      <p:sp>
        <p:nvSpPr>
          <p:cNvPr id="8" name="TextBox 7"/>
          <p:cNvSpPr txBox="1"/>
          <p:nvPr/>
        </p:nvSpPr>
        <p:spPr>
          <a:xfrm>
            <a:off x="3398094" y="5466337"/>
            <a:ext cx="1447800" cy="646331"/>
          </a:xfrm>
          <a:prstGeom prst="rect">
            <a:avLst/>
          </a:prstGeom>
          <a:noFill/>
        </p:spPr>
        <p:txBody>
          <a:bodyPr wrap="square" rtlCol="0">
            <a:spAutoFit/>
          </a:bodyPr>
          <a:lstStyle/>
          <a:p>
            <a:pPr algn="ctr"/>
            <a:r>
              <a:rPr lang="en-US" dirty="0"/>
              <a:t>Launched in </a:t>
            </a:r>
            <a:r>
              <a:rPr lang="en-US" dirty="0" smtClean="0"/>
              <a:t>2010</a:t>
            </a:r>
            <a:endParaRPr lang="en-US" dirty="0"/>
          </a:p>
        </p:txBody>
      </p:sp>
      <p:sp>
        <p:nvSpPr>
          <p:cNvPr id="9" name="TextBox 8"/>
          <p:cNvSpPr txBox="1"/>
          <p:nvPr/>
        </p:nvSpPr>
        <p:spPr>
          <a:xfrm>
            <a:off x="5703299" y="5489740"/>
            <a:ext cx="1447800" cy="646331"/>
          </a:xfrm>
          <a:prstGeom prst="rect">
            <a:avLst/>
          </a:prstGeom>
          <a:noFill/>
        </p:spPr>
        <p:txBody>
          <a:bodyPr wrap="square" rtlCol="0">
            <a:spAutoFit/>
          </a:bodyPr>
          <a:lstStyle/>
          <a:p>
            <a:pPr algn="ctr"/>
            <a:r>
              <a:rPr lang="en-US" dirty="0"/>
              <a:t>Launched in </a:t>
            </a:r>
            <a:r>
              <a:rPr lang="en-US" dirty="0" smtClean="0"/>
              <a:t>2011</a:t>
            </a:r>
            <a:endParaRPr lang="en-US" dirty="0"/>
          </a:p>
        </p:txBody>
      </p:sp>
      <p:sp>
        <p:nvSpPr>
          <p:cNvPr id="10" name="TextBox 9"/>
          <p:cNvSpPr txBox="1"/>
          <p:nvPr/>
        </p:nvSpPr>
        <p:spPr>
          <a:xfrm>
            <a:off x="7844536" y="5466336"/>
            <a:ext cx="1447800" cy="646331"/>
          </a:xfrm>
          <a:prstGeom prst="rect">
            <a:avLst/>
          </a:prstGeom>
          <a:noFill/>
        </p:spPr>
        <p:txBody>
          <a:bodyPr wrap="square" rtlCol="0">
            <a:spAutoFit/>
          </a:bodyPr>
          <a:lstStyle/>
          <a:p>
            <a:pPr algn="ctr"/>
            <a:r>
              <a:rPr lang="en-US" dirty="0"/>
              <a:t>Launched in </a:t>
            </a:r>
            <a:r>
              <a:rPr lang="en-US" dirty="0" smtClean="0"/>
              <a:t>2016</a:t>
            </a:r>
            <a:endParaRPr lang="en-US" dirty="0"/>
          </a:p>
        </p:txBody>
      </p:sp>
      <p:pic>
        <p:nvPicPr>
          <p:cNvPr id="12" name="Picture 11"/>
          <p:cNvPicPr>
            <a:picLocks noChangeAspect="1"/>
          </p:cNvPicPr>
          <p:nvPr/>
        </p:nvPicPr>
        <p:blipFill>
          <a:blip r:embed="rId6"/>
          <a:stretch>
            <a:fillRect/>
          </a:stretch>
        </p:blipFill>
        <p:spPr>
          <a:xfrm>
            <a:off x="7585028" y="3813268"/>
            <a:ext cx="1966815" cy="1474347"/>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7031" y="3521394"/>
            <a:ext cx="2744125" cy="2058094"/>
          </a:xfrm>
          <a:prstGeom prst="rect">
            <a:avLst/>
          </a:prstGeom>
        </p:spPr>
      </p:pic>
      <p:sp>
        <p:nvSpPr>
          <p:cNvPr id="11" name="TextBox 10"/>
          <p:cNvSpPr txBox="1"/>
          <p:nvPr/>
        </p:nvSpPr>
        <p:spPr>
          <a:xfrm>
            <a:off x="1260729" y="5474634"/>
            <a:ext cx="1433406" cy="646331"/>
          </a:xfrm>
          <a:prstGeom prst="rect">
            <a:avLst/>
          </a:prstGeom>
          <a:noFill/>
        </p:spPr>
        <p:txBody>
          <a:bodyPr wrap="none" rtlCol="0">
            <a:spAutoFit/>
          </a:bodyPr>
          <a:lstStyle/>
          <a:p>
            <a:r>
              <a:rPr lang="en-US" dirty="0" smtClean="0"/>
              <a:t>Launched in</a:t>
            </a:r>
          </a:p>
          <a:p>
            <a:pPr algn="ctr"/>
            <a:r>
              <a:rPr lang="en-US" dirty="0" smtClean="0"/>
              <a:t>2005</a:t>
            </a:r>
            <a:endParaRPr lang="en-US"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371600"/>
            <a:ext cx="9794631" cy="4572000"/>
          </a:xfrm>
        </p:spPr>
        <p:txBody>
          <a:bodyPr>
            <a:normAutofit fontScale="90000"/>
          </a:bodyPr>
          <a:lstStyle/>
          <a:p>
            <a:pPr algn="ctr">
              <a:lnSpc>
                <a:spcPct val="150000"/>
              </a:lnSpc>
            </a:pPr>
            <a:r>
              <a:rPr lang="en-US" sz="4000" dirty="0" smtClean="0"/>
              <a:t>If you or someone you know struggles with thoughts about suicide</a:t>
            </a:r>
            <a:r>
              <a:rPr lang="en-US" sz="4000" dirty="0"/>
              <a:t> </a:t>
            </a:r>
            <a:r>
              <a:rPr lang="en-US" sz="4000" dirty="0" smtClean="0"/>
              <a:t>call the </a:t>
            </a:r>
            <a:br>
              <a:rPr lang="en-US" sz="4000" dirty="0" smtClean="0"/>
            </a:br>
            <a:r>
              <a:rPr lang="en-US" sz="4000" i="1" dirty="0" smtClean="0"/>
              <a:t>National Suicide Prevention Lifeline</a:t>
            </a:r>
            <a:br>
              <a:rPr lang="en-US" sz="4000" i="1" dirty="0" smtClean="0"/>
            </a:br>
            <a:r>
              <a:rPr lang="en-US" sz="4000" i="1" dirty="0" smtClean="0"/>
              <a:t> </a:t>
            </a:r>
            <a:r>
              <a:rPr lang="en-US" sz="4000" dirty="0" smtClean="0"/>
              <a:t>at</a:t>
            </a:r>
            <a:r>
              <a:rPr lang="en-US" sz="4000" dirty="0"/>
              <a:t> </a:t>
            </a:r>
            <a:r>
              <a:rPr lang="en-US" sz="4400" b="1" u="sng" dirty="0" smtClean="0">
                <a:solidFill>
                  <a:schemeClr val="accent1">
                    <a:lumMod val="75000"/>
                  </a:schemeClr>
                </a:solidFill>
              </a:rPr>
              <a:t>1-800-273-8255</a:t>
            </a:r>
            <a:r>
              <a:rPr lang="en-US" sz="4000" b="1" dirty="0" smtClean="0">
                <a:solidFill>
                  <a:schemeClr val="accent1">
                    <a:lumMod val="75000"/>
                  </a:schemeClr>
                </a:solidFill>
              </a:rPr>
              <a:t> </a:t>
            </a:r>
            <a:r>
              <a:rPr lang="en-US" sz="4000" dirty="0" smtClean="0"/>
              <a:t>for help and support.</a:t>
            </a:r>
            <a:endParaRPr lang="en-US" sz="4000" dirty="0"/>
          </a:p>
        </p:txBody>
      </p:sp>
    </p:spTree>
    <p:custDataLst>
      <p:tags r:id="rId1"/>
    </p:custDataLst>
    <p:extLst>
      <p:ext uri="{BB962C8B-B14F-4D97-AF65-F5344CB8AC3E}">
        <p14:creationId xmlns:p14="http://schemas.microsoft.com/office/powerpoint/2010/main" val="268944301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3042" y="354614"/>
            <a:ext cx="8596668" cy="1320800"/>
          </a:xfrm>
        </p:spPr>
        <p:txBody>
          <a:bodyPr/>
          <a:lstStyle/>
          <a:p>
            <a:r>
              <a:rPr lang="en-US" dirty="0" smtClean="0"/>
              <a:t>What If I’m Being Bullied Online?</a:t>
            </a:r>
            <a:endParaRPr lang="en-US" dirty="0"/>
          </a:p>
        </p:txBody>
      </p:sp>
      <p:sp>
        <p:nvSpPr>
          <p:cNvPr id="3" name="Content Placeholder 2"/>
          <p:cNvSpPr>
            <a:spLocks noGrp="1"/>
          </p:cNvSpPr>
          <p:nvPr>
            <p:ph idx="1"/>
          </p:nvPr>
        </p:nvSpPr>
        <p:spPr>
          <a:xfrm>
            <a:off x="542120" y="1076569"/>
            <a:ext cx="7751816" cy="5781431"/>
          </a:xfrm>
        </p:spPr>
        <p:txBody>
          <a:bodyPr/>
          <a:lstStyle/>
          <a:p>
            <a:pPr marL="0" indent="0">
              <a:buNone/>
            </a:pPr>
            <a:r>
              <a:rPr lang="en-US" sz="2400" dirty="0" smtClean="0"/>
              <a:t>Being bullied might make you feel scared or helpless, or that there is nothing you can do to make it stop. But that is not true!</a:t>
            </a:r>
            <a:endParaRPr lang="en-US" dirty="0" smtClean="0"/>
          </a:p>
          <a:p>
            <a:pPr lvl="1">
              <a:lnSpc>
                <a:spcPct val="150000"/>
              </a:lnSpc>
            </a:pPr>
            <a:r>
              <a:rPr lang="en-US" sz="2400" dirty="0" smtClean="0"/>
              <a:t>Talk to an adult you trust</a:t>
            </a:r>
          </a:p>
          <a:p>
            <a:pPr lvl="1">
              <a:lnSpc>
                <a:spcPct val="150000"/>
              </a:lnSpc>
            </a:pPr>
            <a:r>
              <a:rPr lang="en-US" sz="2400" dirty="0" smtClean="0"/>
              <a:t>Ignore and Block</a:t>
            </a:r>
          </a:p>
          <a:p>
            <a:pPr lvl="1">
              <a:lnSpc>
                <a:spcPct val="150000"/>
              </a:lnSpc>
            </a:pPr>
            <a:r>
              <a:rPr lang="en-US" sz="2400" dirty="0" smtClean="0"/>
              <a:t>Don’t bully the bully</a:t>
            </a:r>
          </a:p>
          <a:p>
            <a:pPr lvl="1">
              <a:lnSpc>
                <a:spcPct val="150000"/>
              </a:lnSpc>
            </a:pPr>
            <a:r>
              <a:rPr lang="en-US" sz="2400" dirty="0" smtClean="0"/>
              <a:t>Stick with your supporters</a:t>
            </a:r>
          </a:p>
          <a:p>
            <a:pPr lvl="1">
              <a:lnSpc>
                <a:spcPct val="150000"/>
              </a:lnSpc>
            </a:pPr>
            <a:r>
              <a:rPr lang="en-US" sz="2400" dirty="0" smtClean="0"/>
              <a:t>Report bullying when it happens</a:t>
            </a:r>
          </a:p>
          <a:p>
            <a:pPr marL="457200" lvl="1" indent="0">
              <a:lnSpc>
                <a:spcPct val="150000"/>
              </a:lnSpc>
              <a:buNone/>
            </a:pPr>
            <a:endParaRPr lang="en-US" dirty="0" smtClean="0"/>
          </a:p>
          <a:p>
            <a:pPr lvl="1">
              <a:buFont typeface="Arial" panose="020B0604020202020204" pitchFamily="34" charset="0"/>
              <a:buChar char="•"/>
            </a:pPr>
            <a:endParaRPr lang="en-US" dirty="0" smtClean="0"/>
          </a:p>
          <a:p>
            <a:endParaRPr lang="en-US" dirty="0" smtClean="0"/>
          </a:p>
          <a:p>
            <a:pPr>
              <a:buFont typeface="Arial" panose="020B0604020202020204" pitchFamily="34" charset="0"/>
              <a:buChar char="•"/>
            </a:pPr>
            <a:endParaRPr lang="en-US" dirty="0" smtClean="0"/>
          </a:p>
          <a:p>
            <a:pPr marL="0" indent="0">
              <a:buNone/>
            </a:pPr>
            <a:endParaRPr lang="en-US" dirty="0" smtClean="0"/>
          </a:p>
          <a:p>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86800" y="486686"/>
            <a:ext cx="3300822" cy="2357730"/>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86600" y="3268616"/>
            <a:ext cx="4534225" cy="3321584"/>
          </a:xfrm>
          <a:prstGeom prst="rect">
            <a:avLst/>
          </a:prstGeom>
          <a:ln>
            <a:noFill/>
          </a:ln>
          <a:effectLst>
            <a:outerShdw blurRad="292100" dist="139700" dir="2700000" algn="tl" rotWithShape="0">
              <a:srgbClr val="333333">
                <a:alpha val="65000"/>
              </a:srgbClr>
            </a:outerShdw>
          </a:effectLst>
        </p:spPr>
      </p:pic>
      <p:sp>
        <p:nvSpPr>
          <p:cNvPr id="5" name="AutoShape 2" descr="Image result for report on instagram"/>
          <p:cNvSpPr>
            <a:spLocks noChangeAspect="1" noChangeArrowheads="1"/>
          </p:cNvSpPr>
          <p:nvPr/>
        </p:nvSpPr>
        <p:spPr bwMode="auto">
          <a:xfrm>
            <a:off x="63500" y="-814388"/>
            <a:ext cx="2266950" cy="17049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6"/>
          <a:stretch>
            <a:fillRect/>
          </a:stretch>
        </p:blipFill>
        <p:spPr>
          <a:xfrm>
            <a:off x="5287579" y="2074979"/>
            <a:ext cx="3319428" cy="2496544"/>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894727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8708"/>
            <a:ext cx="8596668" cy="1320800"/>
          </a:xfrm>
        </p:spPr>
        <p:txBody>
          <a:bodyPr/>
          <a:lstStyle/>
          <a:p>
            <a:r>
              <a:rPr lang="en-US" dirty="0" smtClean="0"/>
              <a:t>How Can I Help Prevent Cyberbullying?</a:t>
            </a:r>
            <a:endParaRPr lang="en-US" dirty="0"/>
          </a:p>
        </p:txBody>
      </p:sp>
      <p:sp>
        <p:nvSpPr>
          <p:cNvPr id="3" name="Content Placeholder 2"/>
          <p:cNvSpPr>
            <a:spLocks noGrp="1"/>
          </p:cNvSpPr>
          <p:nvPr>
            <p:ph idx="1"/>
          </p:nvPr>
        </p:nvSpPr>
        <p:spPr>
          <a:xfrm>
            <a:off x="457200" y="1219200"/>
            <a:ext cx="8077200" cy="5181600"/>
          </a:xfrm>
        </p:spPr>
        <p:txBody>
          <a:bodyPr>
            <a:normAutofit/>
          </a:bodyPr>
          <a:lstStyle/>
          <a:p>
            <a:r>
              <a:rPr lang="en-US" sz="2400" dirty="0" smtClean="0"/>
              <a:t>Never contribute to cyberbullying, even if your friends encourages you to do it.</a:t>
            </a:r>
          </a:p>
          <a:p>
            <a:r>
              <a:rPr lang="en-US" sz="2400" dirty="0" smtClean="0"/>
              <a:t>Don’t </a:t>
            </a:r>
            <a:r>
              <a:rPr lang="en-US" sz="2400" dirty="0"/>
              <a:t>encourage bullies by “liking” or sharing their comments or posts</a:t>
            </a:r>
            <a:r>
              <a:rPr lang="en-US" sz="2400" dirty="0" smtClean="0"/>
              <a:t>.</a:t>
            </a:r>
            <a:endParaRPr lang="en-US" sz="2400" dirty="0"/>
          </a:p>
          <a:p>
            <a:r>
              <a:rPr lang="en-US" sz="2400" dirty="0"/>
              <a:t>Don’t spread rumors online. Call out misinformation and gossip</a:t>
            </a:r>
            <a:r>
              <a:rPr lang="en-US" sz="2400" dirty="0" smtClean="0"/>
              <a:t>.</a:t>
            </a:r>
            <a:endParaRPr lang="en-US" sz="2400" dirty="0"/>
          </a:p>
          <a:p>
            <a:r>
              <a:rPr lang="en-US" sz="2400" dirty="0"/>
              <a:t>Don’t forward mean messages.</a:t>
            </a:r>
          </a:p>
          <a:p>
            <a:r>
              <a:rPr lang="en-US" sz="2400" dirty="0"/>
              <a:t>Defend other people when they’re being bullied online.</a:t>
            </a:r>
          </a:p>
          <a:p>
            <a:r>
              <a:rPr lang="en-US" sz="2400" dirty="0"/>
              <a:t>Block and report </a:t>
            </a:r>
            <a:r>
              <a:rPr lang="en-US" sz="2400" dirty="0" smtClean="0"/>
              <a:t>harassers.(More on how to do this later)</a:t>
            </a:r>
            <a:endParaRPr lang="en-US" sz="2400" dirty="0"/>
          </a:p>
          <a:p>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88973">
            <a:off x="8180222" y="2150163"/>
            <a:ext cx="3657600" cy="2789128"/>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219066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696" y="228600"/>
            <a:ext cx="2880904" cy="762000"/>
          </a:xfrm>
        </p:spPr>
        <p:txBody>
          <a:bodyPr>
            <a:normAutofit/>
          </a:bodyPr>
          <a:lstStyle/>
          <a:p>
            <a:r>
              <a:rPr lang="en-US" dirty="0" smtClean="0"/>
              <a:t>Digital Abuse</a:t>
            </a:r>
            <a:endParaRPr lang="en-US" dirty="0"/>
          </a:p>
        </p:txBody>
      </p:sp>
      <p:sp>
        <p:nvSpPr>
          <p:cNvPr id="3" name="Content Placeholder 2"/>
          <p:cNvSpPr>
            <a:spLocks noGrp="1"/>
          </p:cNvSpPr>
          <p:nvPr>
            <p:ph idx="1"/>
          </p:nvPr>
        </p:nvSpPr>
        <p:spPr>
          <a:xfrm>
            <a:off x="533399" y="990600"/>
            <a:ext cx="8891337" cy="1600200"/>
          </a:xfrm>
        </p:spPr>
        <p:txBody>
          <a:bodyPr>
            <a:normAutofit lnSpcReduction="10000"/>
          </a:bodyPr>
          <a:lstStyle/>
          <a:p>
            <a:r>
              <a:rPr lang="en-US" sz="2400" dirty="0"/>
              <a:t>S</a:t>
            </a:r>
            <a:r>
              <a:rPr lang="en-US" sz="2400" dirty="0" smtClean="0"/>
              <a:t>imilar to cyberbullying. </a:t>
            </a:r>
          </a:p>
          <a:p>
            <a:r>
              <a:rPr lang="en-US" sz="2400" dirty="0" smtClean="0"/>
              <a:t>It is the use of technology (such as texting and social media) to bully, stalk or harass someone, </a:t>
            </a:r>
            <a:r>
              <a:rPr lang="en-US" sz="2400" b="1" dirty="0" smtClean="0"/>
              <a:t>often a dating partner. </a:t>
            </a:r>
          </a:p>
          <a:p>
            <a:pPr>
              <a:buNone/>
            </a:pPr>
            <a:r>
              <a:rPr lang="en-US" dirty="0" smtClean="0"/>
              <a:t> </a:t>
            </a:r>
          </a:p>
          <a:p>
            <a:endParaRPr lang="en-US" dirty="0" smtClean="0"/>
          </a:p>
          <a:p>
            <a:endParaRPr lang="en-US" dirty="0"/>
          </a:p>
        </p:txBody>
      </p:sp>
      <p:sp>
        <p:nvSpPr>
          <p:cNvPr id="7" name="Title 1"/>
          <p:cNvSpPr txBox="1">
            <a:spLocks/>
          </p:cNvSpPr>
          <p:nvPr/>
        </p:nvSpPr>
        <p:spPr>
          <a:xfrm>
            <a:off x="533399" y="2438400"/>
            <a:ext cx="3414304" cy="9144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t>Warning Signs</a:t>
            </a:r>
            <a:endParaRPr lang="en-US" dirty="0"/>
          </a:p>
        </p:txBody>
      </p:sp>
      <p:sp>
        <p:nvSpPr>
          <p:cNvPr id="9" name="Content Placeholder 2"/>
          <p:cNvSpPr txBox="1">
            <a:spLocks/>
          </p:cNvSpPr>
          <p:nvPr/>
        </p:nvSpPr>
        <p:spPr>
          <a:xfrm>
            <a:off x="533399" y="3124200"/>
            <a:ext cx="8891337" cy="3352800"/>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sz="2400" dirty="0" smtClean="0"/>
              <a:t>Monitors your friends and followers</a:t>
            </a:r>
          </a:p>
          <a:p>
            <a:r>
              <a:rPr lang="en-US" sz="2400" dirty="0" smtClean="0"/>
              <a:t>Sends you negative, insulting or threatening messages</a:t>
            </a:r>
          </a:p>
          <a:p>
            <a:r>
              <a:rPr lang="en-US" sz="2400" dirty="0" smtClean="0"/>
              <a:t>Uses social media to keep constant tabs on you</a:t>
            </a:r>
          </a:p>
          <a:p>
            <a:r>
              <a:rPr lang="en-US" sz="2400" dirty="0" smtClean="0"/>
              <a:t>Puts you down online</a:t>
            </a:r>
          </a:p>
          <a:p>
            <a:r>
              <a:rPr lang="en-US" sz="2400" dirty="0" smtClean="0"/>
              <a:t>Sends or asks for unwanted, explicit photos or videos</a:t>
            </a:r>
          </a:p>
          <a:p>
            <a:r>
              <a:rPr lang="en-US" sz="2400" dirty="0" smtClean="0"/>
              <a:t>Steals or insists on giving up login info and passwords</a:t>
            </a:r>
          </a:p>
          <a:p>
            <a:r>
              <a:rPr lang="en-US" sz="2400" dirty="0" smtClean="0"/>
              <a:t>Tags you unkindly in photos or posts</a:t>
            </a:r>
          </a:p>
          <a:p>
            <a:endParaRPr lang="en-US" sz="2400" dirty="0" smtClean="0"/>
          </a:p>
          <a:p>
            <a:endParaRPr lang="en-US" sz="2400" dirty="0" smtClean="0"/>
          </a:p>
          <a:p>
            <a:endParaRPr lang="en-US" sz="2400" dirty="0" smtClean="0"/>
          </a:p>
          <a:p>
            <a:endParaRPr lang="en-US" sz="2400" dirty="0" smtClean="0"/>
          </a:p>
          <a:p>
            <a:endParaRPr lang="en-US" sz="2400" dirty="0" smtClean="0"/>
          </a:p>
          <a:p>
            <a:pPr>
              <a:buFont typeface="Wingdings 3" charset="2"/>
              <a:buNone/>
            </a:pPr>
            <a:endParaRPr lang="en-US" dirty="0" smtClean="0"/>
          </a:p>
          <a:p>
            <a:endParaRPr lang="en-US" dirty="0" smtClean="0"/>
          </a:p>
          <a:p>
            <a:endParaRPr lang="en-US" dirty="0"/>
          </a:p>
        </p:txBody>
      </p:sp>
      <p:pic>
        <p:nvPicPr>
          <p:cNvPr id="11" name="Picture 10" descr="I'm sorry, I stop listening after a gazillion phone calls."/>
          <p:cNvPicPr>
            <a:picLocks noChangeAspect="1" noChangeArrowheads="1"/>
          </p:cNvPicPr>
          <p:nvPr/>
        </p:nvPicPr>
        <p:blipFill>
          <a:blip r:embed="rId4" cstate="print"/>
          <a:srcRect/>
          <a:stretch>
            <a:fillRect/>
          </a:stretch>
        </p:blipFill>
        <p:spPr bwMode="auto">
          <a:xfrm>
            <a:off x="8686800" y="2513214"/>
            <a:ext cx="2895600" cy="4010678"/>
          </a:xfrm>
          <a:prstGeom prst="rect">
            <a:avLst/>
          </a:prstGeom>
          <a:noFill/>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57200"/>
            <a:ext cx="6866466" cy="838200"/>
          </a:xfrm>
        </p:spPr>
        <p:txBody>
          <a:bodyPr/>
          <a:lstStyle/>
          <a:p>
            <a:r>
              <a:rPr lang="en-US" dirty="0" smtClean="0"/>
              <a:t>Your Digital Relationship Rights</a:t>
            </a:r>
            <a:endParaRPr lang="en-US" dirty="0"/>
          </a:p>
        </p:txBody>
      </p:sp>
      <p:sp>
        <p:nvSpPr>
          <p:cNvPr id="3" name="Content Placeholder 2"/>
          <p:cNvSpPr>
            <a:spLocks noGrp="1"/>
          </p:cNvSpPr>
          <p:nvPr>
            <p:ph idx="1"/>
          </p:nvPr>
        </p:nvSpPr>
        <p:spPr>
          <a:xfrm>
            <a:off x="381000" y="1295400"/>
            <a:ext cx="9753600" cy="4308757"/>
          </a:xfrm>
        </p:spPr>
        <p:txBody>
          <a:bodyPr>
            <a:noAutofit/>
          </a:bodyPr>
          <a:lstStyle/>
          <a:p>
            <a:r>
              <a:rPr lang="en-US" sz="2800" dirty="0" smtClean="0"/>
              <a:t>You have the right to be away from your phone or social media without worrying that your partner will get mad.</a:t>
            </a:r>
          </a:p>
          <a:p>
            <a:r>
              <a:rPr lang="en-US" sz="2800" dirty="0" smtClean="0"/>
              <a:t>You do not have to send any pictures or statements that you are uncomfortable sending.</a:t>
            </a:r>
          </a:p>
          <a:p>
            <a:r>
              <a:rPr lang="en-US" sz="2800" dirty="0" smtClean="0"/>
              <a:t>You do not have to share your passwords with anyone that you are dating.</a:t>
            </a:r>
          </a:p>
          <a:p>
            <a:r>
              <a:rPr lang="en-US" sz="2800" dirty="0" smtClean="0"/>
              <a:t>Remember that you lose control of any message you send out.  </a:t>
            </a:r>
            <a:endParaRPr lang="en-US" sz="2800"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170" y="381000"/>
            <a:ext cx="8596668" cy="1320800"/>
          </a:xfrm>
        </p:spPr>
        <p:txBody>
          <a:bodyPr/>
          <a:lstStyle/>
          <a:p>
            <a:r>
              <a:rPr lang="en-US" dirty="0" smtClean="0"/>
              <a:t>Catfishing</a:t>
            </a:r>
            <a:endParaRPr lang="en-US" dirty="0"/>
          </a:p>
        </p:txBody>
      </p:sp>
      <p:sp>
        <p:nvSpPr>
          <p:cNvPr id="3" name="Content Placeholder 2"/>
          <p:cNvSpPr>
            <a:spLocks noGrp="1"/>
          </p:cNvSpPr>
          <p:nvPr>
            <p:ph idx="1"/>
          </p:nvPr>
        </p:nvSpPr>
        <p:spPr>
          <a:xfrm>
            <a:off x="416170" y="1041400"/>
            <a:ext cx="10210800" cy="4744472"/>
          </a:xfrm>
        </p:spPr>
        <p:txBody>
          <a:bodyPr/>
          <a:lstStyle/>
          <a:p>
            <a:r>
              <a:rPr lang="en-US" sz="2800" dirty="0"/>
              <a:t>W</a:t>
            </a:r>
            <a:r>
              <a:rPr lang="en-US" sz="2800" dirty="0" smtClean="0"/>
              <a:t>hen a person creates fake personal profiles on social media sites with the intention to </a:t>
            </a:r>
            <a:r>
              <a:rPr lang="en-US" sz="2800" b="1" dirty="0" smtClean="0"/>
              <a:t>deceive, take advantage, and/or lure into an online relationship.</a:t>
            </a:r>
          </a:p>
          <a:p>
            <a:r>
              <a:rPr lang="en-US" sz="2800" dirty="0" smtClean="0"/>
              <a:t>This is also a form of cyberbullying.</a:t>
            </a:r>
          </a:p>
          <a:p>
            <a:r>
              <a:rPr lang="en-US" sz="2800" dirty="0"/>
              <a:t>Teens </a:t>
            </a:r>
            <a:r>
              <a:rPr lang="en-US" sz="2800" dirty="0" smtClean="0"/>
              <a:t>are more likely to be victims of catfishing because they more often friend </a:t>
            </a:r>
            <a:r>
              <a:rPr lang="en-US" sz="2800" dirty="0"/>
              <a:t>or accept follows from people they do not </a:t>
            </a:r>
            <a:r>
              <a:rPr lang="en-US" sz="2800" dirty="0" smtClean="0"/>
              <a:t>know.</a:t>
            </a:r>
            <a:endParaRPr lang="en-US" sz="2800" dirty="0"/>
          </a:p>
          <a:p>
            <a:endParaRPr lang="en-US" sz="2400" dirty="0" smtClean="0"/>
          </a:p>
          <a:p>
            <a:endParaRPr lang="en-US" sz="2400" dirty="0" smtClean="0"/>
          </a:p>
          <a:p>
            <a:pPr marL="0" indent="0">
              <a:buNone/>
            </a:pPr>
            <a:endParaRPr lang="en-US" sz="2400" dirty="0" smtClean="0"/>
          </a:p>
          <a:p>
            <a:pPr>
              <a:buNone/>
            </a:pPr>
            <a:endParaRPr lang="en-US" dirty="0"/>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3132" r="6563"/>
          <a:stretch/>
        </p:blipFill>
        <p:spPr>
          <a:xfrm>
            <a:off x="7391400" y="4092865"/>
            <a:ext cx="3124200" cy="2402486"/>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4042" r="11064"/>
          <a:stretch/>
        </p:blipFill>
        <p:spPr>
          <a:xfrm flipH="1">
            <a:off x="3581400" y="4092865"/>
            <a:ext cx="3200400" cy="2400300"/>
          </a:xfrm>
          <a:prstGeom prst="rect">
            <a:avLst/>
          </a:prstGeom>
          <a:ln>
            <a:noFill/>
          </a:ln>
          <a:effectLst>
            <a:outerShdw blurRad="292100" dist="139700" dir="2700000" algn="tl" rotWithShape="0">
              <a:srgbClr val="333333">
                <a:alpha val="65000"/>
              </a:srgbClr>
            </a:outerShdw>
          </a:effec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07267"/>
            <a:ext cx="8596668" cy="1320800"/>
          </a:xfrm>
        </p:spPr>
        <p:txBody>
          <a:bodyPr/>
          <a:lstStyle/>
          <a:p>
            <a:r>
              <a:rPr lang="en-US" dirty="0" smtClean="0"/>
              <a:t>Why Would Someone Catfish?</a:t>
            </a:r>
            <a:endParaRPr lang="en-US" dirty="0"/>
          </a:p>
        </p:txBody>
      </p:sp>
      <p:sp>
        <p:nvSpPr>
          <p:cNvPr id="3" name="Content Placeholder 2"/>
          <p:cNvSpPr>
            <a:spLocks noGrp="1"/>
          </p:cNvSpPr>
          <p:nvPr>
            <p:ph idx="1"/>
          </p:nvPr>
        </p:nvSpPr>
        <p:spPr>
          <a:xfrm>
            <a:off x="533400" y="1167667"/>
            <a:ext cx="10515600" cy="4279899"/>
          </a:xfrm>
        </p:spPr>
        <p:txBody>
          <a:bodyPr>
            <a:normAutofit/>
          </a:bodyPr>
          <a:lstStyle/>
          <a:p>
            <a:r>
              <a:rPr lang="en-US" sz="2400" dirty="0"/>
              <a:t>E</a:t>
            </a:r>
            <a:r>
              <a:rPr lang="en-US" sz="2400" dirty="0" smtClean="0"/>
              <a:t>mbarrassed of their true self</a:t>
            </a:r>
          </a:p>
          <a:p>
            <a:r>
              <a:rPr lang="en-US" sz="2400" dirty="0" smtClean="0"/>
              <a:t>Like the attention that comes from pretending to be someone else older, younger, different gender)</a:t>
            </a:r>
          </a:p>
          <a:p>
            <a:r>
              <a:rPr lang="en-US" sz="2400" dirty="0" smtClean="0"/>
              <a:t>To bully, trick or embarrass someone else.  </a:t>
            </a:r>
          </a:p>
          <a:p>
            <a:r>
              <a:rPr lang="en-US" sz="2400" dirty="0" smtClean="0"/>
              <a:t>To gain trust then take advantage of someone.</a:t>
            </a:r>
            <a:endParaRPr lang="en-US" sz="24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1000" y="3657600"/>
            <a:ext cx="4083557" cy="2879253"/>
          </a:xfrm>
          <a:prstGeom prst="rect">
            <a:avLst/>
          </a:prstGeom>
          <a:ln>
            <a:noFill/>
          </a:ln>
          <a:effectLst>
            <a:outerShdw blurRad="292100" dist="139700" dir="2700000" algn="tl" rotWithShape="0">
              <a:srgbClr val="333333">
                <a:alpha val="65000"/>
              </a:srgbClr>
            </a:outerShdw>
          </a:effec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Warning Signs</a:t>
            </a:r>
            <a:endParaRPr lang="en-US" dirty="0"/>
          </a:p>
        </p:txBody>
      </p:sp>
      <p:sp>
        <p:nvSpPr>
          <p:cNvPr id="3" name="Content Placeholder 2"/>
          <p:cNvSpPr>
            <a:spLocks noGrp="1"/>
          </p:cNvSpPr>
          <p:nvPr>
            <p:ph idx="1"/>
          </p:nvPr>
        </p:nvSpPr>
        <p:spPr>
          <a:xfrm>
            <a:off x="677334" y="1318845"/>
            <a:ext cx="7323666" cy="5105400"/>
          </a:xfrm>
        </p:spPr>
        <p:txBody>
          <a:bodyPr>
            <a:normAutofit/>
          </a:bodyPr>
          <a:lstStyle/>
          <a:p>
            <a:r>
              <a:rPr lang="en-US" sz="2400" dirty="0" smtClean="0"/>
              <a:t>Refuses to speak on the phone or video chat</a:t>
            </a:r>
          </a:p>
          <a:p>
            <a:r>
              <a:rPr lang="en-US" sz="2400" dirty="0" smtClean="0"/>
              <a:t>Tries</a:t>
            </a:r>
            <a:r>
              <a:rPr lang="en-US" sz="2400" dirty="0"/>
              <a:t> </a:t>
            </a:r>
            <a:r>
              <a:rPr lang="en-US" sz="2400" dirty="0" smtClean="0"/>
              <a:t>to form a strong bond with you</a:t>
            </a:r>
            <a:r>
              <a:rPr lang="en-US" sz="2400" dirty="0"/>
              <a:t> </a:t>
            </a:r>
            <a:r>
              <a:rPr lang="en-US" sz="2400" dirty="0" smtClean="0"/>
              <a:t>as soon as possible</a:t>
            </a:r>
          </a:p>
          <a:p>
            <a:r>
              <a:rPr lang="en-US" sz="2400" dirty="0" smtClean="0"/>
              <a:t>Asks you for $$$$$$</a:t>
            </a:r>
          </a:p>
          <a:p>
            <a:r>
              <a:rPr lang="en-US" sz="2400" dirty="0" smtClean="0"/>
              <a:t>All photos appear professionally done</a:t>
            </a:r>
          </a:p>
          <a:p>
            <a:r>
              <a:rPr lang="en-US" sz="2400" dirty="0"/>
              <a:t>T</a:t>
            </a:r>
            <a:r>
              <a:rPr lang="en-US" sz="2400" dirty="0" smtClean="0"/>
              <a:t>oo many or too few internet friends</a:t>
            </a:r>
          </a:p>
          <a:p>
            <a:r>
              <a:rPr lang="en-US" sz="2400" dirty="0" smtClean="0"/>
              <a:t>Travels a lot for work/school, but never in your area</a:t>
            </a:r>
          </a:p>
          <a:p>
            <a:r>
              <a:rPr lang="en-US" sz="2400" dirty="0" smtClean="0"/>
              <a:t>Avoids in-person contact/always makes excuses</a:t>
            </a:r>
            <a:endParaRPr lang="en-US" sz="2400"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22698" y="1930400"/>
            <a:ext cx="3399056" cy="3399056"/>
          </a:xfrm>
          <a:prstGeom prst="rect">
            <a:avLst/>
          </a:prstGeom>
          <a:ln>
            <a:noFill/>
          </a:ln>
          <a:effectLst>
            <a:outerShdw blurRad="292100" dist="139700" dir="2700000" algn="tl" rotWithShape="0">
              <a:srgbClr val="333333">
                <a:alpha val="65000"/>
              </a:srgbClr>
            </a:outerShdw>
          </a:effec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748" y="252179"/>
            <a:ext cx="10143066" cy="1320800"/>
          </a:xfrm>
        </p:spPr>
        <p:txBody>
          <a:bodyPr/>
          <a:lstStyle/>
          <a:p>
            <a:r>
              <a:rPr lang="en-US" u="sng" dirty="0" smtClean="0"/>
              <a:t>Human Trafficking </a:t>
            </a:r>
            <a:r>
              <a:rPr lang="en-US" dirty="0" smtClean="0"/>
              <a:t>is a dangerous and serious risk of social media to be aware of…</a:t>
            </a:r>
            <a:endParaRPr lang="en-US" dirty="0"/>
          </a:p>
        </p:txBody>
      </p:sp>
      <p:sp>
        <p:nvSpPr>
          <p:cNvPr id="3" name="Content Placeholder 2"/>
          <p:cNvSpPr>
            <a:spLocks noGrp="1"/>
          </p:cNvSpPr>
          <p:nvPr>
            <p:ph idx="1"/>
          </p:nvPr>
        </p:nvSpPr>
        <p:spPr>
          <a:xfrm>
            <a:off x="474445" y="1572979"/>
            <a:ext cx="9762065" cy="4724400"/>
          </a:xfrm>
        </p:spPr>
        <p:txBody>
          <a:bodyPr>
            <a:normAutofit fontScale="92500" lnSpcReduction="20000"/>
          </a:bodyPr>
          <a:lstStyle/>
          <a:p>
            <a:pPr marL="0" indent="0">
              <a:buNone/>
            </a:pPr>
            <a:r>
              <a:rPr lang="en-US" sz="2400" dirty="0" smtClean="0"/>
              <a:t>“Human </a:t>
            </a:r>
            <a:r>
              <a:rPr lang="en-US" sz="2400" dirty="0"/>
              <a:t>trafficking is the business of stealing freedom for profit. In some cases, traffickers trick, defraud or physically force victims into selling sex. In others, victims are lied to, assaulted, threatened or manipulated into working under inhumane, illegal or otherwise unacceptable conditions</a:t>
            </a:r>
            <a:r>
              <a:rPr lang="en-US" sz="2400" dirty="0" smtClean="0"/>
              <a:t>.”</a:t>
            </a:r>
            <a:endParaRPr lang="en-US" sz="2200" dirty="0" smtClean="0"/>
          </a:p>
          <a:p>
            <a:r>
              <a:rPr lang="en-US" sz="2200" dirty="0" smtClean="0"/>
              <a:t>Perpetrators may use social media to start a friendship or relationship with someone to gain their trust. Once trust is established, they may use the relationship to convince them into going somewhere and/or meeting.</a:t>
            </a:r>
          </a:p>
          <a:p>
            <a:r>
              <a:rPr lang="en-US" sz="2200" dirty="0" smtClean="0"/>
              <a:t>They do this by pretending:</a:t>
            </a:r>
          </a:p>
          <a:p>
            <a:pPr lvl="1"/>
            <a:r>
              <a:rPr lang="en-US" sz="2200" dirty="0" smtClean="0"/>
              <a:t>To offer friendship and understanding</a:t>
            </a:r>
          </a:p>
          <a:p>
            <a:pPr lvl="1"/>
            <a:r>
              <a:rPr lang="en-US" sz="2200" dirty="0" smtClean="0"/>
              <a:t>To be in love</a:t>
            </a:r>
          </a:p>
          <a:p>
            <a:pPr lvl="1"/>
            <a:r>
              <a:rPr lang="en-US" sz="2200" dirty="0" smtClean="0"/>
              <a:t>To offer housing</a:t>
            </a:r>
          </a:p>
          <a:p>
            <a:pPr lvl="1"/>
            <a:r>
              <a:rPr lang="en-US" sz="2200" dirty="0" smtClean="0"/>
              <a:t>To offer a job or opportunity such as modeling or acting</a:t>
            </a:r>
          </a:p>
          <a:p>
            <a:r>
              <a:rPr lang="en-US" sz="2200" dirty="0" smtClean="0"/>
              <a:t>In reality they plan on selling them into modern day slavery for the purposes of sex, labor, and/or becoming a servant.</a:t>
            </a:r>
          </a:p>
          <a:p>
            <a:endParaRPr lang="en-US" dirty="0"/>
          </a:p>
        </p:txBody>
      </p:sp>
      <p:pic>
        <p:nvPicPr>
          <p:cNvPr id="4" name="Picture 3"/>
          <p:cNvPicPr>
            <a:picLocks noChangeAspect="1"/>
          </p:cNvPicPr>
          <p:nvPr/>
        </p:nvPicPr>
        <p:blipFill>
          <a:blip r:embed="rId4"/>
          <a:stretch>
            <a:fillRect/>
          </a:stretch>
        </p:blipFill>
        <p:spPr>
          <a:xfrm>
            <a:off x="474445" y="281487"/>
            <a:ext cx="10972121" cy="6362895"/>
          </a:xfrm>
          <a:prstGeom prst="rect">
            <a:avLst/>
          </a:prstGeom>
        </p:spPr>
      </p:pic>
    </p:spTree>
    <p:custDataLst>
      <p:tags r:id="rId1"/>
    </p:custDataLst>
    <p:extLst>
      <p:ext uri="{BB962C8B-B14F-4D97-AF65-F5344CB8AC3E}">
        <p14:creationId xmlns:p14="http://schemas.microsoft.com/office/powerpoint/2010/main" val="1996207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5492" y="1632987"/>
            <a:ext cx="9859108" cy="1181099"/>
          </a:xfrm>
        </p:spPr>
        <p:txBody>
          <a:bodyPr>
            <a:normAutofit fontScale="90000"/>
          </a:bodyPr>
          <a:lstStyle/>
          <a:p>
            <a:r>
              <a:rPr lang="en-US" sz="4000" b="1" dirty="0" smtClean="0"/>
              <a:t>YES, human </a:t>
            </a:r>
            <a:r>
              <a:rPr lang="en-US" sz="4000" b="1" dirty="0"/>
              <a:t>t</a:t>
            </a:r>
            <a:r>
              <a:rPr lang="en-US" sz="4000" b="1" dirty="0" smtClean="0"/>
              <a:t>rafficking happens everywhere, </a:t>
            </a:r>
            <a:r>
              <a:rPr lang="en-US" sz="4000" b="1" u="sng" dirty="0" smtClean="0"/>
              <a:t>including Tennessee.</a:t>
            </a:r>
            <a:r>
              <a:rPr lang="en-US" u="sng" dirty="0" smtClean="0"/>
              <a:t/>
            </a:r>
            <a:br>
              <a:rPr lang="en-US" u="sng" dirty="0" smtClean="0"/>
            </a:br>
            <a:r>
              <a:rPr lang="en-US" u="sng" dirty="0"/>
              <a:t/>
            </a:r>
            <a:br>
              <a:rPr lang="en-US" u="sng" dirty="0"/>
            </a:br>
            <a:endParaRPr lang="en-US" u="sng" dirty="0"/>
          </a:p>
        </p:txBody>
      </p:sp>
      <p:pic>
        <p:nvPicPr>
          <p:cNvPr id="4" name="Picture 3"/>
          <p:cNvPicPr>
            <a:picLocks noChangeAspect="1"/>
          </p:cNvPicPr>
          <p:nvPr/>
        </p:nvPicPr>
        <p:blipFill rotWithShape="1">
          <a:blip r:embed="rId4"/>
          <a:srcRect l="18237" t="9109" r="36197" b="5924"/>
          <a:stretch/>
        </p:blipFill>
        <p:spPr>
          <a:xfrm>
            <a:off x="762000" y="926980"/>
            <a:ext cx="5562600" cy="5831758"/>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304800" y="311289"/>
            <a:ext cx="8526693" cy="707886"/>
          </a:xfrm>
          <a:prstGeom prst="rect">
            <a:avLst/>
          </a:prstGeom>
          <a:noFill/>
        </p:spPr>
        <p:txBody>
          <a:bodyPr wrap="none" rtlCol="0">
            <a:spAutoFit/>
          </a:bodyPr>
          <a:lstStyle/>
          <a:p>
            <a:r>
              <a:rPr lang="en-US" sz="4000" b="1" dirty="0" smtClean="0">
                <a:solidFill>
                  <a:schemeClr val="accent1"/>
                </a:solidFill>
              </a:rPr>
              <a:t>But could that really happen here?</a:t>
            </a:r>
            <a:endParaRPr lang="en-US" sz="4000" b="1" dirty="0">
              <a:solidFill>
                <a:schemeClr val="accent1"/>
              </a:solidFill>
            </a:endParaRPr>
          </a:p>
        </p:txBody>
      </p:sp>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1231" t="15555" r="-1231" b="24616"/>
          <a:stretch/>
        </p:blipFill>
        <p:spPr>
          <a:xfrm>
            <a:off x="6562616" y="926980"/>
            <a:ext cx="5452153" cy="5801960"/>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151006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9372600" cy="1320800"/>
          </a:xfrm>
        </p:spPr>
        <p:txBody>
          <a:bodyPr>
            <a:noAutofit/>
          </a:bodyPr>
          <a:lstStyle/>
          <a:p>
            <a:r>
              <a:rPr lang="en-US" dirty="0" smtClean="0">
                <a:solidFill>
                  <a:schemeClr val="accent1">
                    <a:lumMod val="75000"/>
                  </a:schemeClr>
                </a:solidFill>
              </a:rPr>
              <a:t>Almost everyone uses the internet/social media for information, entertainment and to connect with friends and family….</a:t>
            </a:r>
            <a:endParaRPr lang="en-US" dirty="0">
              <a:solidFill>
                <a:schemeClr val="accent1">
                  <a:lumMod val="75000"/>
                </a:schemeClr>
              </a:solidFill>
            </a:endParaRPr>
          </a:p>
        </p:txBody>
      </p:sp>
      <p:sp>
        <p:nvSpPr>
          <p:cNvPr id="4" name="Title 1"/>
          <p:cNvSpPr txBox="1">
            <a:spLocks/>
          </p:cNvSpPr>
          <p:nvPr/>
        </p:nvSpPr>
        <p:spPr>
          <a:xfrm>
            <a:off x="609600" y="2514600"/>
            <a:ext cx="5266266" cy="1320800"/>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120000"/>
              </a:lnSpc>
            </a:pPr>
            <a:r>
              <a:rPr lang="en-US" dirty="0" smtClean="0">
                <a:solidFill>
                  <a:schemeClr val="accent1">
                    <a:lumMod val="75000"/>
                  </a:schemeClr>
                </a:solidFill>
              </a:rPr>
              <a:t>…but it is important to </a:t>
            </a:r>
            <a:r>
              <a:rPr lang="en-US" b="1" dirty="0" smtClean="0">
                <a:solidFill>
                  <a:schemeClr val="accent1">
                    <a:lumMod val="75000"/>
                  </a:schemeClr>
                </a:solidFill>
              </a:rPr>
              <a:t>understand the risks </a:t>
            </a:r>
            <a:r>
              <a:rPr lang="en-US" dirty="0" smtClean="0">
                <a:solidFill>
                  <a:schemeClr val="accent1">
                    <a:lumMod val="75000"/>
                  </a:schemeClr>
                </a:solidFill>
              </a:rPr>
              <a:t>of being online and how to </a:t>
            </a:r>
            <a:r>
              <a:rPr lang="en-US" b="1" dirty="0" smtClean="0">
                <a:solidFill>
                  <a:schemeClr val="accent1">
                    <a:lumMod val="75000"/>
                  </a:schemeClr>
                </a:solidFill>
              </a:rPr>
              <a:t>stay safe.</a:t>
            </a:r>
            <a:endParaRPr lang="en-US" b="1" dirty="0">
              <a:solidFill>
                <a:schemeClr val="accent1">
                  <a:lumMod val="75000"/>
                </a:schemeClr>
              </a:solidFill>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72200" y="2286000"/>
            <a:ext cx="5600000" cy="4267200"/>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4068301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6781800" cy="685800"/>
          </a:xfrm>
        </p:spPr>
        <p:txBody>
          <a:bodyPr>
            <a:normAutofit fontScale="90000"/>
          </a:bodyPr>
          <a:lstStyle/>
          <a:p>
            <a:r>
              <a:rPr lang="en-US" dirty="0" smtClean="0"/>
              <a:t>Recent reports in Middle Tennessee</a:t>
            </a:r>
            <a:endParaRPr lang="en-US" dirty="0"/>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23162" b="27949"/>
          <a:stretch/>
        </p:blipFill>
        <p:spPr>
          <a:xfrm>
            <a:off x="533400" y="1295400"/>
            <a:ext cx="5345396" cy="4648200"/>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t="8348" b="54986"/>
          <a:stretch/>
        </p:blipFill>
        <p:spPr>
          <a:xfrm>
            <a:off x="6096000" y="2590800"/>
            <a:ext cx="5820390" cy="3942555"/>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6"/>
          <a:stretch>
            <a:fillRect/>
          </a:stretch>
        </p:blipFill>
        <p:spPr>
          <a:xfrm>
            <a:off x="7191990" y="218630"/>
            <a:ext cx="4724400" cy="2153539"/>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8741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323" y="533400"/>
            <a:ext cx="9228666" cy="1320800"/>
          </a:xfrm>
        </p:spPr>
        <p:txBody>
          <a:bodyPr>
            <a:noAutofit/>
          </a:bodyPr>
          <a:lstStyle/>
          <a:p>
            <a:r>
              <a:rPr lang="en-US" sz="4000" dirty="0" smtClean="0"/>
              <a:t>National Human Trafficking Hotline:</a:t>
            </a:r>
            <a:endParaRPr lang="en-US" sz="4000" dirty="0"/>
          </a:p>
        </p:txBody>
      </p:sp>
      <p:sp>
        <p:nvSpPr>
          <p:cNvPr id="3" name="Content Placeholder 2"/>
          <p:cNvSpPr>
            <a:spLocks noGrp="1"/>
          </p:cNvSpPr>
          <p:nvPr>
            <p:ph idx="1"/>
          </p:nvPr>
        </p:nvSpPr>
        <p:spPr>
          <a:xfrm>
            <a:off x="240323" y="1676400"/>
            <a:ext cx="10515600" cy="2209800"/>
          </a:xfrm>
        </p:spPr>
        <p:txBody>
          <a:bodyPr>
            <a:noAutofit/>
          </a:bodyPr>
          <a:lstStyle/>
          <a:p>
            <a:pPr marL="0" indent="0" algn="ctr">
              <a:buNone/>
            </a:pPr>
            <a:r>
              <a:rPr lang="en-US" sz="4400" b="1" dirty="0" smtClean="0"/>
              <a:t>Call 1-888-3737-888</a:t>
            </a:r>
          </a:p>
          <a:p>
            <a:pPr marL="0" indent="0" algn="ctr">
              <a:buNone/>
            </a:pPr>
            <a:r>
              <a:rPr lang="en-US" sz="4400" b="1" dirty="0"/>
              <a:t>T</a:t>
            </a:r>
            <a:r>
              <a:rPr lang="en-US" sz="4400" b="1" dirty="0" smtClean="0"/>
              <a:t>ext BEFREE to 233733</a:t>
            </a:r>
            <a:endParaRPr lang="en-US" sz="4400" b="1" dirty="0"/>
          </a:p>
          <a:p>
            <a:pPr marL="457200" lvl="1" indent="0" algn="ctr">
              <a:buNone/>
            </a:pPr>
            <a:r>
              <a:rPr lang="en-US" sz="4000" b="1" dirty="0" smtClean="0"/>
              <a:t>Get support | Report a tip| Learn more</a:t>
            </a:r>
            <a:endParaRPr lang="en-US" sz="4000" b="1" dirty="0"/>
          </a:p>
          <a:p>
            <a:pPr lvl="1">
              <a:buFont typeface="Arial" panose="020B0604020202020204" pitchFamily="34" charset="0"/>
              <a:buChar char="•"/>
            </a:pPr>
            <a:endParaRPr lang="en-US" sz="4000" b="1" dirty="0" smtClean="0">
              <a:solidFill>
                <a:schemeClr val="accent1">
                  <a:lumMod val="75000"/>
                </a:schemeClr>
              </a:solidFill>
            </a:endParaRPr>
          </a:p>
          <a:p>
            <a:pPr lvl="1"/>
            <a:endParaRPr lang="en-US" sz="2000" dirty="0"/>
          </a:p>
        </p:txBody>
      </p:sp>
    </p:spTree>
    <p:custDataLst>
      <p:tags r:id="rId1"/>
    </p:custDataLst>
    <p:extLst>
      <p:ext uri="{BB962C8B-B14F-4D97-AF65-F5344CB8AC3E}">
        <p14:creationId xmlns:p14="http://schemas.microsoft.com/office/powerpoint/2010/main" val="44240033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4289" y="1066800"/>
            <a:ext cx="6934200" cy="1905000"/>
          </a:xfrm>
        </p:spPr>
        <p:txBody>
          <a:bodyPr>
            <a:noAutofit/>
          </a:bodyPr>
          <a:lstStyle/>
          <a:p>
            <a:pPr algn="ctr"/>
            <a:r>
              <a:rPr lang="en-US" sz="8000" b="1" dirty="0" smtClean="0"/>
              <a:t>How Do I Stay </a:t>
            </a:r>
            <a:br>
              <a:rPr lang="en-US" sz="8000" b="1" dirty="0" smtClean="0"/>
            </a:br>
            <a:r>
              <a:rPr lang="en-US" sz="8000" b="1" u="sng" dirty="0" smtClean="0"/>
              <a:t>Smart</a:t>
            </a:r>
            <a:r>
              <a:rPr lang="en-US" sz="8000" b="1" dirty="0" smtClean="0"/>
              <a:t> &amp; </a:t>
            </a:r>
            <a:r>
              <a:rPr lang="en-US" sz="8000" b="1" u="sng" dirty="0" smtClean="0"/>
              <a:t>Safe</a:t>
            </a:r>
            <a:r>
              <a:rPr lang="en-US" sz="8000" b="1" dirty="0" smtClean="0"/>
              <a:t> Online?</a:t>
            </a:r>
            <a:endParaRPr lang="en-US" sz="8000" b="1" dirty="0"/>
          </a:p>
        </p:txBody>
      </p:sp>
      <p:sp>
        <p:nvSpPr>
          <p:cNvPr id="4" name="AutoShape 4" descr="Image result for teens on social media "/>
          <p:cNvSpPr>
            <a:spLocks noChangeAspect="1" noChangeArrowheads="1"/>
          </p:cNvSpPr>
          <p:nvPr/>
        </p:nvSpPr>
        <p:spPr bwMode="auto">
          <a:xfrm>
            <a:off x="63500" y="-731838"/>
            <a:ext cx="2105025" cy="1524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95846" y="3508496"/>
            <a:ext cx="3076454" cy="3076454"/>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64833853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11765" r="11765"/>
          <a:stretch/>
        </p:blipFill>
        <p:spPr>
          <a:xfrm>
            <a:off x="1981200" y="152400"/>
            <a:ext cx="4953000" cy="6477000"/>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49326257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596668" cy="1320800"/>
          </a:xfrm>
        </p:spPr>
        <p:txBody>
          <a:bodyPr/>
          <a:lstStyle/>
          <a:p>
            <a:r>
              <a:rPr lang="en-US" dirty="0" smtClean="0"/>
              <a:t>Privacy and Location Settings</a:t>
            </a:r>
            <a:endParaRPr lang="en-US" dirty="0"/>
          </a:p>
        </p:txBody>
      </p:sp>
      <p:sp>
        <p:nvSpPr>
          <p:cNvPr id="3" name="Content Placeholder 2"/>
          <p:cNvSpPr>
            <a:spLocks noGrp="1"/>
          </p:cNvSpPr>
          <p:nvPr>
            <p:ph idx="1"/>
          </p:nvPr>
        </p:nvSpPr>
        <p:spPr>
          <a:xfrm>
            <a:off x="381000" y="1143000"/>
            <a:ext cx="8596668" cy="3880773"/>
          </a:xfrm>
        </p:spPr>
        <p:txBody>
          <a:bodyPr>
            <a:normAutofit/>
          </a:bodyPr>
          <a:lstStyle/>
          <a:p>
            <a:r>
              <a:rPr lang="en-US" sz="2400" dirty="0"/>
              <a:t>Keep your devices locked and password protected.</a:t>
            </a:r>
          </a:p>
          <a:p>
            <a:r>
              <a:rPr lang="en-US" sz="2400" dirty="0" smtClean="0"/>
              <a:t>Be aware of when your phone is using your location:</a:t>
            </a:r>
            <a:endParaRPr lang="en-US" sz="24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0" y="2139203"/>
            <a:ext cx="9575257" cy="471879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19668" y="1355329"/>
            <a:ext cx="7620000" cy="5485086"/>
          </a:xfrm>
          <a:prstGeom prst="rect">
            <a:avLst/>
          </a:prstGeom>
        </p:spPr>
      </p:pic>
    </p:spTree>
    <p:custDataLst>
      <p:tags r:id="rId1"/>
    </p:custDataLst>
    <p:extLst>
      <p:ext uri="{BB962C8B-B14F-4D97-AF65-F5344CB8AC3E}">
        <p14:creationId xmlns:p14="http://schemas.microsoft.com/office/powerpoint/2010/main" val="508958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3786980"/>
            <a:ext cx="4572000" cy="916737"/>
          </a:xfrm>
        </p:spPr>
        <p:txBody>
          <a:bodyPr>
            <a:normAutofit/>
          </a:bodyPr>
          <a:lstStyle/>
          <a:p>
            <a:pPr marL="274320" indent="-274320" defTabSz="914400">
              <a:lnSpc>
                <a:spcPct val="100000"/>
              </a:lnSpc>
              <a:spcBef>
                <a:spcPts val="600"/>
              </a:spcBef>
              <a:buClr>
                <a:schemeClr val="accent1"/>
              </a:buClr>
              <a:buSzPct val="70000"/>
              <a:buFont typeface="Wingdings"/>
              <a:buChar char=""/>
              <a:defRPr/>
            </a:pPr>
            <a:r>
              <a:rPr lang="en-US" sz="2400" dirty="0"/>
              <a:t>Maps</a:t>
            </a:r>
            <a:endParaRPr lang="en-US" sz="2400" dirty="0">
              <a:solidFill>
                <a:schemeClr val="tx1"/>
              </a:solidFill>
            </a:endParaRPr>
          </a:p>
          <a:p>
            <a:pPr marL="274320" indent="-274320" defTabSz="914400">
              <a:lnSpc>
                <a:spcPct val="100000"/>
              </a:lnSpc>
              <a:spcBef>
                <a:spcPts val="600"/>
              </a:spcBef>
              <a:buClr>
                <a:schemeClr val="accent1"/>
              </a:buClr>
              <a:buSzPct val="70000"/>
              <a:buFont typeface="Wingdings"/>
              <a:buChar char=""/>
              <a:defRPr/>
            </a:pPr>
            <a:r>
              <a:rPr lang="en-US" sz="2400" dirty="0">
                <a:solidFill>
                  <a:schemeClr val="tx1"/>
                </a:solidFill>
              </a:rPr>
              <a:t>Weather</a:t>
            </a:r>
          </a:p>
          <a:p>
            <a:pPr>
              <a:buNone/>
            </a:pPr>
            <a:endParaRPr lang="en-US" dirty="0"/>
          </a:p>
        </p:txBody>
      </p:sp>
      <p:sp>
        <p:nvSpPr>
          <p:cNvPr id="4" name="Title 1"/>
          <p:cNvSpPr txBox="1">
            <a:spLocks/>
          </p:cNvSpPr>
          <p:nvPr/>
        </p:nvSpPr>
        <p:spPr>
          <a:xfrm>
            <a:off x="5568460" y="3183956"/>
            <a:ext cx="4038600" cy="593875"/>
          </a:xfrm>
          <a:prstGeom prst="rect">
            <a:avLst/>
          </a:prstGeom>
        </p:spPr>
        <p:txBody>
          <a:bodyPr vert="horz" anchor="b">
            <a:normAutofit/>
          </a:bodyPr>
          <a:lstStyle/>
          <a:p>
            <a:pPr>
              <a:spcBef>
                <a:spcPct val="0"/>
              </a:spcBef>
              <a:defRPr/>
            </a:pPr>
            <a:r>
              <a:rPr lang="en-US" sz="3000" cap="small" dirty="0">
                <a:solidFill>
                  <a:schemeClr val="tx2"/>
                </a:solidFill>
                <a:latin typeface="+mj-lt"/>
                <a:ea typeface="+mj-ea"/>
                <a:cs typeface="+mj-cs"/>
              </a:rPr>
              <a:t>t</a:t>
            </a:r>
            <a:r>
              <a:rPr lang="en-US" sz="3000" cap="small" dirty="0" smtClean="0">
                <a:solidFill>
                  <a:schemeClr val="tx2"/>
                </a:solidFill>
                <a:latin typeface="+mj-lt"/>
                <a:ea typeface="+mj-ea"/>
                <a:cs typeface="+mj-cs"/>
              </a:rPr>
              <a:t>urn OFF location</a:t>
            </a:r>
            <a:endParaRPr lang="en-US" sz="3000" cap="small" dirty="0">
              <a:solidFill>
                <a:schemeClr val="tx2"/>
              </a:solidFill>
              <a:latin typeface="+mj-lt"/>
              <a:ea typeface="+mj-ea"/>
              <a:cs typeface="+mj-cs"/>
            </a:endParaRPr>
          </a:p>
        </p:txBody>
      </p:sp>
      <p:sp>
        <p:nvSpPr>
          <p:cNvPr id="5" name="Content Placeholder 2"/>
          <p:cNvSpPr txBox="1">
            <a:spLocks/>
          </p:cNvSpPr>
          <p:nvPr/>
        </p:nvSpPr>
        <p:spPr>
          <a:xfrm>
            <a:off x="5580183" y="3786980"/>
            <a:ext cx="3229589" cy="2632166"/>
          </a:xfrm>
          <a:prstGeom prst="rect">
            <a:avLst/>
          </a:prstGeom>
        </p:spPr>
        <p:txBody>
          <a:bodyPr vert="horz">
            <a:normAutofit lnSpcReduction="10000"/>
          </a:bodyPr>
          <a:lstStyle/>
          <a:p>
            <a:pPr marL="274320" indent="-274320">
              <a:spcBef>
                <a:spcPts val="600"/>
              </a:spcBef>
              <a:buClr>
                <a:schemeClr val="accent1"/>
              </a:buClr>
              <a:buSzPct val="70000"/>
              <a:buFont typeface="Wingdings"/>
              <a:buChar char=""/>
              <a:defRPr/>
            </a:pPr>
            <a:r>
              <a:rPr lang="en-US" sz="2400" dirty="0"/>
              <a:t>Camera</a:t>
            </a:r>
          </a:p>
          <a:p>
            <a:pPr marL="274320" indent="-274320">
              <a:spcBef>
                <a:spcPts val="600"/>
              </a:spcBef>
              <a:buClr>
                <a:schemeClr val="accent1"/>
              </a:buClr>
              <a:buSzPct val="70000"/>
              <a:buFont typeface="Wingdings"/>
              <a:buChar char=""/>
              <a:defRPr/>
            </a:pPr>
            <a:r>
              <a:rPr lang="en-US" sz="2400" dirty="0"/>
              <a:t>Facebook</a:t>
            </a:r>
          </a:p>
          <a:p>
            <a:pPr marL="274320" indent="-274320">
              <a:spcBef>
                <a:spcPts val="600"/>
              </a:spcBef>
              <a:buClr>
                <a:schemeClr val="accent1"/>
              </a:buClr>
              <a:buSzPct val="70000"/>
              <a:buFont typeface="Wingdings"/>
              <a:buChar char=""/>
              <a:defRPr/>
            </a:pPr>
            <a:r>
              <a:rPr lang="en-US" sz="2400" dirty="0"/>
              <a:t>Instagram</a:t>
            </a:r>
          </a:p>
          <a:p>
            <a:pPr marL="274320" indent="-274320">
              <a:spcBef>
                <a:spcPts val="600"/>
              </a:spcBef>
              <a:buClr>
                <a:schemeClr val="accent1"/>
              </a:buClr>
              <a:buSzPct val="70000"/>
              <a:buFont typeface="Wingdings"/>
              <a:buChar char=""/>
              <a:defRPr/>
            </a:pPr>
            <a:r>
              <a:rPr lang="en-US" sz="2400" dirty="0" smtClean="0"/>
              <a:t>Twitter</a:t>
            </a:r>
          </a:p>
          <a:p>
            <a:pPr marL="274320" indent="-274320">
              <a:spcBef>
                <a:spcPts val="600"/>
              </a:spcBef>
              <a:buClr>
                <a:schemeClr val="accent1"/>
              </a:buClr>
              <a:buSzPct val="70000"/>
              <a:buFont typeface="Wingdings"/>
              <a:buChar char=""/>
              <a:defRPr/>
            </a:pPr>
            <a:r>
              <a:rPr lang="en-US" sz="2400" dirty="0" smtClean="0"/>
              <a:t>Snapchat</a:t>
            </a:r>
          </a:p>
          <a:p>
            <a:pPr marL="274320" indent="-274320">
              <a:spcBef>
                <a:spcPts val="600"/>
              </a:spcBef>
              <a:buClr>
                <a:schemeClr val="accent1"/>
              </a:buClr>
              <a:buSzPct val="70000"/>
              <a:buFont typeface="Wingdings"/>
              <a:buChar char=""/>
              <a:defRPr/>
            </a:pPr>
            <a:r>
              <a:rPr lang="en-US" sz="2400" dirty="0" err="1" smtClean="0"/>
              <a:t>Tik</a:t>
            </a:r>
            <a:r>
              <a:rPr lang="en-US" sz="2400" dirty="0" smtClean="0"/>
              <a:t> </a:t>
            </a:r>
            <a:r>
              <a:rPr lang="en-US" sz="2400" dirty="0" err="1" smtClean="0"/>
              <a:t>Tok</a:t>
            </a:r>
            <a:endParaRPr lang="en-US" sz="2400" dirty="0"/>
          </a:p>
          <a:p>
            <a:pPr marL="274320" indent="-274320">
              <a:spcBef>
                <a:spcPts val="600"/>
              </a:spcBef>
              <a:buClr>
                <a:schemeClr val="accent1"/>
              </a:buClr>
              <a:buSzPct val="70000"/>
              <a:buFont typeface="Wingdings"/>
              <a:buChar char=""/>
              <a:defRPr/>
            </a:pPr>
            <a:endParaRPr lang="en-US" sz="2400" dirty="0"/>
          </a:p>
          <a:p>
            <a:pPr marL="274320" indent="-274320">
              <a:spcBef>
                <a:spcPts val="600"/>
              </a:spcBef>
              <a:buClr>
                <a:schemeClr val="accent1"/>
              </a:buClr>
              <a:buSzPct val="70000"/>
              <a:defRPr/>
            </a:pPr>
            <a:endParaRPr lang="en-US" sz="2400" dirty="0"/>
          </a:p>
        </p:txBody>
      </p:sp>
      <p:sp>
        <p:nvSpPr>
          <p:cNvPr id="6" name="Title 1"/>
          <p:cNvSpPr txBox="1">
            <a:spLocks/>
          </p:cNvSpPr>
          <p:nvPr/>
        </p:nvSpPr>
        <p:spPr>
          <a:xfrm>
            <a:off x="328512" y="2634831"/>
            <a:ext cx="5791200" cy="1143000"/>
          </a:xfrm>
          <a:prstGeom prst="rect">
            <a:avLst/>
          </a:prstGeom>
        </p:spPr>
        <p:txBody>
          <a:bodyPr vert="horz" anchor="b">
            <a:normAutofit/>
          </a:bodyPr>
          <a:lstStyle/>
          <a:p>
            <a:pPr>
              <a:spcBef>
                <a:spcPct val="0"/>
              </a:spcBef>
              <a:defRPr/>
            </a:pPr>
            <a:r>
              <a:rPr lang="en-US" sz="3000" cap="small" dirty="0">
                <a:solidFill>
                  <a:schemeClr val="tx2"/>
                </a:solidFill>
                <a:latin typeface="+mj-lt"/>
                <a:ea typeface="+mj-ea"/>
                <a:cs typeface="+mj-cs"/>
              </a:rPr>
              <a:t>l</a:t>
            </a:r>
            <a:r>
              <a:rPr lang="en-US" sz="3000" cap="small" dirty="0" smtClean="0">
                <a:solidFill>
                  <a:schemeClr val="tx2"/>
                </a:solidFill>
                <a:latin typeface="+mj-lt"/>
                <a:ea typeface="+mj-ea"/>
                <a:cs typeface="+mj-cs"/>
              </a:rPr>
              <a:t>ocation ON only while using</a:t>
            </a:r>
            <a:endParaRPr lang="en-US" sz="3000" cap="small" dirty="0">
              <a:solidFill>
                <a:schemeClr val="tx2"/>
              </a:solidFill>
              <a:latin typeface="+mj-lt"/>
              <a:ea typeface="+mj-ea"/>
              <a:cs typeface="+mj-cs"/>
            </a:endParaRPr>
          </a:p>
        </p:txBody>
      </p:sp>
      <p:sp>
        <p:nvSpPr>
          <p:cNvPr id="7" name="Content Placeholder 2"/>
          <p:cNvSpPr txBox="1">
            <a:spLocks/>
          </p:cNvSpPr>
          <p:nvPr/>
        </p:nvSpPr>
        <p:spPr>
          <a:xfrm>
            <a:off x="685800" y="4703717"/>
            <a:ext cx="4495800" cy="2057400"/>
          </a:xfrm>
          <a:prstGeom prst="rect">
            <a:avLst/>
          </a:prstGeom>
        </p:spPr>
        <p:txBody>
          <a:bodyPr vert="horz">
            <a:normAutofit/>
          </a:bodyPr>
          <a:lstStyle/>
          <a:p>
            <a:pPr marL="274320" indent="-274320">
              <a:spcBef>
                <a:spcPts val="600"/>
              </a:spcBef>
              <a:buClr>
                <a:schemeClr val="accent1"/>
              </a:buClr>
              <a:buSzPct val="70000"/>
              <a:buFont typeface="Wingdings"/>
              <a:buChar char=""/>
              <a:defRPr/>
            </a:pPr>
            <a:r>
              <a:rPr lang="en-US" sz="2400" dirty="0"/>
              <a:t>Safari</a:t>
            </a:r>
          </a:p>
          <a:p>
            <a:pPr marL="274320" indent="-274320">
              <a:spcBef>
                <a:spcPts val="600"/>
              </a:spcBef>
              <a:buClr>
                <a:schemeClr val="accent1"/>
              </a:buClr>
              <a:buSzPct val="70000"/>
              <a:buFont typeface="Wingdings"/>
              <a:buChar char=""/>
              <a:defRPr/>
            </a:pPr>
            <a:r>
              <a:rPr lang="en-US" sz="2400" dirty="0" err="1"/>
              <a:t>Siri</a:t>
            </a:r>
            <a:endParaRPr lang="en-US" sz="2400" dirty="0"/>
          </a:p>
          <a:p>
            <a:pPr marL="274320" indent="-274320">
              <a:spcBef>
                <a:spcPts val="600"/>
              </a:spcBef>
              <a:buClr>
                <a:schemeClr val="accent1"/>
              </a:buClr>
              <a:buSzPct val="70000"/>
              <a:buFont typeface="Wingdings"/>
              <a:buChar char=""/>
              <a:defRPr/>
            </a:pPr>
            <a:r>
              <a:rPr lang="en-US" sz="2400" dirty="0"/>
              <a:t>Location-based apps such as </a:t>
            </a:r>
            <a:r>
              <a:rPr lang="en-US" sz="2400" dirty="0" err="1"/>
              <a:t>Lyft</a:t>
            </a:r>
            <a:r>
              <a:rPr lang="en-US" sz="2400" dirty="0"/>
              <a:t>, </a:t>
            </a:r>
            <a:r>
              <a:rPr lang="en-US" sz="2400" dirty="0" err="1"/>
              <a:t>Fitbit</a:t>
            </a:r>
            <a:r>
              <a:rPr lang="en-US" sz="2400" dirty="0"/>
              <a:t>, etc.</a:t>
            </a:r>
          </a:p>
          <a:p>
            <a:pPr marL="274320" indent="-274320">
              <a:spcBef>
                <a:spcPts val="600"/>
              </a:spcBef>
              <a:buClr>
                <a:schemeClr val="accent1"/>
              </a:buClr>
              <a:buSzPct val="70000"/>
              <a:buFont typeface="Wingdings"/>
              <a:buChar char=""/>
              <a:defRPr/>
            </a:pPr>
            <a:endParaRPr lang="en-US" sz="2400" dirty="0"/>
          </a:p>
          <a:p>
            <a:pPr marL="274320" indent="-274320">
              <a:spcBef>
                <a:spcPts val="600"/>
              </a:spcBef>
              <a:buClr>
                <a:schemeClr val="accent1"/>
              </a:buClr>
              <a:buSzPct val="70000"/>
              <a:defRPr/>
            </a:pPr>
            <a:endParaRPr lang="en-US" sz="2400" dirty="0"/>
          </a:p>
        </p:txBody>
      </p:sp>
      <p:sp>
        <p:nvSpPr>
          <p:cNvPr id="12" name="Title 11"/>
          <p:cNvSpPr>
            <a:spLocks noGrp="1"/>
          </p:cNvSpPr>
          <p:nvPr>
            <p:ph type="title"/>
          </p:nvPr>
        </p:nvSpPr>
        <p:spPr>
          <a:xfrm>
            <a:off x="328512" y="257582"/>
            <a:ext cx="9108565" cy="890329"/>
          </a:xfrm>
        </p:spPr>
        <p:txBody>
          <a:bodyPr>
            <a:normAutofit/>
          </a:bodyPr>
          <a:lstStyle/>
          <a:p>
            <a:r>
              <a:rPr lang="en-US" u="sng" dirty="0" smtClean="0"/>
              <a:t>You</a:t>
            </a:r>
            <a:r>
              <a:rPr lang="en-US" dirty="0" smtClean="0"/>
              <a:t> Are In Control of Your Settings</a:t>
            </a:r>
            <a:endParaRPr lang="en-US" dirty="0"/>
          </a:p>
        </p:txBody>
      </p:sp>
      <p:sp>
        <p:nvSpPr>
          <p:cNvPr id="10" name="Rectangle 9"/>
          <p:cNvSpPr/>
          <p:nvPr/>
        </p:nvSpPr>
        <p:spPr>
          <a:xfrm>
            <a:off x="539394" y="1081004"/>
            <a:ext cx="9067666" cy="2015936"/>
          </a:xfrm>
          <a:prstGeom prst="rect">
            <a:avLst/>
          </a:prstGeom>
        </p:spPr>
        <p:txBody>
          <a:bodyPr wrap="square">
            <a:spAutoFit/>
          </a:bodyPr>
          <a:lstStyle/>
          <a:p>
            <a:pPr marL="342900" lvl="0" indent="-342900">
              <a:spcBef>
                <a:spcPts val="1000"/>
              </a:spcBef>
              <a:buClr>
                <a:srgbClr val="AD84C6"/>
              </a:buClr>
              <a:buSzPct val="80000"/>
              <a:buFont typeface="Wingdings 3" charset="2"/>
              <a:buChar char=""/>
            </a:pPr>
            <a:r>
              <a:rPr lang="en-US" sz="2000" b="1" dirty="0" smtClean="0">
                <a:solidFill>
                  <a:prstClr val="black">
                    <a:lumMod val="75000"/>
                    <a:lumOff val="25000"/>
                  </a:prstClr>
                </a:solidFill>
              </a:rPr>
              <a:t>Many apps’ default settings allow them access to your location services</a:t>
            </a:r>
          </a:p>
          <a:p>
            <a:pPr marL="342900" lvl="0" indent="-342900">
              <a:spcBef>
                <a:spcPts val="1000"/>
              </a:spcBef>
              <a:buClr>
                <a:srgbClr val="AD84C6"/>
              </a:buClr>
              <a:buSzPct val="80000"/>
              <a:buFont typeface="Wingdings 3" charset="2"/>
              <a:buChar char=""/>
            </a:pPr>
            <a:r>
              <a:rPr lang="en-US" sz="2000" b="1" dirty="0" smtClean="0">
                <a:solidFill>
                  <a:prstClr val="black">
                    <a:lumMod val="75000"/>
                    <a:lumOff val="25000"/>
                  </a:prstClr>
                </a:solidFill>
              </a:rPr>
              <a:t>If an app is not location-based, then it doesn’t need your location</a:t>
            </a:r>
          </a:p>
          <a:p>
            <a:pPr marL="342900" lvl="0" indent="-342900">
              <a:spcBef>
                <a:spcPts val="1000"/>
              </a:spcBef>
              <a:buClr>
                <a:srgbClr val="AD84C6"/>
              </a:buClr>
              <a:buSzPct val="80000"/>
              <a:buFont typeface="Wingdings 3" charset="2"/>
              <a:buChar char=""/>
            </a:pPr>
            <a:r>
              <a:rPr lang="en-US" sz="2000" b="1" dirty="0" smtClean="0">
                <a:solidFill>
                  <a:prstClr val="black">
                    <a:lumMod val="75000"/>
                    <a:lumOff val="25000"/>
                  </a:prstClr>
                </a:solidFill>
              </a:rPr>
              <a:t>You can change these settings and choose which apps can use GPS</a:t>
            </a:r>
          </a:p>
          <a:p>
            <a:pPr marL="342900" lvl="0" indent="-342900">
              <a:spcBef>
                <a:spcPts val="1000"/>
              </a:spcBef>
              <a:buClr>
                <a:srgbClr val="AD84C6"/>
              </a:buClr>
              <a:buSzPct val="80000"/>
              <a:buFont typeface="Wingdings 3" charset="2"/>
              <a:buChar char=""/>
            </a:pPr>
            <a:r>
              <a:rPr lang="en-US" sz="2000" b="1" dirty="0" smtClean="0">
                <a:solidFill>
                  <a:prstClr val="black">
                    <a:lumMod val="75000"/>
                    <a:lumOff val="25000"/>
                  </a:prstClr>
                </a:solidFill>
              </a:rPr>
              <a:t>You can also allow different degrees to which apps can use this information</a:t>
            </a:r>
            <a:endParaRPr lang="en-US" sz="2000" b="1" dirty="0">
              <a:solidFill>
                <a:prstClr val="black">
                  <a:lumMod val="75000"/>
                  <a:lumOff val="25000"/>
                </a:prstClr>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9228666" cy="1320800"/>
          </a:xfrm>
        </p:spPr>
        <p:txBody>
          <a:bodyPr>
            <a:normAutofit fontScale="90000"/>
          </a:bodyPr>
          <a:lstStyle/>
          <a:p>
            <a:r>
              <a:rPr lang="en-US" dirty="0" smtClean="0"/>
              <a:t>By turning ON location on social media apps, anyone that follows you can see </a:t>
            </a:r>
            <a:r>
              <a:rPr lang="en-US" u="sng" dirty="0" smtClean="0"/>
              <a:t>exactly</a:t>
            </a:r>
            <a:r>
              <a:rPr lang="en-US" dirty="0" smtClean="0"/>
              <a:t> where you are on the map:</a:t>
            </a:r>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385" y="2057400"/>
            <a:ext cx="5995678" cy="3352800"/>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53200" y="3124200"/>
            <a:ext cx="5486400" cy="3602736"/>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6">
            <a:extLst>
              <a:ext uri="{BEBA8EAE-BF5A-486C-A8C5-ECC9F3942E4B}">
                <a14:imgProps xmlns:a14="http://schemas.microsoft.com/office/drawing/2010/main">
                  <a14:imgLayer r:embed="rId7">
                    <a14:imgEffect>
                      <a14:backgroundRemoval t="1000" b="95333" l="1667" r="94667"/>
                    </a14:imgEffect>
                  </a14:imgLayer>
                </a14:imgProps>
              </a:ext>
              <a:ext uri="{28A0092B-C50C-407E-A947-70E740481C1C}">
                <a14:useLocalDpi xmlns:a14="http://schemas.microsoft.com/office/drawing/2010/main" val="0"/>
              </a:ext>
            </a:extLst>
          </a:blip>
          <a:stretch>
            <a:fillRect/>
          </a:stretch>
        </p:blipFill>
        <p:spPr>
          <a:xfrm>
            <a:off x="9533466" y="339969"/>
            <a:ext cx="2216150" cy="2216150"/>
          </a:xfrm>
          <a:prstGeom prst="rect">
            <a:avLst/>
          </a:prstGeom>
        </p:spPr>
      </p:pic>
    </p:spTree>
    <p:custDataLst>
      <p:tags r:id="rId1"/>
    </p:custDataLst>
    <p:extLst>
      <p:ext uri="{BB962C8B-B14F-4D97-AF65-F5344CB8AC3E}">
        <p14:creationId xmlns:p14="http://schemas.microsoft.com/office/powerpoint/2010/main" val="2486483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 y="199381"/>
            <a:ext cx="8596668" cy="762000"/>
          </a:xfrm>
        </p:spPr>
        <p:txBody>
          <a:bodyPr/>
          <a:lstStyle/>
          <a:p>
            <a:r>
              <a:rPr lang="en-US" dirty="0" smtClean="0"/>
              <a:t>Privacy and Reporting:</a:t>
            </a:r>
            <a:endParaRPr lang="en-US" dirty="0"/>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b="5829"/>
          <a:stretch/>
        </p:blipFill>
        <p:spPr>
          <a:xfrm>
            <a:off x="8458200" y="840980"/>
            <a:ext cx="3505200" cy="5871210"/>
          </a:xfrm>
          <a:prstGeom prst="rect">
            <a:avLst/>
          </a:prstGeom>
        </p:spPr>
      </p:pic>
      <p:sp>
        <p:nvSpPr>
          <p:cNvPr id="8" name="Right Arrow 7"/>
          <p:cNvSpPr/>
          <p:nvPr/>
        </p:nvSpPr>
        <p:spPr>
          <a:xfrm>
            <a:off x="7543800" y="2753151"/>
            <a:ext cx="1066800" cy="323166"/>
          </a:xfrm>
          <a:prstGeom prst="rightArrow">
            <a:avLst/>
          </a:prstGeom>
          <a:solidFill>
            <a:schemeClr val="accent1">
              <a:lumMod val="75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7543800" y="3222217"/>
            <a:ext cx="1066800" cy="323166"/>
          </a:xfrm>
          <a:prstGeom prst="rightArrow">
            <a:avLst/>
          </a:prstGeom>
          <a:solidFill>
            <a:schemeClr val="accent1">
              <a:lumMod val="75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7543800" y="4102861"/>
            <a:ext cx="1066800" cy="323166"/>
          </a:xfrm>
          <a:prstGeom prst="rightArrow">
            <a:avLst/>
          </a:prstGeom>
          <a:solidFill>
            <a:schemeClr val="accent1">
              <a:lumMod val="75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7543800" y="4528642"/>
            <a:ext cx="1066800" cy="323166"/>
          </a:xfrm>
          <a:prstGeom prst="rightArrow">
            <a:avLst/>
          </a:prstGeom>
          <a:solidFill>
            <a:schemeClr val="accent1">
              <a:lumMod val="75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a:off x="7543800" y="4983505"/>
            <a:ext cx="1066800" cy="323166"/>
          </a:xfrm>
          <a:prstGeom prst="rightArrow">
            <a:avLst/>
          </a:prstGeom>
          <a:solidFill>
            <a:schemeClr val="accent1">
              <a:lumMod val="75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a:off x="7543800" y="1852925"/>
            <a:ext cx="1066800" cy="323166"/>
          </a:xfrm>
          <a:prstGeom prst="rightArrow">
            <a:avLst/>
          </a:prstGeom>
          <a:solidFill>
            <a:schemeClr val="accent1">
              <a:lumMod val="75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a:off x="7543800" y="2303038"/>
            <a:ext cx="1066800" cy="323166"/>
          </a:xfrm>
          <a:prstGeom prst="rightArrow">
            <a:avLst/>
          </a:prstGeom>
          <a:solidFill>
            <a:schemeClr val="accent1">
              <a:lumMod val="75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rotWithShape="1">
          <a:blip r:embed="rId5">
            <a:extLst>
              <a:ext uri="{28A0092B-C50C-407E-A947-70E740481C1C}">
                <a14:useLocalDpi xmlns:a14="http://schemas.microsoft.com/office/drawing/2010/main" val="0"/>
              </a:ext>
            </a:extLst>
          </a:blip>
          <a:srcRect t="3942"/>
          <a:stretch/>
        </p:blipFill>
        <p:spPr>
          <a:xfrm>
            <a:off x="644468" y="1016298"/>
            <a:ext cx="3299013" cy="5636516"/>
          </a:xfrm>
          <a:prstGeom prst="rect">
            <a:avLst/>
          </a:prstGeom>
        </p:spPr>
      </p:pic>
      <p:sp>
        <p:nvSpPr>
          <p:cNvPr id="17" name="Right Arrow 16"/>
          <p:cNvSpPr/>
          <p:nvPr/>
        </p:nvSpPr>
        <p:spPr>
          <a:xfrm rot="10800000">
            <a:off x="3582624" y="3672973"/>
            <a:ext cx="1066800" cy="323166"/>
          </a:xfrm>
          <a:prstGeom prst="rightArrow">
            <a:avLst/>
          </a:prstGeom>
          <a:solidFill>
            <a:schemeClr val="accent1">
              <a:lumMod val="75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rotWithShape="1">
          <a:blip r:embed="rId6">
            <a:extLst>
              <a:ext uri="{BEBA8EAE-BF5A-486C-A8C5-ECC9F3942E4B}">
                <a14:imgProps xmlns:a14="http://schemas.microsoft.com/office/drawing/2010/main">
                  <a14:imgLayer r:embed="rId7">
                    <a14:imgEffect>
                      <a14:backgroundRemoval t="8989" b="93258" l="15768" r="85062"/>
                    </a14:imgEffect>
                  </a14:imgLayer>
                </a14:imgProps>
              </a:ext>
              <a:ext uri="{28A0092B-C50C-407E-A947-70E740481C1C}">
                <a14:useLocalDpi xmlns:a14="http://schemas.microsoft.com/office/drawing/2010/main" val="0"/>
              </a:ext>
            </a:extLst>
          </a:blip>
          <a:srcRect l="22825" t="16289" r="24063" b="16295"/>
          <a:stretch/>
        </p:blipFill>
        <p:spPr>
          <a:xfrm>
            <a:off x="4834435" y="1012688"/>
            <a:ext cx="1986643" cy="1862477"/>
          </a:xfrm>
          <a:prstGeom prst="rect">
            <a:avLst/>
          </a:prstGeom>
        </p:spPr>
      </p:pic>
    </p:spTree>
    <p:custDataLst>
      <p:tags r:id="rId1"/>
    </p:custDataLst>
    <p:extLst>
      <p:ext uri="{BB962C8B-B14F-4D97-AF65-F5344CB8AC3E}">
        <p14:creationId xmlns:p14="http://schemas.microsoft.com/office/powerpoint/2010/main" val="185893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777" y="197511"/>
            <a:ext cx="6705600" cy="892735"/>
          </a:xfrm>
        </p:spPr>
        <p:txBody>
          <a:bodyPr/>
          <a:lstStyle/>
          <a:p>
            <a:r>
              <a:rPr lang="en-US" dirty="0" smtClean="0"/>
              <a:t>Privacy and Reporting:</a:t>
            </a:r>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05800" y="381000"/>
            <a:ext cx="3493196" cy="6213231"/>
          </a:xfrm>
          <a:prstGeom prst="rect">
            <a:avLst/>
          </a:prstGeom>
        </p:spPr>
      </p:pic>
      <p:sp>
        <p:nvSpPr>
          <p:cNvPr id="8" name="Right Arrow 7"/>
          <p:cNvSpPr/>
          <p:nvPr/>
        </p:nvSpPr>
        <p:spPr>
          <a:xfrm>
            <a:off x="7239000" y="2438400"/>
            <a:ext cx="1066800" cy="323166"/>
          </a:xfrm>
          <a:prstGeom prst="rightArrow">
            <a:avLst/>
          </a:prstGeom>
          <a:solidFill>
            <a:schemeClr val="accent1">
              <a:lumMod val="75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7239000" y="2832123"/>
            <a:ext cx="1066800" cy="323166"/>
          </a:xfrm>
          <a:prstGeom prst="rightArrow">
            <a:avLst/>
          </a:prstGeom>
          <a:solidFill>
            <a:schemeClr val="accent1">
              <a:lumMod val="75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7239000" y="3225846"/>
            <a:ext cx="1066800" cy="323166"/>
          </a:xfrm>
          <a:prstGeom prst="rightArrow">
            <a:avLst/>
          </a:prstGeom>
          <a:solidFill>
            <a:schemeClr val="accent1">
              <a:lumMod val="75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7239000" y="3619569"/>
            <a:ext cx="1066800" cy="323166"/>
          </a:xfrm>
          <a:prstGeom prst="rightArrow">
            <a:avLst/>
          </a:prstGeom>
          <a:solidFill>
            <a:schemeClr val="accent1">
              <a:lumMod val="75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1566" y="1143000"/>
            <a:ext cx="3122174" cy="5553308"/>
          </a:xfrm>
          <a:prstGeom prst="rect">
            <a:avLst/>
          </a:prstGeom>
        </p:spPr>
      </p:pic>
      <p:sp>
        <p:nvSpPr>
          <p:cNvPr id="12" name="AutoShape 5" descr="Image result for snapchat app"/>
          <p:cNvSpPr>
            <a:spLocks noChangeAspect="1" noChangeArrowheads="1"/>
          </p:cNvSpPr>
          <p:nvPr/>
        </p:nvSpPr>
        <p:spPr bwMode="auto">
          <a:xfrm>
            <a:off x="63500" y="-715963"/>
            <a:ext cx="2857500" cy="14954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93481" y="482055"/>
            <a:ext cx="1732550" cy="1732550"/>
          </a:xfrm>
          <a:prstGeom prst="rect">
            <a:avLst/>
          </a:prstGeom>
        </p:spPr>
      </p:pic>
    </p:spTree>
    <p:custDataLst>
      <p:tags r:id="rId1"/>
    </p:custDataLst>
    <p:extLst>
      <p:ext uri="{BB962C8B-B14F-4D97-AF65-F5344CB8AC3E}">
        <p14:creationId xmlns:p14="http://schemas.microsoft.com/office/powerpoint/2010/main" val="943019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64123"/>
            <a:ext cx="6104466" cy="762000"/>
          </a:xfrm>
        </p:spPr>
        <p:txBody>
          <a:bodyPr/>
          <a:lstStyle/>
          <a:p>
            <a:r>
              <a:rPr lang="en-US" dirty="0" smtClean="0"/>
              <a:t>Privacy and Reporting:</a:t>
            </a: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0" y="2932736"/>
            <a:ext cx="3267423" cy="3925264"/>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b="22783"/>
          <a:stretch/>
        </p:blipFill>
        <p:spPr>
          <a:xfrm>
            <a:off x="8331846" y="152400"/>
            <a:ext cx="3317577" cy="2780336"/>
          </a:xfrm>
          <a:prstGeom prst="rect">
            <a:avLst/>
          </a:prstGeom>
        </p:spPr>
      </p:pic>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l="16641" r="19569"/>
          <a:stretch/>
        </p:blipFill>
        <p:spPr>
          <a:xfrm>
            <a:off x="5181674" y="438364"/>
            <a:ext cx="1659629" cy="1695706"/>
          </a:xfrm>
          <a:prstGeom prst="rect">
            <a:avLst/>
          </a:prstGeom>
        </p:spPr>
      </p:pic>
      <p:sp>
        <p:nvSpPr>
          <p:cNvPr id="7" name="Right Arrow 6"/>
          <p:cNvSpPr/>
          <p:nvPr/>
        </p:nvSpPr>
        <p:spPr>
          <a:xfrm>
            <a:off x="7338151" y="1124634"/>
            <a:ext cx="1066800" cy="323166"/>
          </a:xfrm>
          <a:prstGeom prst="rightArrow">
            <a:avLst/>
          </a:prstGeom>
          <a:solidFill>
            <a:schemeClr val="accent1">
              <a:lumMod val="75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7338151" y="2095996"/>
            <a:ext cx="1066800" cy="323166"/>
          </a:xfrm>
          <a:prstGeom prst="rightArrow">
            <a:avLst/>
          </a:prstGeom>
          <a:solidFill>
            <a:schemeClr val="accent1">
              <a:lumMod val="75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7332456" y="3247026"/>
            <a:ext cx="1066800" cy="323166"/>
          </a:xfrm>
          <a:prstGeom prst="rightArrow">
            <a:avLst/>
          </a:prstGeom>
          <a:solidFill>
            <a:schemeClr val="accent1">
              <a:lumMod val="75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7363064" y="3657711"/>
            <a:ext cx="1066800" cy="323166"/>
          </a:xfrm>
          <a:prstGeom prst="rightArrow">
            <a:avLst/>
          </a:prstGeom>
          <a:solidFill>
            <a:schemeClr val="accent1">
              <a:lumMod val="75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7363064" y="4133584"/>
            <a:ext cx="1066800" cy="323166"/>
          </a:xfrm>
          <a:prstGeom prst="rightArrow">
            <a:avLst/>
          </a:prstGeom>
          <a:solidFill>
            <a:schemeClr val="accent1">
              <a:lumMod val="75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a:off x="7363064" y="4572202"/>
            <a:ext cx="1066800" cy="323166"/>
          </a:xfrm>
          <a:prstGeom prst="rightArrow">
            <a:avLst/>
          </a:prstGeom>
          <a:solidFill>
            <a:schemeClr val="accent1">
              <a:lumMod val="75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a:off x="7339132" y="5055128"/>
            <a:ext cx="1066800" cy="323166"/>
          </a:xfrm>
          <a:prstGeom prst="rightArrow">
            <a:avLst/>
          </a:prstGeom>
          <a:solidFill>
            <a:schemeClr val="accent1">
              <a:lumMod val="75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a:off x="7363064" y="5465813"/>
            <a:ext cx="1066800" cy="323166"/>
          </a:xfrm>
          <a:prstGeom prst="rightArrow">
            <a:avLst/>
          </a:prstGeom>
          <a:solidFill>
            <a:schemeClr val="accent1">
              <a:lumMod val="75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a:off x="7363064" y="5910317"/>
            <a:ext cx="1066800" cy="323166"/>
          </a:xfrm>
          <a:prstGeom prst="rightArrow">
            <a:avLst/>
          </a:prstGeom>
          <a:solidFill>
            <a:schemeClr val="accent1">
              <a:lumMod val="75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8687" y="2436766"/>
            <a:ext cx="6828692" cy="3796717"/>
          </a:xfrm>
          <a:prstGeom prst="rect">
            <a:avLst/>
          </a:prstGeom>
        </p:spPr>
      </p:pic>
      <p:sp>
        <p:nvSpPr>
          <p:cNvPr id="17" name="Right Arrow 16"/>
          <p:cNvSpPr/>
          <p:nvPr/>
        </p:nvSpPr>
        <p:spPr>
          <a:xfrm rot="16200000">
            <a:off x="390183" y="5538500"/>
            <a:ext cx="1066800" cy="323166"/>
          </a:xfrm>
          <a:prstGeom prst="rightArrow">
            <a:avLst/>
          </a:prstGeom>
          <a:solidFill>
            <a:schemeClr val="accent1">
              <a:lumMod val="75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946897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143000"/>
            <a:ext cx="8596668" cy="6172200"/>
          </a:xfrm>
        </p:spPr>
        <p:txBody>
          <a:bodyPr>
            <a:noAutofit/>
          </a:bodyPr>
          <a:lstStyle/>
          <a:p>
            <a:r>
              <a:rPr lang="en-US" sz="6600" b="1" dirty="0" smtClean="0"/>
              <a:t>Let’s talk about risks…why should you be careful?</a:t>
            </a:r>
            <a:br>
              <a:rPr lang="en-US" sz="6600" b="1" dirty="0" smtClean="0"/>
            </a:br>
            <a:endParaRPr lang="en-US" sz="6600" b="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0" y="3429000"/>
            <a:ext cx="3150960" cy="3158137"/>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61458810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533400"/>
            <a:ext cx="8596668" cy="762000"/>
          </a:xfrm>
        </p:spPr>
        <p:txBody>
          <a:bodyPr>
            <a:normAutofit fontScale="90000"/>
          </a:bodyPr>
          <a:lstStyle/>
          <a:p>
            <a:r>
              <a:rPr lang="en-US" sz="4000" dirty="0" smtClean="0"/>
              <a:t>Remember</a:t>
            </a:r>
            <a:r>
              <a:rPr lang="en-US" dirty="0" smtClean="0"/>
              <a:t>:</a:t>
            </a:r>
            <a:br>
              <a:rPr lang="en-US" dirty="0" smtClean="0"/>
            </a:br>
            <a:endParaRPr lang="en-US" dirty="0"/>
          </a:p>
        </p:txBody>
      </p:sp>
      <p:sp>
        <p:nvSpPr>
          <p:cNvPr id="3" name="Content Placeholder 2"/>
          <p:cNvSpPr>
            <a:spLocks noGrp="1"/>
          </p:cNvSpPr>
          <p:nvPr>
            <p:ph idx="1"/>
          </p:nvPr>
        </p:nvSpPr>
        <p:spPr>
          <a:xfrm>
            <a:off x="677334" y="1524000"/>
            <a:ext cx="8596668" cy="3880773"/>
          </a:xfrm>
        </p:spPr>
        <p:txBody>
          <a:bodyPr>
            <a:noAutofit/>
          </a:bodyPr>
          <a:lstStyle/>
          <a:p>
            <a:r>
              <a:rPr lang="en-US" sz="2800" dirty="0" smtClean="0"/>
              <a:t>Social media is supposed to be a fun place to connect, share creativity etc. Stay smart and keep yourself safe by </a:t>
            </a:r>
            <a:r>
              <a:rPr lang="en-US" sz="2800" u="sng" dirty="0" smtClean="0"/>
              <a:t>using</a:t>
            </a:r>
            <a:r>
              <a:rPr lang="en-US" sz="2800" dirty="0" smtClean="0"/>
              <a:t> your privacy settings to your advantage!</a:t>
            </a:r>
          </a:p>
          <a:p>
            <a:endParaRPr lang="en-US" sz="2800" dirty="0"/>
          </a:p>
          <a:p>
            <a:r>
              <a:rPr lang="en-US" sz="2800" dirty="0" smtClean="0"/>
              <a:t>Only report something or someone when you see spam, inappropriateness, discrimination, bullying, harassment and/or abuse. Do not report as a joke, to be funny, or to bully someone.</a:t>
            </a:r>
            <a:endParaRPr lang="en-US" sz="2800" dirty="0"/>
          </a:p>
        </p:txBody>
      </p:sp>
    </p:spTree>
    <p:custDataLst>
      <p:tags r:id="rId1"/>
    </p:custDataLst>
    <p:extLst>
      <p:ext uri="{BB962C8B-B14F-4D97-AF65-F5344CB8AC3E}">
        <p14:creationId xmlns:p14="http://schemas.microsoft.com/office/powerpoint/2010/main" val="1157151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0"/>
            <a:ext cx="8596668" cy="1320800"/>
          </a:xfrm>
        </p:spPr>
        <p:txBody>
          <a:bodyPr>
            <a:noAutofit/>
          </a:bodyPr>
          <a:lstStyle/>
          <a:p>
            <a:r>
              <a:rPr lang="en-US" sz="6000" b="1" dirty="0" smtClean="0"/>
              <a:t>More ways to be </a:t>
            </a:r>
            <a:r>
              <a:rPr lang="en-US" sz="6000" b="1" i="1" dirty="0" smtClean="0"/>
              <a:t>smart</a:t>
            </a:r>
            <a:r>
              <a:rPr lang="en-US" sz="6000" b="1" dirty="0" smtClean="0"/>
              <a:t> about social media…</a:t>
            </a:r>
            <a:endParaRPr lang="en-US" sz="6000" b="1"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1868" t="29671" r="31868" b="29671"/>
          <a:stretch/>
        </p:blipFill>
        <p:spPr>
          <a:xfrm>
            <a:off x="4726226" y="3505200"/>
            <a:ext cx="2767864" cy="3103364"/>
          </a:xfrm>
          <a:prstGeom prst="rect">
            <a:avLst/>
          </a:prstGeom>
        </p:spPr>
      </p:pic>
    </p:spTree>
    <p:custDataLst>
      <p:tags r:id="rId1"/>
    </p:custDataLst>
    <p:extLst>
      <p:ext uri="{BB962C8B-B14F-4D97-AF65-F5344CB8AC3E}">
        <p14:creationId xmlns:p14="http://schemas.microsoft.com/office/powerpoint/2010/main" val="216379668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5138" y="381000"/>
            <a:ext cx="4613031" cy="838200"/>
          </a:xfrm>
        </p:spPr>
        <p:txBody>
          <a:bodyPr>
            <a:noAutofit/>
          </a:bodyPr>
          <a:lstStyle/>
          <a:p>
            <a:r>
              <a:rPr lang="en-US" sz="4000" dirty="0" smtClean="0"/>
              <a:t>Take A Break!</a:t>
            </a:r>
            <a:endParaRPr lang="en-US" sz="4000" dirty="0"/>
          </a:p>
        </p:txBody>
      </p:sp>
      <p:sp>
        <p:nvSpPr>
          <p:cNvPr id="3" name="Content Placeholder 2"/>
          <p:cNvSpPr>
            <a:spLocks noGrp="1"/>
          </p:cNvSpPr>
          <p:nvPr>
            <p:ph idx="1"/>
          </p:nvPr>
        </p:nvSpPr>
        <p:spPr>
          <a:xfrm>
            <a:off x="23446" y="1219200"/>
            <a:ext cx="9653954" cy="2807677"/>
          </a:xfrm>
        </p:spPr>
        <p:txBody>
          <a:bodyPr>
            <a:normAutofit lnSpcReduction="10000"/>
          </a:bodyPr>
          <a:lstStyle/>
          <a:p>
            <a:pPr lvl="1"/>
            <a:r>
              <a:rPr lang="en-US" sz="2400" dirty="0" smtClean="0"/>
              <a:t>Spend </a:t>
            </a:r>
            <a:r>
              <a:rPr lang="en-US" sz="2400" u="sng" dirty="0" smtClean="0"/>
              <a:t>more</a:t>
            </a:r>
            <a:r>
              <a:rPr lang="en-US" sz="2400" dirty="0" smtClean="0"/>
              <a:t> time on yourself and what you like, and </a:t>
            </a:r>
            <a:r>
              <a:rPr lang="en-US" sz="2400" u="sng" dirty="0" smtClean="0"/>
              <a:t>less</a:t>
            </a:r>
            <a:r>
              <a:rPr lang="en-US" sz="2400" dirty="0" smtClean="0"/>
              <a:t> time on what others are doing.</a:t>
            </a:r>
          </a:p>
          <a:p>
            <a:pPr lvl="1"/>
            <a:r>
              <a:rPr lang="en-US" sz="2400" dirty="0" smtClean="0"/>
              <a:t>Break the cycle of comparing yourself and your life to others. </a:t>
            </a:r>
          </a:p>
          <a:p>
            <a:pPr marL="914400" lvl="2" indent="0">
              <a:buNone/>
            </a:pPr>
            <a:r>
              <a:rPr lang="en-US" sz="2000" dirty="0"/>
              <a:t>Remember: Social media is often just a highlight reel of people’s best </a:t>
            </a:r>
            <a:r>
              <a:rPr lang="en-US" sz="2000" dirty="0" smtClean="0"/>
              <a:t>moments.</a:t>
            </a:r>
          </a:p>
          <a:p>
            <a:pPr lvl="1"/>
            <a:r>
              <a:rPr lang="en-US" sz="2400" dirty="0" smtClean="0"/>
              <a:t>Increased ability to focus on your own goals.</a:t>
            </a:r>
          </a:p>
          <a:p>
            <a:pPr lvl="1"/>
            <a:r>
              <a:rPr lang="en-US" sz="2400" dirty="0" smtClean="0"/>
              <a:t>Better sleep and healthier habits.</a:t>
            </a:r>
          </a:p>
          <a:p>
            <a:pPr lvl="1"/>
            <a:endParaRPr lang="en-US" dirty="0" smtClean="0"/>
          </a:p>
          <a:p>
            <a:pPr lvl="1">
              <a:buFont typeface="Arial" panose="020B0604020202020204" pitchFamily="34" charset="0"/>
              <a:buChar char="•"/>
            </a:pPr>
            <a:endParaRPr lang="en-US" dirty="0" smtClean="0"/>
          </a:p>
          <a:p>
            <a:pPr lvl="1">
              <a:buFont typeface="Arial" panose="020B0604020202020204" pitchFamily="34" charset="0"/>
              <a:buChar char="•"/>
            </a:pPr>
            <a:endParaRPr lang="en-US" dirty="0" smtClean="0"/>
          </a:p>
          <a:p>
            <a:pPr lvl="1">
              <a:buFont typeface="Arial" panose="020B0604020202020204" pitchFamily="34" charset="0"/>
              <a:buChar char="•"/>
            </a:pPr>
            <a:endParaRPr lang="en-US" dirty="0" smtClean="0"/>
          </a:p>
          <a:p>
            <a:pPr marL="0" indent="0">
              <a:buNone/>
            </a:pPr>
            <a:endParaRPr lang="en-US" dirty="0"/>
          </a:p>
          <a:p>
            <a:pPr marL="0" indent="0">
              <a:buNone/>
            </a:pPr>
            <a:endParaRPr lang="en-US" dirty="0" smtClean="0"/>
          </a:p>
          <a:p>
            <a:pPr marL="0" indent="0">
              <a:buNone/>
            </a:pPr>
            <a:endParaRPr lang="en-US" dirty="0"/>
          </a:p>
        </p:txBody>
      </p:sp>
      <p:pic>
        <p:nvPicPr>
          <p:cNvPr id="5" name="Picture 4"/>
          <p:cNvPicPr>
            <a:picLocks noChangeAspect="1"/>
          </p:cNvPicPr>
          <p:nvPr/>
        </p:nvPicPr>
        <p:blipFill rotWithShape="1">
          <a:blip r:embed="rId4"/>
          <a:srcRect t="13637" b="4545"/>
          <a:stretch/>
        </p:blipFill>
        <p:spPr>
          <a:xfrm>
            <a:off x="2819399" y="4040944"/>
            <a:ext cx="5820019" cy="2793609"/>
          </a:xfrm>
          <a:prstGeom prst="rect">
            <a:avLst/>
          </a:prstGeom>
        </p:spPr>
      </p:pic>
    </p:spTree>
    <p:custDataLst>
      <p:tags r:id="rId1"/>
    </p:custDataLst>
    <p:extLst>
      <p:ext uri="{BB962C8B-B14F-4D97-AF65-F5344CB8AC3E}">
        <p14:creationId xmlns:p14="http://schemas.microsoft.com/office/powerpoint/2010/main" val="2582149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573" y="381000"/>
            <a:ext cx="8596668" cy="762000"/>
          </a:xfrm>
        </p:spPr>
        <p:txBody>
          <a:bodyPr/>
          <a:lstStyle/>
          <a:p>
            <a:r>
              <a:rPr lang="en-US" dirty="0" smtClean="0"/>
              <a:t>Limit Your Time</a:t>
            </a:r>
            <a:endParaRPr lang="en-US" dirty="0"/>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b="6172"/>
          <a:stretch/>
        </p:blipFill>
        <p:spPr>
          <a:xfrm>
            <a:off x="7772400" y="533400"/>
            <a:ext cx="3607709" cy="6020807"/>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593" r="593" b="63333"/>
          <a:stretch/>
        </p:blipFill>
        <p:spPr>
          <a:xfrm>
            <a:off x="937845" y="2513177"/>
            <a:ext cx="4323054" cy="2819400"/>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l="16641" r="19569"/>
          <a:stretch/>
        </p:blipFill>
        <p:spPr>
          <a:xfrm>
            <a:off x="533400" y="1851463"/>
            <a:ext cx="1299041" cy="1327279"/>
          </a:xfrm>
          <a:prstGeom prst="rect">
            <a:avLst/>
          </a:prstGeom>
        </p:spPr>
      </p:pic>
      <p:pic>
        <p:nvPicPr>
          <p:cNvPr id="8" name="Picture 7"/>
          <p:cNvPicPr>
            <a:picLocks noChangeAspect="1"/>
          </p:cNvPicPr>
          <p:nvPr/>
        </p:nvPicPr>
        <p:blipFill rotWithShape="1">
          <a:blip r:embed="rId7">
            <a:extLst>
              <a:ext uri="{BEBA8EAE-BF5A-486C-A8C5-ECC9F3942E4B}">
                <a14:imgProps xmlns:a14="http://schemas.microsoft.com/office/drawing/2010/main">
                  <a14:imgLayer r:embed="rId8">
                    <a14:imgEffect>
                      <a14:backgroundRemoval t="8989" b="93258" l="15768" r="85062"/>
                    </a14:imgEffect>
                  </a14:imgLayer>
                </a14:imgProps>
              </a:ext>
              <a:ext uri="{28A0092B-C50C-407E-A947-70E740481C1C}">
                <a14:useLocalDpi xmlns:a14="http://schemas.microsoft.com/office/drawing/2010/main" val="0"/>
              </a:ext>
            </a:extLst>
          </a:blip>
          <a:srcRect l="22825" t="16289" r="24063" b="16295"/>
          <a:stretch/>
        </p:blipFill>
        <p:spPr>
          <a:xfrm>
            <a:off x="10591800" y="178179"/>
            <a:ext cx="1245485" cy="1167642"/>
          </a:xfrm>
          <a:prstGeom prst="rect">
            <a:avLst/>
          </a:prstGeom>
        </p:spPr>
      </p:pic>
      <p:sp>
        <p:nvSpPr>
          <p:cNvPr id="9" name="Right Arrow 8"/>
          <p:cNvSpPr/>
          <p:nvPr/>
        </p:nvSpPr>
        <p:spPr>
          <a:xfrm>
            <a:off x="7338151" y="2095996"/>
            <a:ext cx="1066800" cy="323166"/>
          </a:xfrm>
          <a:prstGeom prst="rightArrow">
            <a:avLst/>
          </a:prstGeom>
          <a:solidFill>
            <a:schemeClr val="accent1">
              <a:lumMod val="75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6705600" y="5296905"/>
            <a:ext cx="1066800" cy="323166"/>
          </a:xfrm>
          <a:prstGeom prst="rightArrow">
            <a:avLst/>
          </a:prstGeom>
          <a:solidFill>
            <a:schemeClr val="accent1">
              <a:lumMod val="75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6705600" y="5925556"/>
            <a:ext cx="1066800" cy="323166"/>
          </a:xfrm>
          <a:prstGeom prst="rightArrow">
            <a:avLst/>
          </a:prstGeom>
          <a:solidFill>
            <a:schemeClr val="accent1">
              <a:lumMod val="75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rot="10800000">
            <a:off x="5131944" y="3525437"/>
            <a:ext cx="1066800" cy="323166"/>
          </a:xfrm>
          <a:prstGeom prst="rightArrow">
            <a:avLst/>
          </a:prstGeom>
          <a:solidFill>
            <a:schemeClr val="accent1">
              <a:lumMod val="75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728801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52246" y="228600"/>
            <a:ext cx="8663354" cy="6427650"/>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1983050" y="1600200"/>
            <a:ext cx="8401745" cy="1320800"/>
          </a:xfrm>
        </p:spPr>
        <p:txBody>
          <a:bodyPr>
            <a:noAutofit/>
          </a:bodyPr>
          <a:lstStyle/>
          <a:p>
            <a:pPr algn="ctr"/>
            <a:r>
              <a:rPr lang="en-US" sz="4400" b="1" dirty="0" smtClean="0">
                <a:solidFill>
                  <a:schemeClr val="bg1"/>
                </a:solidFill>
              </a:rPr>
              <a:t>Be Smart. Be Safe. Have Fun.</a:t>
            </a:r>
            <a:endParaRPr lang="en-US" sz="4400" b="1" dirty="0">
              <a:solidFill>
                <a:schemeClr val="bg1"/>
              </a:solidFill>
            </a:endParaRPr>
          </a:p>
        </p:txBody>
      </p:sp>
    </p:spTree>
    <p:custDataLst>
      <p:tags r:id="rId1"/>
    </p:custDataLst>
    <p:extLst>
      <p:ext uri="{BB962C8B-B14F-4D97-AF65-F5344CB8AC3E}">
        <p14:creationId xmlns:p14="http://schemas.microsoft.com/office/powerpoint/2010/main" val="69948261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159000"/>
            <a:ext cx="9982200" cy="1320800"/>
          </a:xfrm>
        </p:spPr>
        <p:txBody>
          <a:bodyPr/>
          <a:lstStyle/>
          <a:p>
            <a:pPr algn="ctr"/>
            <a:r>
              <a:rPr lang="en-US" dirty="0" smtClean="0"/>
              <a:t>For more information and resources visit:</a:t>
            </a:r>
            <a:endParaRPr lang="en-US" dirty="0"/>
          </a:p>
        </p:txBody>
      </p:sp>
      <p:sp>
        <p:nvSpPr>
          <p:cNvPr id="3" name="Content Placeholder 2"/>
          <p:cNvSpPr>
            <a:spLocks noGrp="1"/>
          </p:cNvSpPr>
          <p:nvPr>
            <p:ph idx="1"/>
          </p:nvPr>
        </p:nvSpPr>
        <p:spPr>
          <a:xfrm>
            <a:off x="304800" y="2819400"/>
            <a:ext cx="10515600" cy="1035562"/>
          </a:xfrm>
        </p:spPr>
        <p:txBody>
          <a:bodyPr>
            <a:normAutofit/>
          </a:bodyPr>
          <a:lstStyle/>
          <a:p>
            <a:pPr marL="0" indent="0" algn="ctr">
              <a:buNone/>
            </a:pPr>
            <a:r>
              <a:rPr lang="en-US" sz="6000" dirty="0" smtClean="0">
                <a:solidFill>
                  <a:srgbClr val="6896C8"/>
                </a:solidFill>
                <a:latin typeface="Arial Rounded MT Bold" panose="020F0704030504030204" pitchFamily="34" charset="0"/>
              </a:rPr>
              <a:t>www.Centerstone.org/teen</a:t>
            </a:r>
            <a:endParaRPr lang="en-US" sz="6000" dirty="0">
              <a:solidFill>
                <a:srgbClr val="6896C8"/>
              </a:solidFill>
              <a:latin typeface="Arial Rounded MT Bold" panose="020F0704030504030204" pitchFamily="34" charset="0"/>
            </a:endParaRPr>
          </a:p>
        </p:txBody>
      </p:sp>
    </p:spTree>
    <p:custDataLst>
      <p:tags r:id="rId1"/>
    </p:custDataLst>
    <p:extLst>
      <p:ext uri="{BB962C8B-B14F-4D97-AF65-F5344CB8AC3E}">
        <p14:creationId xmlns:p14="http://schemas.microsoft.com/office/powerpoint/2010/main" val="3091191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00"/>
            <a:ext cx="10515600" cy="1325563"/>
          </a:xfrm>
        </p:spPr>
        <p:txBody>
          <a:bodyPr/>
          <a:lstStyle/>
          <a:p>
            <a:r>
              <a:rPr lang="en-US" dirty="0" smtClean="0"/>
              <a:t>Internet/Social Media Addiction</a:t>
            </a:r>
            <a:endParaRPr lang="en-US" dirty="0"/>
          </a:p>
        </p:txBody>
      </p:sp>
      <p:sp>
        <p:nvSpPr>
          <p:cNvPr id="3" name="Content Placeholder 2"/>
          <p:cNvSpPr>
            <a:spLocks noGrp="1"/>
          </p:cNvSpPr>
          <p:nvPr>
            <p:ph idx="1"/>
          </p:nvPr>
        </p:nvSpPr>
        <p:spPr>
          <a:xfrm>
            <a:off x="838200" y="1122028"/>
            <a:ext cx="7848600" cy="5105400"/>
          </a:xfrm>
        </p:spPr>
        <p:txBody>
          <a:bodyPr>
            <a:normAutofit/>
          </a:bodyPr>
          <a:lstStyle/>
          <a:p>
            <a:pPr>
              <a:buNone/>
            </a:pPr>
            <a:r>
              <a:rPr lang="en-US" sz="2400" dirty="0" smtClean="0"/>
              <a:t>How many of you have access to a device?</a:t>
            </a:r>
          </a:p>
          <a:p>
            <a:pPr>
              <a:buFontTx/>
              <a:buChar char="-"/>
            </a:pPr>
            <a:r>
              <a:rPr lang="en-US" sz="2400" dirty="0" smtClean="0"/>
              <a:t>A smart phone or iPad/tablet?</a:t>
            </a:r>
          </a:p>
          <a:p>
            <a:pPr>
              <a:buFontTx/>
              <a:buChar char="-"/>
            </a:pPr>
            <a:r>
              <a:rPr lang="en-US" sz="2400" dirty="0" smtClean="0"/>
              <a:t>A laptop or PC?</a:t>
            </a:r>
          </a:p>
          <a:p>
            <a:pPr>
              <a:buFontTx/>
              <a:buChar char="-"/>
            </a:pPr>
            <a:r>
              <a:rPr lang="en-US" sz="2400" dirty="0" smtClean="0"/>
              <a:t>A gaming device with internet access?</a:t>
            </a:r>
          </a:p>
          <a:p>
            <a:pPr>
              <a:buNone/>
            </a:pPr>
            <a:endParaRPr lang="en-US" sz="2400" dirty="0" smtClean="0"/>
          </a:p>
          <a:p>
            <a:pPr>
              <a:buNone/>
            </a:pPr>
            <a:r>
              <a:rPr lang="en-US" sz="2400" dirty="0" smtClean="0"/>
              <a:t>How many of you check your phone/device :</a:t>
            </a:r>
          </a:p>
          <a:p>
            <a:pPr>
              <a:buFontTx/>
              <a:buChar char="-"/>
            </a:pPr>
            <a:r>
              <a:rPr lang="en-US" sz="2400" dirty="0" smtClean="0"/>
              <a:t>When you wake up?</a:t>
            </a:r>
          </a:p>
          <a:p>
            <a:pPr>
              <a:buFontTx/>
              <a:buChar char="-"/>
            </a:pPr>
            <a:r>
              <a:rPr lang="en-US" sz="2400" dirty="0" smtClean="0"/>
              <a:t>When you’re at school?</a:t>
            </a:r>
          </a:p>
          <a:p>
            <a:pPr>
              <a:buFontTx/>
              <a:buChar char="-"/>
            </a:pPr>
            <a:r>
              <a:rPr lang="en-US" sz="2400" dirty="0" smtClean="0"/>
              <a:t>When you’re with family or friends?</a:t>
            </a:r>
          </a:p>
          <a:p>
            <a:pPr>
              <a:buFontTx/>
              <a:buChar char="-"/>
            </a:pPr>
            <a:r>
              <a:rPr lang="en-US" sz="2400" dirty="0" smtClean="0"/>
              <a:t>When you’re supposed to be sleeping?</a:t>
            </a:r>
          </a:p>
          <a:p>
            <a:pPr>
              <a:buNone/>
            </a:pP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5200" y="2133600"/>
            <a:ext cx="4214395" cy="2633997"/>
          </a:xfrm>
          <a:prstGeom prst="rect">
            <a:avLst/>
          </a:prstGeom>
          <a:ln>
            <a:noFill/>
          </a:ln>
          <a:effectLst>
            <a:outerShdw blurRad="292100" dist="139700" dir="2700000" algn="tl" rotWithShape="0">
              <a:srgbClr val="333333">
                <a:alpha val="65000"/>
              </a:srgbClr>
            </a:outerShdw>
          </a:effec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57319"/>
            <a:ext cx="8596668" cy="685800"/>
          </a:xfrm>
        </p:spPr>
        <p:txBody>
          <a:bodyPr/>
          <a:lstStyle/>
          <a:p>
            <a:r>
              <a:rPr lang="en-US" dirty="0" smtClean="0"/>
              <a:t>Internet/Social Media Addiction</a:t>
            </a:r>
            <a:endParaRPr lang="en-US" dirty="0"/>
          </a:p>
        </p:txBody>
      </p:sp>
      <p:sp>
        <p:nvSpPr>
          <p:cNvPr id="3" name="Content Placeholder 2"/>
          <p:cNvSpPr>
            <a:spLocks noGrp="1"/>
          </p:cNvSpPr>
          <p:nvPr>
            <p:ph idx="1"/>
          </p:nvPr>
        </p:nvSpPr>
        <p:spPr>
          <a:xfrm>
            <a:off x="685800" y="2882111"/>
            <a:ext cx="10515600" cy="2946400"/>
          </a:xfrm>
        </p:spPr>
        <p:txBody>
          <a:bodyPr>
            <a:normAutofit/>
          </a:bodyPr>
          <a:lstStyle/>
          <a:p>
            <a:pPr marL="0" indent="0">
              <a:buNone/>
            </a:pPr>
            <a:r>
              <a:rPr lang="en-US" sz="2400" b="1" dirty="0" smtClean="0">
                <a:solidFill>
                  <a:schemeClr val="accent1"/>
                </a:solidFill>
              </a:rPr>
              <a:t>Heavy usage can:</a:t>
            </a:r>
          </a:p>
          <a:p>
            <a:pPr>
              <a:buFontTx/>
              <a:buChar char="-"/>
            </a:pPr>
            <a:r>
              <a:rPr lang="en-US" sz="2400" dirty="0" smtClean="0"/>
              <a:t>Result in lower grades</a:t>
            </a:r>
          </a:p>
          <a:p>
            <a:pPr>
              <a:buFontTx/>
              <a:buChar char="-"/>
            </a:pPr>
            <a:r>
              <a:rPr lang="en-US" sz="2400" dirty="0" smtClean="0"/>
              <a:t>Lead to stress and offline relationship problems</a:t>
            </a:r>
          </a:p>
          <a:p>
            <a:pPr>
              <a:buFontTx/>
              <a:buChar char="-"/>
            </a:pPr>
            <a:r>
              <a:rPr lang="en-US" sz="2400" dirty="0" smtClean="0"/>
              <a:t>Increase feelings of loneliness, depression, and anxiety </a:t>
            </a:r>
          </a:p>
          <a:p>
            <a:pPr>
              <a:buFontTx/>
              <a:buChar char="-"/>
            </a:pPr>
            <a:r>
              <a:rPr lang="en-US" sz="2400" dirty="0" smtClean="0"/>
              <a:t>An increase in procrastination and less focus</a:t>
            </a:r>
          </a:p>
          <a:p>
            <a:pPr>
              <a:buFontTx/>
              <a:buChar char="-"/>
            </a:pPr>
            <a:r>
              <a:rPr lang="en-US" sz="2400" dirty="0" smtClean="0"/>
              <a:t>Promotes the spread of unreliable/false information</a:t>
            </a:r>
          </a:p>
        </p:txBody>
      </p:sp>
      <p:sp>
        <p:nvSpPr>
          <p:cNvPr id="4" name="Rectangle 3"/>
          <p:cNvSpPr/>
          <p:nvPr/>
        </p:nvSpPr>
        <p:spPr>
          <a:xfrm>
            <a:off x="297834" y="943119"/>
            <a:ext cx="9372600" cy="1938992"/>
          </a:xfrm>
          <a:prstGeom prst="rect">
            <a:avLst/>
          </a:prstGeom>
        </p:spPr>
        <p:txBody>
          <a:bodyPr wrap="square">
            <a:spAutoFit/>
          </a:bodyPr>
          <a:lstStyle/>
          <a:p>
            <a:pPr lvl="1"/>
            <a:r>
              <a:rPr lang="en-US" sz="2400" dirty="0" smtClean="0">
                <a:solidFill>
                  <a:schemeClr val="tx1">
                    <a:lumMod val="75000"/>
                    <a:lumOff val="25000"/>
                  </a:schemeClr>
                </a:solidFill>
              </a:rPr>
              <a:t>In 2018, 750 teens were surveyed about their internet and social media usage:</a:t>
            </a:r>
          </a:p>
          <a:p>
            <a:pPr marL="800100" lvl="1" indent="-342900">
              <a:buFontTx/>
              <a:buChar char="-"/>
            </a:pPr>
            <a:r>
              <a:rPr lang="en-US" sz="2400" dirty="0" smtClean="0">
                <a:solidFill>
                  <a:schemeClr val="tx1">
                    <a:lumMod val="75000"/>
                    <a:lumOff val="25000"/>
                  </a:schemeClr>
                </a:solidFill>
              </a:rPr>
              <a:t>45% said </a:t>
            </a:r>
            <a:r>
              <a:rPr lang="en-US" sz="2400" dirty="0">
                <a:solidFill>
                  <a:schemeClr val="tx1">
                    <a:lumMod val="75000"/>
                    <a:lumOff val="25000"/>
                  </a:schemeClr>
                </a:solidFill>
              </a:rPr>
              <a:t>they are online almost </a:t>
            </a:r>
            <a:r>
              <a:rPr lang="en-US" sz="2400" dirty="0" smtClean="0">
                <a:solidFill>
                  <a:schemeClr val="tx1">
                    <a:lumMod val="75000"/>
                    <a:lumOff val="25000"/>
                  </a:schemeClr>
                </a:solidFill>
              </a:rPr>
              <a:t>constantly</a:t>
            </a:r>
          </a:p>
          <a:p>
            <a:pPr marL="800100" lvl="1" indent="-342900">
              <a:buFontTx/>
              <a:buChar char="-"/>
            </a:pPr>
            <a:r>
              <a:rPr lang="en-US" sz="2400" dirty="0" smtClean="0">
                <a:solidFill>
                  <a:schemeClr val="tx1">
                    <a:lumMod val="75000"/>
                    <a:lumOff val="25000"/>
                  </a:schemeClr>
                </a:solidFill>
              </a:rPr>
              <a:t>97% said they use social media such as Instagram, Snapchat</a:t>
            </a:r>
            <a:r>
              <a:rPr lang="en-US" sz="2400" dirty="0">
                <a:solidFill>
                  <a:schemeClr val="tx1">
                    <a:lumMod val="75000"/>
                    <a:lumOff val="25000"/>
                  </a:schemeClr>
                </a:solidFill>
              </a:rPr>
              <a:t> </a:t>
            </a:r>
            <a:r>
              <a:rPr lang="en-US" sz="2400" dirty="0" smtClean="0">
                <a:solidFill>
                  <a:schemeClr val="tx1">
                    <a:lumMod val="75000"/>
                    <a:lumOff val="25000"/>
                  </a:schemeClr>
                </a:solidFill>
              </a:rPr>
              <a:t>or YouTube.</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81943" y="2790901"/>
            <a:ext cx="3037610" cy="3037610"/>
          </a:xfrm>
          <a:prstGeom prst="rect">
            <a:avLst/>
          </a:prstGeom>
          <a:ln>
            <a:noFill/>
          </a:ln>
          <a:effectLst>
            <a:outerShdw blurRad="292100" dist="139700" dir="2700000" algn="tl" rotWithShape="0">
              <a:srgbClr val="333333">
                <a:alpha val="65000"/>
              </a:srgbClr>
            </a:outerShdw>
          </a:effec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8596668" cy="1320800"/>
          </a:xfrm>
        </p:spPr>
        <p:txBody>
          <a:bodyPr/>
          <a:lstStyle/>
          <a:p>
            <a:r>
              <a:rPr lang="en-US" dirty="0" smtClean="0"/>
              <a:t>Information Sharing</a:t>
            </a:r>
            <a:endParaRPr lang="en-US" dirty="0"/>
          </a:p>
        </p:txBody>
      </p:sp>
      <p:sp>
        <p:nvSpPr>
          <p:cNvPr id="3" name="Content Placeholder 2"/>
          <p:cNvSpPr>
            <a:spLocks noGrp="1"/>
          </p:cNvSpPr>
          <p:nvPr>
            <p:ph idx="1"/>
          </p:nvPr>
        </p:nvSpPr>
        <p:spPr>
          <a:xfrm>
            <a:off x="838200" y="1036923"/>
            <a:ext cx="8763000" cy="5334000"/>
          </a:xfrm>
        </p:spPr>
        <p:txBody>
          <a:bodyPr>
            <a:normAutofit/>
          </a:bodyPr>
          <a:lstStyle/>
          <a:p>
            <a:pPr marL="0" indent="0">
              <a:buNone/>
            </a:pPr>
            <a:r>
              <a:rPr lang="en-US" sz="2800" b="1" dirty="0" smtClean="0"/>
              <a:t>Online, how many of you have posted. . . </a:t>
            </a:r>
          </a:p>
          <a:p>
            <a:pPr>
              <a:buFontTx/>
              <a:buChar char="-"/>
            </a:pPr>
            <a:r>
              <a:rPr lang="en-US" b="1" dirty="0" smtClean="0"/>
              <a:t>A photo of yourself?</a:t>
            </a:r>
          </a:p>
          <a:p>
            <a:pPr>
              <a:buFontTx/>
              <a:buChar char="-"/>
            </a:pPr>
            <a:r>
              <a:rPr lang="en-US" b="1" dirty="0" smtClean="0"/>
              <a:t>Your interests?</a:t>
            </a:r>
          </a:p>
          <a:p>
            <a:pPr>
              <a:buFontTx/>
              <a:buChar char="-"/>
            </a:pPr>
            <a:r>
              <a:rPr lang="en-US" b="1" dirty="0" smtClean="0"/>
              <a:t>Your school name?</a:t>
            </a:r>
          </a:p>
          <a:p>
            <a:pPr>
              <a:buFontTx/>
              <a:buChar char="-"/>
            </a:pPr>
            <a:r>
              <a:rPr lang="en-US" b="1" dirty="0" smtClean="0"/>
              <a:t>The town/city in which you live?</a:t>
            </a:r>
          </a:p>
          <a:p>
            <a:pPr>
              <a:buFontTx/>
              <a:buChar char="-"/>
            </a:pPr>
            <a:r>
              <a:rPr lang="en-US" b="1" dirty="0" smtClean="0"/>
              <a:t>Your email address?</a:t>
            </a:r>
          </a:p>
          <a:p>
            <a:pPr>
              <a:buFontTx/>
              <a:buChar char="-"/>
            </a:pPr>
            <a:r>
              <a:rPr lang="en-US" b="1" dirty="0" smtClean="0"/>
              <a:t>Your phone number?</a:t>
            </a:r>
          </a:p>
          <a:p>
            <a:pPr>
              <a:buFontTx/>
              <a:buChar char="-"/>
            </a:pPr>
            <a:r>
              <a:rPr lang="en-US" b="1" dirty="0" smtClean="0"/>
              <a:t>Your relationship status?</a:t>
            </a:r>
          </a:p>
          <a:p>
            <a:pPr>
              <a:buFontTx/>
              <a:buChar char="-"/>
            </a:pPr>
            <a:r>
              <a:rPr lang="en-US" b="1" dirty="0" smtClean="0"/>
              <a:t>A video of you?</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8800" y="2234066"/>
            <a:ext cx="5410200" cy="3528391"/>
          </a:xfrm>
          <a:prstGeom prst="rect">
            <a:avLst/>
          </a:prstGeom>
          <a:ln>
            <a:noFill/>
          </a:ln>
          <a:effectLst>
            <a:outerShdw blurRad="292100" dist="139700" dir="2700000" algn="tl" rotWithShape="0">
              <a:srgbClr val="333333">
                <a:alpha val="65000"/>
              </a:srgbClr>
            </a:outerShdw>
          </a:effec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ulletin.png"/>
          <p:cNvPicPr>
            <a:picLocks noGrp="1" noChangeAspect="1"/>
          </p:cNvPicPr>
          <p:nvPr>
            <p:ph idx="1"/>
          </p:nvPr>
        </p:nvPicPr>
        <p:blipFill>
          <a:blip r:embed="rId3" cstate="print"/>
          <a:stretch>
            <a:fillRect/>
          </a:stretch>
        </p:blipFill>
        <p:spPr>
          <a:xfrm>
            <a:off x="228600" y="1035871"/>
            <a:ext cx="11315700" cy="5697977"/>
          </a:xfrm>
        </p:spPr>
      </p:pic>
      <p:sp>
        <p:nvSpPr>
          <p:cNvPr id="9" name="Folded Corner 8"/>
          <p:cNvSpPr/>
          <p:nvPr/>
        </p:nvSpPr>
        <p:spPr>
          <a:xfrm>
            <a:off x="1098219" y="1750786"/>
            <a:ext cx="7223812" cy="4179699"/>
          </a:xfrm>
          <a:prstGeom prst="foldedCorner">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itle 1"/>
          <p:cNvSpPr>
            <a:spLocks noGrp="1"/>
          </p:cNvSpPr>
          <p:nvPr>
            <p:ph type="title"/>
          </p:nvPr>
        </p:nvSpPr>
        <p:spPr>
          <a:xfrm>
            <a:off x="378578" y="336069"/>
            <a:ext cx="10515600" cy="619704"/>
          </a:xfrm>
        </p:spPr>
        <p:txBody>
          <a:bodyPr>
            <a:noAutofit/>
          </a:bodyPr>
          <a:lstStyle/>
          <a:p>
            <a:r>
              <a:rPr lang="en-US" dirty="0" smtClean="0"/>
              <a:t>Social Media is Like a Giant </a:t>
            </a:r>
            <a:r>
              <a:rPr lang="en-US" dirty="0"/>
              <a:t>B</a:t>
            </a:r>
            <a:r>
              <a:rPr lang="en-US" dirty="0" smtClean="0"/>
              <a:t>ulletin Board</a:t>
            </a:r>
            <a:endParaRPr lang="en-US" sz="2800" dirty="0"/>
          </a:p>
        </p:txBody>
      </p:sp>
      <p:sp>
        <p:nvSpPr>
          <p:cNvPr id="5" name="Content Placeholder 2"/>
          <p:cNvSpPr txBox="1">
            <a:spLocks/>
          </p:cNvSpPr>
          <p:nvPr/>
        </p:nvSpPr>
        <p:spPr>
          <a:xfrm>
            <a:off x="1154833" y="2234405"/>
            <a:ext cx="6942555" cy="2155654"/>
          </a:xfrm>
          <a:prstGeom prst="rect">
            <a:avLst/>
          </a:prstGeom>
        </p:spPr>
        <p:txBody>
          <a:bodyPr vert="horz">
            <a:noAutofit/>
          </a:bodyPr>
          <a:lstStyle/>
          <a:p>
            <a:pPr marL="274320" indent="-274320">
              <a:spcBef>
                <a:spcPts val="600"/>
              </a:spcBef>
              <a:buClr>
                <a:schemeClr val="accent1"/>
              </a:buClr>
              <a:buSzPct val="70000"/>
              <a:buFont typeface="Wingdings"/>
              <a:buChar char=""/>
              <a:defRPr/>
            </a:pPr>
            <a:r>
              <a:rPr lang="en-US" sz="2600" dirty="0" smtClean="0">
                <a:solidFill>
                  <a:schemeClr val="accent1">
                    <a:lumMod val="50000"/>
                  </a:schemeClr>
                </a:solidFill>
              </a:rPr>
              <a:t>When </a:t>
            </a:r>
            <a:r>
              <a:rPr lang="en-US" sz="2600" dirty="0">
                <a:solidFill>
                  <a:schemeClr val="accent1">
                    <a:lumMod val="50000"/>
                  </a:schemeClr>
                </a:solidFill>
              </a:rPr>
              <a:t>you post something to a site/app, you are posting </a:t>
            </a:r>
            <a:r>
              <a:rPr lang="en-US" sz="2600" dirty="0" smtClean="0">
                <a:solidFill>
                  <a:schemeClr val="accent1">
                    <a:lumMod val="50000"/>
                  </a:schemeClr>
                </a:solidFill>
              </a:rPr>
              <a:t>it on </a:t>
            </a:r>
            <a:r>
              <a:rPr lang="en-US" sz="2600" dirty="0">
                <a:solidFill>
                  <a:schemeClr val="accent1">
                    <a:lumMod val="50000"/>
                  </a:schemeClr>
                </a:solidFill>
              </a:rPr>
              <a:t>THEIR bulletin board. </a:t>
            </a:r>
            <a:endParaRPr lang="en-US" sz="2600" dirty="0" smtClean="0">
              <a:solidFill>
                <a:schemeClr val="accent1">
                  <a:lumMod val="50000"/>
                </a:schemeClr>
              </a:solidFill>
            </a:endParaRPr>
          </a:p>
          <a:p>
            <a:pPr marL="274320" indent="-274320">
              <a:spcBef>
                <a:spcPts val="600"/>
              </a:spcBef>
              <a:buClr>
                <a:schemeClr val="accent1"/>
              </a:buClr>
              <a:buSzPct val="70000"/>
              <a:buFont typeface="Wingdings"/>
              <a:buChar char=""/>
              <a:defRPr/>
            </a:pPr>
            <a:r>
              <a:rPr lang="en-US" sz="2600" dirty="0" smtClean="0">
                <a:solidFill>
                  <a:schemeClr val="accent1">
                    <a:lumMod val="50000"/>
                  </a:schemeClr>
                </a:solidFill>
              </a:rPr>
              <a:t>Be aware of the “Terms of Service” you </a:t>
            </a:r>
            <a:r>
              <a:rPr lang="en-US" sz="2600" dirty="0">
                <a:solidFill>
                  <a:schemeClr val="accent1">
                    <a:lumMod val="50000"/>
                  </a:schemeClr>
                </a:solidFill>
              </a:rPr>
              <a:t>a</a:t>
            </a:r>
            <a:r>
              <a:rPr lang="en-US" sz="2600" dirty="0" smtClean="0">
                <a:solidFill>
                  <a:schemeClr val="accent1">
                    <a:lumMod val="50000"/>
                  </a:schemeClr>
                </a:solidFill>
              </a:rPr>
              <a:t>gree to when using an app.</a:t>
            </a:r>
            <a:endParaRPr lang="en-US" sz="2600" dirty="0">
              <a:solidFill>
                <a:schemeClr val="accent1">
                  <a:lumMod val="50000"/>
                </a:schemeClr>
              </a:solidFill>
            </a:endParaRPr>
          </a:p>
          <a:p>
            <a:pPr marL="274320" indent="-274320">
              <a:spcBef>
                <a:spcPts val="600"/>
              </a:spcBef>
              <a:buClr>
                <a:schemeClr val="accent1"/>
              </a:buClr>
              <a:buSzPct val="70000"/>
              <a:buFont typeface="Wingdings"/>
              <a:buChar char=""/>
              <a:defRPr/>
            </a:pPr>
            <a:r>
              <a:rPr lang="en-US" sz="2600" dirty="0" smtClean="0">
                <a:solidFill>
                  <a:schemeClr val="accent1">
                    <a:lumMod val="50000"/>
                  </a:schemeClr>
                </a:solidFill>
              </a:rPr>
              <a:t>The </a:t>
            </a:r>
            <a:r>
              <a:rPr lang="en-US" sz="2600" dirty="0">
                <a:solidFill>
                  <a:schemeClr val="accent1">
                    <a:lumMod val="50000"/>
                  </a:schemeClr>
                </a:solidFill>
              </a:rPr>
              <a:t>site/app you </a:t>
            </a:r>
            <a:r>
              <a:rPr lang="en-US" sz="2600" dirty="0" smtClean="0">
                <a:solidFill>
                  <a:schemeClr val="accent1">
                    <a:lumMod val="50000"/>
                  </a:schemeClr>
                </a:solidFill>
              </a:rPr>
              <a:t>posted to may have the right to take and use your content for their benefit.</a:t>
            </a:r>
            <a:endParaRPr lang="en-US" sz="2600" dirty="0">
              <a:solidFill>
                <a:schemeClr val="accent1">
                  <a:lumMod val="50000"/>
                </a:schemeClr>
              </a:solidFill>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137326">
            <a:off x="8327413" y="1837811"/>
            <a:ext cx="1349069" cy="7707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24316">
            <a:off x="9407061" y="2476949"/>
            <a:ext cx="1487103" cy="9914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6"/>
          <a:stretch>
            <a:fillRect/>
          </a:stretch>
        </p:blipFill>
        <p:spPr>
          <a:xfrm rot="20867154">
            <a:off x="9579891" y="4472412"/>
            <a:ext cx="1141444" cy="17560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06442" y="3517265"/>
            <a:ext cx="1370416" cy="8995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57200"/>
            <a:ext cx="8596668" cy="762000"/>
          </a:xfrm>
        </p:spPr>
        <p:txBody>
          <a:bodyPr/>
          <a:lstStyle/>
          <a:p>
            <a:r>
              <a:rPr lang="en-US" dirty="0" smtClean="0"/>
              <a:t>What you post </a:t>
            </a:r>
            <a:r>
              <a:rPr lang="en-US" u="sng" dirty="0" smtClean="0"/>
              <a:t>can</a:t>
            </a:r>
            <a:r>
              <a:rPr lang="en-US" dirty="0" smtClean="0"/>
              <a:t> impact your future:</a:t>
            </a:r>
            <a:endParaRPr lang="en-US" dirty="0"/>
          </a:p>
        </p:txBody>
      </p:sp>
      <p:sp>
        <p:nvSpPr>
          <p:cNvPr id="3" name="Content Placeholder 2"/>
          <p:cNvSpPr>
            <a:spLocks noGrp="1"/>
          </p:cNvSpPr>
          <p:nvPr>
            <p:ph idx="1"/>
          </p:nvPr>
        </p:nvSpPr>
        <p:spPr>
          <a:xfrm>
            <a:off x="533400" y="1447800"/>
            <a:ext cx="9220200" cy="4114800"/>
          </a:xfrm>
        </p:spPr>
        <p:txBody>
          <a:bodyPr>
            <a:normAutofit lnSpcReduction="10000"/>
          </a:bodyPr>
          <a:lstStyle/>
          <a:p>
            <a:r>
              <a:rPr lang="en-US" sz="2400" dirty="0" smtClean="0"/>
              <a:t>25% of college admission staff search an applicant’s digital footprints.</a:t>
            </a:r>
          </a:p>
          <a:p>
            <a:endParaRPr lang="en-US" sz="2400" dirty="0" smtClean="0"/>
          </a:p>
          <a:p>
            <a:r>
              <a:rPr lang="en-US" sz="2400" dirty="0" smtClean="0"/>
              <a:t>70% of hiring managers search digital footprints during their hiring process.</a:t>
            </a:r>
          </a:p>
          <a:p>
            <a:endParaRPr lang="en-US" dirty="0" smtClean="0"/>
          </a:p>
          <a:p>
            <a:r>
              <a:rPr lang="en-US" sz="2400" dirty="0"/>
              <a:t>Can’t I just delete it</a:t>
            </a:r>
            <a:r>
              <a:rPr lang="en-US" sz="2400" dirty="0" smtClean="0"/>
              <a:t>?</a:t>
            </a:r>
          </a:p>
          <a:p>
            <a:pPr lvl="1">
              <a:buFont typeface="Arial" panose="020B0604020202020204" pitchFamily="34" charset="0"/>
              <a:buChar char="•"/>
            </a:pPr>
            <a:r>
              <a:rPr lang="en-US" sz="2400" dirty="0" smtClean="0"/>
              <a:t>When </a:t>
            </a:r>
            <a:r>
              <a:rPr lang="en-US" sz="2400" dirty="0"/>
              <a:t>something is posted online, we can’t say it is truly gone even after deleting it. Posts, images, videos and texts can remain on servers forever. </a:t>
            </a:r>
          </a:p>
          <a:p>
            <a:endParaRPr lang="en-US" dirty="0"/>
          </a:p>
        </p:txBody>
      </p:sp>
      <p:pic>
        <p:nvPicPr>
          <p:cNvPr id="6" name="Picture 5"/>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6667" l="10000" r="98519">
                        <a14:foregroundMark x1="42130" y1="64630" x2="40556" y2="60556"/>
                        <a14:foregroundMark x1="40556" y1="60556" x2="40556" y2="60556"/>
                        <a14:foregroundMark x1="71111" y1="16389" x2="77778" y2="26389"/>
                        <a14:foregroundMark x1="77778" y1="26389" x2="71852" y2="14630"/>
                      </a14:backgroundRemoval>
                    </a14:imgEffect>
                  </a14:imgLayer>
                </a14:imgProps>
              </a:ext>
              <a:ext uri="{28A0092B-C50C-407E-A947-70E740481C1C}">
                <a14:useLocalDpi xmlns:a14="http://schemas.microsoft.com/office/drawing/2010/main" val="0"/>
              </a:ext>
            </a:extLst>
          </a:blip>
          <a:stretch>
            <a:fillRect/>
          </a:stretch>
        </p:blipFill>
        <p:spPr>
          <a:xfrm rot="1215888">
            <a:off x="7385347" y="1752600"/>
            <a:ext cx="3184642" cy="3184642"/>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IMAGESASSOCIATED" val="No"/>
</p:tagLst>
</file>

<file path=ppt/tags/tag10.xml><?xml version="1.0" encoding="utf-8"?>
<p:tagLst xmlns:a="http://schemas.openxmlformats.org/drawingml/2006/main" xmlns:r="http://schemas.openxmlformats.org/officeDocument/2006/relationships" xmlns:p="http://schemas.openxmlformats.org/presentationml/2006/main">
  <p:tag name="ISIMAGESASSOCIATED" val="No"/>
</p:tagLst>
</file>

<file path=ppt/tags/tag11.xml><?xml version="1.0" encoding="utf-8"?>
<p:tagLst xmlns:a="http://schemas.openxmlformats.org/drawingml/2006/main" xmlns:r="http://schemas.openxmlformats.org/officeDocument/2006/relationships" xmlns:p="http://schemas.openxmlformats.org/presentationml/2006/main">
  <p:tag name="ISIMAGESASSOCIATED" val="No"/>
</p:tagLst>
</file>

<file path=ppt/tags/tag12.xml><?xml version="1.0" encoding="utf-8"?>
<p:tagLst xmlns:a="http://schemas.openxmlformats.org/drawingml/2006/main" xmlns:r="http://schemas.openxmlformats.org/officeDocument/2006/relationships" xmlns:p="http://schemas.openxmlformats.org/presentationml/2006/main">
  <p:tag name="ISIMAGESASSOCIATED" val="No"/>
</p:tagLst>
</file>

<file path=ppt/tags/tag13.xml><?xml version="1.0" encoding="utf-8"?>
<p:tagLst xmlns:a="http://schemas.openxmlformats.org/drawingml/2006/main" xmlns:r="http://schemas.openxmlformats.org/officeDocument/2006/relationships" xmlns:p="http://schemas.openxmlformats.org/presentationml/2006/main">
  <p:tag name="ISIMAGESASSOCIATED" val="No"/>
</p:tagLst>
</file>

<file path=ppt/tags/tag14.xml><?xml version="1.0" encoding="utf-8"?>
<p:tagLst xmlns:a="http://schemas.openxmlformats.org/drawingml/2006/main" xmlns:r="http://schemas.openxmlformats.org/officeDocument/2006/relationships" xmlns:p="http://schemas.openxmlformats.org/presentationml/2006/main">
  <p:tag name="ISIMAGESASSOCIATED" val="No"/>
</p:tagLst>
</file>

<file path=ppt/tags/tag15.xml><?xml version="1.0" encoding="utf-8"?>
<p:tagLst xmlns:a="http://schemas.openxmlformats.org/drawingml/2006/main" xmlns:r="http://schemas.openxmlformats.org/officeDocument/2006/relationships" xmlns:p="http://schemas.openxmlformats.org/presentationml/2006/main">
  <p:tag name="ISIMAGESASSOCIATED" val="No"/>
</p:tagLst>
</file>

<file path=ppt/tags/tag16.xml><?xml version="1.0" encoding="utf-8"?>
<p:tagLst xmlns:a="http://schemas.openxmlformats.org/drawingml/2006/main" xmlns:r="http://schemas.openxmlformats.org/officeDocument/2006/relationships" xmlns:p="http://schemas.openxmlformats.org/presentationml/2006/main">
  <p:tag name="ISIMAGESASSOCIATED" val="No"/>
</p:tagLst>
</file>

<file path=ppt/tags/tag17.xml><?xml version="1.0" encoding="utf-8"?>
<p:tagLst xmlns:a="http://schemas.openxmlformats.org/drawingml/2006/main" xmlns:r="http://schemas.openxmlformats.org/officeDocument/2006/relationships" xmlns:p="http://schemas.openxmlformats.org/presentationml/2006/main">
  <p:tag name="ISIMAGESASSOCIATED" val="No"/>
</p:tagLst>
</file>

<file path=ppt/tags/tag18.xml><?xml version="1.0" encoding="utf-8"?>
<p:tagLst xmlns:a="http://schemas.openxmlformats.org/drawingml/2006/main" xmlns:r="http://schemas.openxmlformats.org/officeDocument/2006/relationships" xmlns:p="http://schemas.openxmlformats.org/presentationml/2006/main">
  <p:tag name="ISIMAGESASSOCIATED" val="No"/>
</p:tagLst>
</file>

<file path=ppt/tags/tag19.xml><?xml version="1.0" encoding="utf-8"?>
<p:tagLst xmlns:a="http://schemas.openxmlformats.org/drawingml/2006/main" xmlns:r="http://schemas.openxmlformats.org/officeDocument/2006/relationships" xmlns:p="http://schemas.openxmlformats.org/presentationml/2006/main">
  <p:tag name="ISIMAGESASSOCIATED" val="No"/>
</p:tagLst>
</file>

<file path=ppt/tags/tag2.xml><?xml version="1.0" encoding="utf-8"?>
<p:tagLst xmlns:a="http://schemas.openxmlformats.org/drawingml/2006/main" xmlns:r="http://schemas.openxmlformats.org/officeDocument/2006/relationships" xmlns:p="http://schemas.openxmlformats.org/presentationml/2006/main">
  <p:tag name="ISIMAGESASSOCIATED" val="No"/>
</p:tagLst>
</file>

<file path=ppt/tags/tag20.xml><?xml version="1.0" encoding="utf-8"?>
<p:tagLst xmlns:a="http://schemas.openxmlformats.org/drawingml/2006/main" xmlns:r="http://schemas.openxmlformats.org/officeDocument/2006/relationships" xmlns:p="http://schemas.openxmlformats.org/presentationml/2006/main">
  <p:tag name="ISIMAGESASSOCIATED" val="No"/>
</p:tagLst>
</file>

<file path=ppt/tags/tag21.xml><?xml version="1.0" encoding="utf-8"?>
<p:tagLst xmlns:a="http://schemas.openxmlformats.org/drawingml/2006/main" xmlns:r="http://schemas.openxmlformats.org/officeDocument/2006/relationships" xmlns:p="http://schemas.openxmlformats.org/presentationml/2006/main">
  <p:tag name="ISIMAGESASSOCIATED" val="No"/>
</p:tagLst>
</file>

<file path=ppt/tags/tag22.xml><?xml version="1.0" encoding="utf-8"?>
<p:tagLst xmlns:a="http://schemas.openxmlformats.org/drawingml/2006/main" xmlns:r="http://schemas.openxmlformats.org/officeDocument/2006/relationships" xmlns:p="http://schemas.openxmlformats.org/presentationml/2006/main">
  <p:tag name="ISIMAGESASSOCIATED" val="No"/>
</p:tagLst>
</file>

<file path=ppt/tags/tag23.xml><?xml version="1.0" encoding="utf-8"?>
<p:tagLst xmlns:a="http://schemas.openxmlformats.org/drawingml/2006/main" xmlns:r="http://schemas.openxmlformats.org/officeDocument/2006/relationships" xmlns:p="http://schemas.openxmlformats.org/presentationml/2006/main">
  <p:tag name="ISIMAGESASSOCIATED" val="No"/>
</p:tagLst>
</file>

<file path=ppt/tags/tag24.xml><?xml version="1.0" encoding="utf-8"?>
<p:tagLst xmlns:a="http://schemas.openxmlformats.org/drawingml/2006/main" xmlns:r="http://schemas.openxmlformats.org/officeDocument/2006/relationships" xmlns:p="http://schemas.openxmlformats.org/presentationml/2006/main">
  <p:tag name="ISIMAGESASSOCIATED" val="No"/>
</p:tagLst>
</file>

<file path=ppt/tags/tag25.xml><?xml version="1.0" encoding="utf-8"?>
<p:tagLst xmlns:a="http://schemas.openxmlformats.org/drawingml/2006/main" xmlns:r="http://schemas.openxmlformats.org/officeDocument/2006/relationships" xmlns:p="http://schemas.openxmlformats.org/presentationml/2006/main">
  <p:tag name="ISIMAGESASSOCIATED" val="No"/>
</p:tagLst>
</file>

<file path=ppt/tags/tag26.xml><?xml version="1.0" encoding="utf-8"?>
<p:tagLst xmlns:a="http://schemas.openxmlformats.org/drawingml/2006/main" xmlns:r="http://schemas.openxmlformats.org/officeDocument/2006/relationships" xmlns:p="http://schemas.openxmlformats.org/presentationml/2006/main">
  <p:tag name="ISIMAGESASSOCIATED" val="No"/>
</p:tagLst>
</file>

<file path=ppt/tags/tag27.xml><?xml version="1.0" encoding="utf-8"?>
<p:tagLst xmlns:a="http://schemas.openxmlformats.org/drawingml/2006/main" xmlns:r="http://schemas.openxmlformats.org/officeDocument/2006/relationships" xmlns:p="http://schemas.openxmlformats.org/presentationml/2006/main">
  <p:tag name="ISIMAGESASSOCIATED" val="No"/>
</p:tagLst>
</file>

<file path=ppt/tags/tag28.xml><?xml version="1.0" encoding="utf-8"?>
<p:tagLst xmlns:a="http://schemas.openxmlformats.org/drawingml/2006/main" xmlns:r="http://schemas.openxmlformats.org/officeDocument/2006/relationships" xmlns:p="http://schemas.openxmlformats.org/presentationml/2006/main">
  <p:tag name="ISIMAGESASSOCIATED" val="No"/>
</p:tagLst>
</file>

<file path=ppt/tags/tag29.xml><?xml version="1.0" encoding="utf-8"?>
<p:tagLst xmlns:a="http://schemas.openxmlformats.org/drawingml/2006/main" xmlns:r="http://schemas.openxmlformats.org/officeDocument/2006/relationships" xmlns:p="http://schemas.openxmlformats.org/presentationml/2006/main">
  <p:tag name="ISIMAGESASSOCIATED" val="No"/>
</p:tagLst>
</file>

<file path=ppt/tags/tag3.xml><?xml version="1.0" encoding="utf-8"?>
<p:tagLst xmlns:a="http://schemas.openxmlformats.org/drawingml/2006/main" xmlns:r="http://schemas.openxmlformats.org/officeDocument/2006/relationships" xmlns:p="http://schemas.openxmlformats.org/presentationml/2006/main">
  <p:tag name="ISIMAGESASSOCIATED" val="No"/>
</p:tagLst>
</file>

<file path=ppt/tags/tag30.xml><?xml version="1.0" encoding="utf-8"?>
<p:tagLst xmlns:a="http://schemas.openxmlformats.org/drawingml/2006/main" xmlns:r="http://schemas.openxmlformats.org/officeDocument/2006/relationships" xmlns:p="http://schemas.openxmlformats.org/presentationml/2006/main">
  <p:tag name="ISIMAGESASSOCIATED" val="No"/>
</p:tagLst>
</file>

<file path=ppt/tags/tag31.xml><?xml version="1.0" encoding="utf-8"?>
<p:tagLst xmlns:a="http://schemas.openxmlformats.org/drawingml/2006/main" xmlns:r="http://schemas.openxmlformats.org/officeDocument/2006/relationships" xmlns:p="http://schemas.openxmlformats.org/presentationml/2006/main">
  <p:tag name="ISIMAGESASSOCIATED" val="No"/>
</p:tagLst>
</file>

<file path=ppt/tags/tag32.xml><?xml version="1.0" encoding="utf-8"?>
<p:tagLst xmlns:a="http://schemas.openxmlformats.org/drawingml/2006/main" xmlns:r="http://schemas.openxmlformats.org/officeDocument/2006/relationships" xmlns:p="http://schemas.openxmlformats.org/presentationml/2006/main">
  <p:tag name="ISIMAGESASSOCIATED" val="No"/>
</p:tagLst>
</file>

<file path=ppt/tags/tag33.xml><?xml version="1.0" encoding="utf-8"?>
<p:tagLst xmlns:a="http://schemas.openxmlformats.org/drawingml/2006/main" xmlns:r="http://schemas.openxmlformats.org/officeDocument/2006/relationships" xmlns:p="http://schemas.openxmlformats.org/presentationml/2006/main">
  <p:tag name="ISIMAGESASSOCIATED" val="No"/>
</p:tagLst>
</file>

<file path=ppt/tags/tag34.xml><?xml version="1.0" encoding="utf-8"?>
<p:tagLst xmlns:a="http://schemas.openxmlformats.org/drawingml/2006/main" xmlns:r="http://schemas.openxmlformats.org/officeDocument/2006/relationships" xmlns:p="http://schemas.openxmlformats.org/presentationml/2006/main">
  <p:tag name="ISIMAGESASSOCIATED" val="No"/>
</p:tagLst>
</file>

<file path=ppt/tags/tag35.xml><?xml version="1.0" encoding="utf-8"?>
<p:tagLst xmlns:a="http://schemas.openxmlformats.org/drawingml/2006/main" xmlns:r="http://schemas.openxmlformats.org/officeDocument/2006/relationships" xmlns:p="http://schemas.openxmlformats.org/presentationml/2006/main">
  <p:tag name="ISIMAGESASSOCIATED" val="No"/>
</p:tagLst>
</file>

<file path=ppt/tags/tag36.xml><?xml version="1.0" encoding="utf-8"?>
<p:tagLst xmlns:a="http://schemas.openxmlformats.org/drawingml/2006/main" xmlns:r="http://schemas.openxmlformats.org/officeDocument/2006/relationships" xmlns:p="http://schemas.openxmlformats.org/presentationml/2006/main">
  <p:tag name="ISIMAGESASSOCIATED" val="No"/>
</p:tagLst>
</file>

<file path=ppt/tags/tag37.xml><?xml version="1.0" encoding="utf-8"?>
<p:tagLst xmlns:a="http://schemas.openxmlformats.org/drawingml/2006/main" xmlns:r="http://schemas.openxmlformats.org/officeDocument/2006/relationships" xmlns:p="http://schemas.openxmlformats.org/presentationml/2006/main">
  <p:tag name="ISIMAGESASSOCIATED" val="No"/>
</p:tagLst>
</file>

<file path=ppt/tags/tag38.xml><?xml version="1.0" encoding="utf-8"?>
<p:tagLst xmlns:a="http://schemas.openxmlformats.org/drawingml/2006/main" xmlns:r="http://schemas.openxmlformats.org/officeDocument/2006/relationships" xmlns:p="http://schemas.openxmlformats.org/presentationml/2006/main">
  <p:tag name="ISIMAGESASSOCIATED" val="No"/>
</p:tagLst>
</file>

<file path=ppt/tags/tag39.xml><?xml version="1.0" encoding="utf-8"?>
<p:tagLst xmlns:a="http://schemas.openxmlformats.org/drawingml/2006/main" xmlns:r="http://schemas.openxmlformats.org/officeDocument/2006/relationships" xmlns:p="http://schemas.openxmlformats.org/presentationml/2006/main">
  <p:tag name="ISIMAGESASSOCIATED" val="No"/>
</p:tagLst>
</file>

<file path=ppt/tags/tag4.xml><?xml version="1.0" encoding="utf-8"?>
<p:tagLst xmlns:a="http://schemas.openxmlformats.org/drawingml/2006/main" xmlns:r="http://schemas.openxmlformats.org/officeDocument/2006/relationships" xmlns:p="http://schemas.openxmlformats.org/presentationml/2006/main">
  <p:tag name="ISIMAGESASSOCIATED" val="No"/>
</p:tagLst>
</file>

<file path=ppt/tags/tag40.xml><?xml version="1.0" encoding="utf-8"?>
<p:tagLst xmlns:a="http://schemas.openxmlformats.org/drawingml/2006/main" xmlns:r="http://schemas.openxmlformats.org/officeDocument/2006/relationships" xmlns:p="http://schemas.openxmlformats.org/presentationml/2006/main">
  <p:tag name="ISIMAGESASSOCIATED" val="No"/>
</p:tagLst>
</file>

<file path=ppt/tags/tag41.xml><?xml version="1.0" encoding="utf-8"?>
<p:tagLst xmlns:a="http://schemas.openxmlformats.org/drawingml/2006/main" xmlns:r="http://schemas.openxmlformats.org/officeDocument/2006/relationships" xmlns:p="http://schemas.openxmlformats.org/presentationml/2006/main">
  <p:tag name="ISIMAGESASSOCIATED" val="No"/>
</p:tagLst>
</file>

<file path=ppt/tags/tag42.xml><?xml version="1.0" encoding="utf-8"?>
<p:tagLst xmlns:a="http://schemas.openxmlformats.org/drawingml/2006/main" xmlns:r="http://schemas.openxmlformats.org/officeDocument/2006/relationships" xmlns:p="http://schemas.openxmlformats.org/presentationml/2006/main">
  <p:tag name="ISIMAGESASSOCIATED" val="No"/>
</p:tagLst>
</file>

<file path=ppt/tags/tag43.xml><?xml version="1.0" encoding="utf-8"?>
<p:tagLst xmlns:a="http://schemas.openxmlformats.org/drawingml/2006/main" xmlns:r="http://schemas.openxmlformats.org/officeDocument/2006/relationships" xmlns:p="http://schemas.openxmlformats.org/presentationml/2006/main">
  <p:tag name="ISIMAGESASSOCIATED" val="No"/>
</p:tagLst>
</file>

<file path=ppt/tags/tag44.xml><?xml version="1.0" encoding="utf-8"?>
<p:tagLst xmlns:a="http://schemas.openxmlformats.org/drawingml/2006/main" xmlns:r="http://schemas.openxmlformats.org/officeDocument/2006/relationships" xmlns:p="http://schemas.openxmlformats.org/presentationml/2006/main">
  <p:tag name="ISIMAGESASSOCIATED" val="No"/>
</p:tagLst>
</file>

<file path=ppt/tags/tag45.xml><?xml version="1.0" encoding="utf-8"?>
<p:tagLst xmlns:a="http://schemas.openxmlformats.org/drawingml/2006/main" xmlns:r="http://schemas.openxmlformats.org/officeDocument/2006/relationships" xmlns:p="http://schemas.openxmlformats.org/presentationml/2006/main">
  <p:tag name="ISIMAGESASSOCIATED" val="No"/>
</p:tagLst>
</file>

<file path=ppt/tags/tag5.xml><?xml version="1.0" encoding="utf-8"?>
<p:tagLst xmlns:a="http://schemas.openxmlformats.org/drawingml/2006/main" xmlns:r="http://schemas.openxmlformats.org/officeDocument/2006/relationships" xmlns:p="http://schemas.openxmlformats.org/presentationml/2006/main">
  <p:tag name="ISIMAGESASSOCIATED" val="No"/>
</p:tagLst>
</file>

<file path=ppt/tags/tag6.xml><?xml version="1.0" encoding="utf-8"?>
<p:tagLst xmlns:a="http://schemas.openxmlformats.org/drawingml/2006/main" xmlns:r="http://schemas.openxmlformats.org/officeDocument/2006/relationships" xmlns:p="http://schemas.openxmlformats.org/presentationml/2006/main">
  <p:tag name="ISIMAGESASSOCIATED" val="No"/>
</p:tagLst>
</file>

<file path=ppt/tags/tag7.xml><?xml version="1.0" encoding="utf-8"?>
<p:tagLst xmlns:a="http://schemas.openxmlformats.org/drawingml/2006/main" xmlns:r="http://schemas.openxmlformats.org/officeDocument/2006/relationships" xmlns:p="http://schemas.openxmlformats.org/presentationml/2006/main">
  <p:tag name="ISIMAGESASSOCIATED" val="No"/>
</p:tagLst>
</file>

<file path=ppt/tags/tag8.xml><?xml version="1.0" encoding="utf-8"?>
<p:tagLst xmlns:a="http://schemas.openxmlformats.org/drawingml/2006/main" xmlns:r="http://schemas.openxmlformats.org/officeDocument/2006/relationships" xmlns:p="http://schemas.openxmlformats.org/presentationml/2006/main">
  <p:tag name="ISIMAGESASSOCIATED" val="No"/>
</p:tagLst>
</file>

<file path=ppt/tags/tag9.xml><?xml version="1.0" encoding="utf-8"?>
<p:tagLst xmlns:a="http://schemas.openxmlformats.org/drawingml/2006/main" xmlns:r="http://schemas.openxmlformats.org/officeDocument/2006/relationships" xmlns:p="http://schemas.openxmlformats.org/presentationml/2006/main">
  <p:tag name="ISIMAGESASSOCIATED" val="No"/>
</p:tagLst>
</file>

<file path=ppt/theme/theme1.xml><?xml version="1.0" encoding="utf-8"?>
<a:theme xmlns:a="http://schemas.openxmlformats.org/drawingml/2006/main" name="Facet">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SessionQuestionData>
  <AllQuestions/>
</SessionQuestionData>
</file>

<file path=customXml/item10.xml><?xml version="1.0" encoding="utf-8"?>
<SessionPresentationSettingsData>
  <Settings>
    <answerBulletFormat>Numeric</answerBulletFormat>
    <pointsToClock/>
    <answerNowAutoInsert>No</answerNowAutoInsert>
    <answerNowStyle>Explosion</answerNowStyle>
    <answerNowText>Answer Now</answerNowText>
    <chartColors>Use PowerPoint Color Scheme</chartColors>
    <chartType>Horizontal</chartType>
    <correctAnswerIndicator>Checkmark</correctAnswerIndicator>
    <countdownAutoInsert>Yes</countdownAutoInsert>
    <countdownSeconds>10</countdownSeconds>
    <countdownSound>TicToc.wav</countdownSound>
    <countdownStyle>Stopwatch</countdownStyle>
    <gridAutoInsert>No</gridAutoInsert>
    <gridFillStyle>Answered</gridFillStyle>
    <gridFillColor>255,255,0</gridFillColor>
    <ChartModel>3D</ChartModel>
    <SimulatedVoteCount>50</SimulatedVoteCount>
    <gridColor>176,216,255</gridColor>
    <gridAlternateColor>62,158,255</gridAlternateColor>
    <gridIncorrectColor/>
    <gridOpacity>100%</gridOpacity>
    <gridTextStyle>Keypad #</gridTextStyle>
    <inputSource>Response Devices</inputSource>
    <userpreferredinputSource/>
    <multipleResponseDivisor># of Responses</multipleResponseDivisor>
    <participantsLeaderBoard>5</participantsLeaderBoard>
    <percentageDecimalPlaces>0</percentageDecimalPlaces>
    <responseCounterAutoInsert>Yes</responseCounterAutoInsert>
    <responseCounterStyle>Circle</responseCounterStyle>
    <responseCounterTextColor>0,0,0</responseCounterTextColor>
    <responseCounterFillColor>79,129,189</responseCounterFillColor>
    <responseCounterBorderColor>56,93,138</responseCounterBorderColor>
    <responseCounterDisplayValue># of Votes Received</responseCounterDisplayValue>
    <insertObjectUsingColor>Blue</insertObjectUsingColor>
    <showResults>Yes</showResults>
    <teamColors>User Defined</teamColors>
    <teamIdentificationType>None</teamIdentificationType>
    <teamScoringType>Voting pads only</teamScoringType>
    <teamScoringDecimalPlaces>1</teamScoringDecimalPlaces>
    <teamIdentificationItem/>
    <teamsLeaderBoard>5</teamsLeaderBoard>
    <teamName1/>
    <teamName2/>
    <teamName3/>
    <teamName4/>
    <teamName5/>
    <teamName6/>
    <teamName7/>
    <teamName8/>
    <teamName9/>
    <teamName10/>
    <showControlBar>Slides with EZ-VOTE Pro Objects</showControlBar>
    <defaultCorrectPointValue>100</defaultCorrectPointValue>
    <defaultIncorrectPointValue>0</defaultIncorrectPointValue>
    <chartColor1>187,224,227</chartColor1>
    <chartColor2>51,51,153</chartColor2>
    <chartColor3>0,153,153</chartColor3>
    <chartColor4>153,204,0</chartColor4>
    <chartColor5>128,128,128</chartColor5>
    <chartColor6>0,0,0</chartColor6>
    <chartColor7>0,102,204</chartColor7>
    <chartColor8>204,204,255</chartColor8>
    <chartColor9>255,0,0</chartColor9>
    <chartColor10>255,255,0</chartColor10>
    <teamColor1>187,224,227</teamColor1>
    <teamColor2>51,51,153</teamColor2>
    <teamColor3>0,153,153</teamColor3>
    <teamColor4>153,204,0</teamColor4>
    <teamColor5>128,128,128</teamColor5>
    <teamColor6>0,0,0</teamColor6>
    <teamColor7>0,102,204</teamColor7>
    <teamColor8>204,204,255</teamColor8>
    <teamColor9>255,0,0</teamColor9>
    <teamColor10>255,255,0</teamColor10>
    <displayAnswerImagesDuringVote>Yes</displayAnswerImagesDuringVote>
    <displayAnswerImagesWithResponses>Yes</displayAnswerImagesWithResponses>
    <displayAnswerTextDuringVote>Yes</displayAnswerTextDuringVote>
    <displayAnswerTextWithResponses>Yes</displayAnswerTextWithResponses>
    <questionSlideID/>
    <controlBarState>Expanded</controlBarState>
    <isGridColorKnownColor>No</isGridColorKnownColor>
    <gridColorName>255,255,0</gridColorName>
    <AutoRec/>
    <AutoRecTimeIntrvl/>
    <chartVotesView>Percentage</chartVotesView>
    <chartLabelsColor>0,0,0</chartLabelsColor>
    <isChartLabelColorKnownColor/>
    <chartLabelColorName/>
    <chartXAxisLabelType>Full Text</chartXAxisLabelType>
    <controlBarPosition>Top Left</controlBarPosition>
    <teamscoreordertype>Ordinal order</teamscoreordertype>
  </Settings>
</SessionPresentationSettingsData>
</file>

<file path=customXml/item11.xml><?xml version="1.0" encoding="utf-8"?>
<SessionAnswerData>
  <AllAnswers/>
</SessionAnswerData>
</file>

<file path=customXml/item2.xml><?xml version="1.0" encoding="utf-8"?>
<CustomFieldInfoData/>
</file>

<file path=customXml/item3.xml><?xml version="1.0" encoding="utf-8"?>
<TextingSlideData/>
</file>

<file path=customXml/item4.xml><?xml version="1.0" encoding="utf-8"?>
<ParticipantInfoData/>
</file>

<file path=customXml/item5.xml><?xml version="1.0" encoding="utf-8"?>
<SessionSlideMasterData>
  <SlideMaster/>
</SessionSlideMasterData>
</file>

<file path=customXml/item6.xml><?xml version="1.0" encoding="utf-8"?>
<SessionParticipantData/>
</file>

<file path=customXml/item7.xml><?xml version="1.0" encoding="utf-8"?>
<TeamNamesData>
  <TeamNames>
    <Team1/>
    <NewTeam1/>
    <Team2/>
    <NewTeam2/>
    <Team3/>
    <NewTeam3/>
    <Team4/>
    <NewTeam4/>
    <Team5/>
    <NewTeam5/>
    <Team6/>
    <NewTeam6/>
    <Team7/>
    <NewTeam7/>
    <Team8/>
    <NewTeam8/>
    <Team9/>
    <NewTeam9/>
    <Team10/>
    <NewTeam10/>
  </TeamNames>
</TeamNamesData>
</file>

<file path=customXml/item8.xml><?xml version="1.0" encoding="utf-8"?>
<SessionSlideSettingsData>
  <Settings/>
</SessionSlideSettingsData>
</file>

<file path=customXml/item9.xml><?xml version="1.0" encoding="utf-8"?>
<SessionResponseData/>
</file>

<file path=customXml/itemProps1.xml><?xml version="1.0" encoding="utf-8"?>
<ds:datastoreItem xmlns:ds="http://schemas.openxmlformats.org/officeDocument/2006/customXml" ds:itemID="{CF29B3A4-CE51-4B95-BF10-38F6A947FA21}">
  <ds:schemaRefs/>
</ds:datastoreItem>
</file>

<file path=customXml/itemProps10.xml><?xml version="1.0" encoding="utf-8"?>
<ds:datastoreItem xmlns:ds="http://schemas.openxmlformats.org/officeDocument/2006/customXml" ds:itemID="{3EB4947E-6889-494F-B70E-731B2CCE896C}">
  <ds:schemaRefs/>
</ds:datastoreItem>
</file>

<file path=customXml/itemProps11.xml><?xml version="1.0" encoding="utf-8"?>
<ds:datastoreItem xmlns:ds="http://schemas.openxmlformats.org/officeDocument/2006/customXml" ds:itemID="{AF78C7D0-6316-4780-8D3C-21D1FF18E742}">
  <ds:schemaRefs/>
</ds:datastoreItem>
</file>

<file path=customXml/itemProps2.xml><?xml version="1.0" encoding="utf-8"?>
<ds:datastoreItem xmlns:ds="http://schemas.openxmlformats.org/officeDocument/2006/customXml" ds:itemID="{1BEED398-CA80-4CFE-9B3A-BB768B74799C}">
  <ds:schemaRefs/>
</ds:datastoreItem>
</file>

<file path=customXml/itemProps3.xml><?xml version="1.0" encoding="utf-8"?>
<ds:datastoreItem xmlns:ds="http://schemas.openxmlformats.org/officeDocument/2006/customXml" ds:itemID="{1B618351-EBC6-4672-B50F-37D07AA94E99}">
  <ds:schemaRefs/>
</ds:datastoreItem>
</file>

<file path=customXml/itemProps4.xml><?xml version="1.0" encoding="utf-8"?>
<ds:datastoreItem xmlns:ds="http://schemas.openxmlformats.org/officeDocument/2006/customXml" ds:itemID="{1894B17A-F5E9-4918-8F03-C85E7BCAC9D1}">
  <ds:schemaRefs/>
</ds:datastoreItem>
</file>

<file path=customXml/itemProps5.xml><?xml version="1.0" encoding="utf-8"?>
<ds:datastoreItem xmlns:ds="http://schemas.openxmlformats.org/officeDocument/2006/customXml" ds:itemID="{3D480845-D491-4020-BF8A-9E4A53A8A5D4}">
  <ds:schemaRefs/>
</ds:datastoreItem>
</file>

<file path=customXml/itemProps6.xml><?xml version="1.0" encoding="utf-8"?>
<ds:datastoreItem xmlns:ds="http://schemas.openxmlformats.org/officeDocument/2006/customXml" ds:itemID="{1C0F68A9-2FF6-4874-ADC3-964B8F57B5DE}">
  <ds:schemaRefs/>
</ds:datastoreItem>
</file>

<file path=customXml/itemProps7.xml><?xml version="1.0" encoding="utf-8"?>
<ds:datastoreItem xmlns:ds="http://schemas.openxmlformats.org/officeDocument/2006/customXml" ds:itemID="{78F99542-C886-40E5-B108-37FD09478B38}">
  <ds:schemaRefs/>
</ds:datastoreItem>
</file>

<file path=customXml/itemProps8.xml><?xml version="1.0" encoding="utf-8"?>
<ds:datastoreItem xmlns:ds="http://schemas.openxmlformats.org/officeDocument/2006/customXml" ds:itemID="{AFC3205A-5D93-4B2E-A3E4-FB4E02DA559D}">
  <ds:schemaRefs/>
</ds:datastoreItem>
</file>

<file path=customXml/itemProps9.xml><?xml version="1.0" encoding="utf-8"?>
<ds:datastoreItem xmlns:ds="http://schemas.openxmlformats.org/officeDocument/2006/customXml" ds:itemID="{DC275EF7-0554-4EAD-89D3-AA98A5EE1CAB}">
  <ds:schemaRefs/>
</ds:datastoreItem>
</file>

<file path=docProps/app.xml><?xml version="1.0" encoding="utf-8"?>
<Properties xmlns="http://schemas.openxmlformats.org/officeDocument/2006/extended-properties" xmlns:vt="http://schemas.openxmlformats.org/officeDocument/2006/docPropsVTypes">
  <Template/>
  <TotalTime>36883</TotalTime>
  <Words>3191</Words>
  <Application>Microsoft Office PowerPoint</Application>
  <PresentationFormat>Widescreen</PresentationFormat>
  <Paragraphs>443</Paragraphs>
  <Slides>45</Slides>
  <Notes>31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45</vt:i4>
      </vt:variant>
    </vt:vector>
  </HeadingPairs>
  <TitlesOfParts>
    <vt:vector size="52" baseType="lpstr">
      <vt:lpstr>Arial</vt:lpstr>
      <vt:lpstr>Arial Rounded MT Bold</vt:lpstr>
      <vt:lpstr>Calibri</vt:lpstr>
      <vt:lpstr>Trebuchet MS</vt:lpstr>
      <vt:lpstr>Wingdings</vt:lpstr>
      <vt:lpstr>Wingdings 3</vt:lpstr>
      <vt:lpstr>Facet</vt:lpstr>
      <vt:lpstr>Social Media and Safety</vt:lpstr>
      <vt:lpstr>Social Media </vt:lpstr>
      <vt:lpstr>Almost everyone uses the internet/social media for information, entertainment and to connect with friends and family….</vt:lpstr>
      <vt:lpstr>Let’s talk about risks…why should you be careful? </vt:lpstr>
      <vt:lpstr>Internet/Social Media Addiction</vt:lpstr>
      <vt:lpstr>Internet/Social Media Addiction</vt:lpstr>
      <vt:lpstr>Information Sharing</vt:lpstr>
      <vt:lpstr>Social Media is Like a Giant Bulletin Board</vt:lpstr>
      <vt:lpstr>What you post can impact your future:</vt:lpstr>
      <vt:lpstr>PowerPoint Presentation</vt:lpstr>
      <vt:lpstr>PowerPoint Presentation</vt:lpstr>
      <vt:lpstr>PowerPoint Presentation</vt:lpstr>
      <vt:lpstr>Cyberbullying</vt:lpstr>
      <vt:lpstr>Forms of Cyberbullying</vt:lpstr>
      <vt:lpstr>A Growing Problem…</vt:lpstr>
      <vt:lpstr>CONTENT WARNING: The next couple of slides will be discussing suicide as it relates to cyberbullying.</vt:lpstr>
      <vt:lpstr>PowerPoint Presentation</vt:lpstr>
      <vt:lpstr>Cyberbullying and Suicide </vt:lpstr>
      <vt:lpstr>PowerPoint Presentation</vt:lpstr>
      <vt:lpstr>If you or someone you know struggles with thoughts about suicide call the  National Suicide Prevention Lifeline  at 1-800-273-8255 for help and support.</vt:lpstr>
      <vt:lpstr>What If I’m Being Bullied Online?</vt:lpstr>
      <vt:lpstr>How Can I Help Prevent Cyberbullying?</vt:lpstr>
      <vt:lpstr>Digital Abuse</vt:lpstr>
      <vt:lpstr>Your Digital Relationship Rights</vt:lpstr>
      <vt:lpstr>Catfishing</vt:lpstr>
      <vt:lpstr>Why Would Someone Catfish?</vt:lpstr>
      <vt:lpstr>Warning Signs</vt:lpstr>
      <vt:lpstr>Human Trafficking is a dangerous and serious risk of social media to be aware of…</vt:lpstr>
      <vt:lpstr>YES, human trafficking happens everywhere, including Tennessee.  </vt:lpstr>
      <vt:lpstr>Recent reports in Middle Tennessee</vt:lpstr>
      <vt:lpstr>National Human Trafficking Hotline:</vt:lpstr>
      <vt:lpstr>How Do I Stay  Smart &amp; Safe Online?</vt:lpstr>
      <vt:lpstr>PowerPoint Presentation</vt:lpstr>
      <vt:lpstr>Privacy and Location Settings</vt:lpstr>
      <vt:lpstr>You Are In Control of Your Settings</vt:lpstr>
      <vt:lpstr>By turning ON location on social media apps, anyone that follows you can see exactly where you are on the map:</vt:lpstr>
      <vt:lpstr>Privacy and Reporting:</vt:lpstr>
      <vt:lpstr>Privacy and Reporting:</vt:lpstr>
      <vt:lpstr>Privacy and Reporting:</vt:lpstr>
      <vt:lpstr>Remember: </vt:lpstr>
      <vt:lpstr>More ways to be smart about social media…</vt:lpstr>
      <vt:lpstr>Take A Break!</vt:lpstr>
      <vt:lpstr>Limit Your Time</vt:lpstr>
      <vt:lpstr>Be Smart. Be Safe. Have Fun.</vt:lpstr>
      <vt:lpstr>For more information and resources visit:</vt:lpstr>
    </vt:vector>
  </TitlesOfParts>
  <Company>CSTNISAPP03</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Safety and social media</dc:title>
  <dc:creator>haley.stocker</dc:creator>
  <cp:lastModifiedBy>Amanda C. McGeshick</cp:lastModifiedBy>
  <cp:revision>423</cp:revision>
  <dcterms:created xsi:type="dcterms:W3CDTF">2015-06-08T14:15:09Z</dcterms:created>
  <dcterms:modified xsi:type="dcterms:W3CDTF">2020-04-29T17:14:27Z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sExistingPresentation">
    <vt:lpwstr>Yes</vt:lpwstr>
  </property>
  <property fmtid="{D5CDD505-2E9C-101B-9397-08002B2CF9AE}" pid="3" name="PresentationVersion">
    <vt:lpwstr>2.0</vt:lpwstr>
  </property>
  <property fmtid="{D5CDD505-2E9C-101B-9397-08002B2CF9AE}" pid="4" name="PresentationID">
    <vt:lpwstr>4e98c65b48f34c0d878b6056990a0959</vt:lpwstr>
  </property>
  <property fmtid="{D5CDD505-2E9C-101B-9397-08002B2CF9AE}" pid="5" name="SlidesCount">
    <vt:lpwstr>37</vt:lpwstr>
  </property>
</Properties>
</file>