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9" r:id="rId3"/>
    <p:sldId id="269" r:id="rId4"/>
    <p:sldId id="258" r:id="rId5"/>
    <p:sldId id="270" r:id="rId6"/>
    <p:sldId id="271" r:id="rId7"/>
    <p:sldId id="272" r:id="rId8"/>
    <p:sldId id="273" r:id="rId9"/>
    <p:sldId id="274" r:id="rId10"/>
    <p:sldId id="275" r:id="rId11"/>
    <p:sldId id="265" r:id="rId12"/>
    <p:sldId id="276" r:id="rId13"/>
    <p:sldId id="277" r:id="rId14"/>
    <p:sldId id="278" r:id="rId15"/>
    <p:sldId id="266" r:id="rId16"/>
    <p:sldId id="279" r:id="rId17"/>
    <p:sldId id="280" r:id="rId18"/>
    <p:sldId id="262" r:id="rId19"/>
    <p:sldId id="281" r:id="rId20"/>
    <p:sldId id="282" r:id="rId21"/>
    <p:sldId id="283" r:id="rId22"/>
    <p:sldId id="284" r:id="rId23"/>
    <p:sldId id="307" r:id="rId24"/>
    <p:sldId id="312" r:id="rId25"/>
    <p:sldId id="311" r:id="rId26"/>
    <p:sldId id="310" r:id="rId27"/>
    <p:sldId id="309" r:id="rId28"/>
    <p:sldId id="308" r:id="rId29"/>
    <p:sldId id="313" r:id="rId30"/>
    <p:sldId id="315" r:id="rId31"/>
    <p:sldId id="285" r:id="rId32"/>
    <p:sldId id="286" r:id="rId33"/>
    <p:sldId id="257" r:id="rId34"/>
    <p:sldId id="288" r:id="rId35"/>
    <p:sldId id="292" r:id="rId36"/>
    <p:sldId id="293" r:id="rId37"/>
    <p:sldId id="294" r:id="rId38"/>
    <p:sldId id="289" r:id="rId39"/>
    <p:sldId id="291" r:id="rId40"/>
    <p:sldId id="290" r:id="rId41"/>
    <p:sldId id="295" r:id="rId42"/>
    <p:sldId id="296" r:id="rId43"/>
    <p:sldId id="297" r:id="rId44"/>
    <p:sldId id="298" r:id="rId45"/>
    <p:sldId id="260" r:id="rId46"/>
    <p:sldId id="299" r:id="rId47"/>
    <p:sldId id="300" r:id="rId48"/>
    <p:sldId id="301" r:id="rId49"/>
    <p:sldId id="302" r:id="rId50"/>
    <p:sldId id="303" r:id="rId51"/>
    <p:sldId id="304" r:id="rId52"/>
    <p:sldId id="305" r:id="rId53"/>
    <p:sldId id="306" r:id="rId54"/>
    <p:sldId id="261" r:id="rId55"/>
    <p:sldId id="263" r:id="rId56"/>
    <p:sldId id="264" r:id="rId57"/>
    <p:sldId id="268" r:id="rId58"/>
    <p:sldId id="26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EBEE"/>
    <a:srgbClr val="54A49D"/>
    <a:srgbClr val="3676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2" autoAdjust="0"/>
    <p:restoredTop sz="79833" autoAdjust="0"/>
  </p:normalViewPr>
  <p:slideViewPr>
    <p:cSldViewPr snapToGrid="0">
      <p:cViewPr varScale="1">
        <p:scale>
          <a:sx n="55" d="100"/>
          <a:sy n="55" d="100"/>
        </p:scale>
        <p:origin x="25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BA5D91-D301-4A7D-B048-3583F4B782DE}" type="datetimeFigureOut">
              <a:rPr lang="en-US" smtClean="0"/>
              <a:t>9/27/2023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D347D8-FAE5-418A-A492-DD6CCBE81569}" type="slidenum">
              <a:rPr lang="en-US" smtClean="0"/>
              <a:t>‹#›</a:t>
            </a:fld>
            <a:endParaRPr lang="en-US"/>
          </a:p>
        </p:txBody>
      </p:sp>
    </p:spTree>
    <p:extLst>
      <p:ext uri="{BB962C8B-B14F-4D97-AF65-F5344CB8AC3E}">
        <p14:creationId xmlns:p14="http://schemas.microsoft.com/office/powerpoint/2010/main" val="29850194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Facilitator note: this presentation is lengthy.</a:t>
            </a:r>
            <a:r>
              <a:rPr lang="en-US" baseline="0" dirty="0" smtClean="0"/>
              <a:t> You may want to break it up into multiple lessons as it covers several topics. </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a:t>
            </a:fld>
            <a:endParaRPr lang="en-US"/>
          </a:p>
        </p:txBody>
      </p:sp>
    </p:spTree>
    <p:extLst>
      <p:ext uri="{BB962C8B-B14F-4D97-AF65-F5344CB8AC3E}">
        <p14:creationId xmlns:p14="http://schemas.microsoft.com/office/powerpoint/2010/main" val="3222605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http://www.careerbuilder.com/share/aboutus/pressreleasesdetail.aspx?ed=12%2F31%2F2016&amp;id=pr945&amp;sd=4%2F28%2F2016</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10</a:t>
            </a:fld>
            <a:endParaRPr lang="en-US"/>
          </a:p>
        </p:txBody>
      </p:sp>
    </p:spTree>
    <p:extLst>
      <p:ext uri="{BB962C8B-B14F-4D97-AF65-F5344CB8AC3E}">
        <p14:creationId xmlns:p14="http://schemas.microsoft.com/office/powerpoint/2010/main" val="3959449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 of news stories about people who were fired or denied</a:t>
            </a:r>
            <a:r>
              <a:rPr lang="en-US" baseline="0" dirty="0" smtClean="0"/>
              <a:t> admission to college due to inappropriate, harmful and/or racist content that they posted on social media. </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11</a:t>
            </a:fld>
            <a:endParaRPr lang="en-US"/>
          </a:p>
        </p:txBody>
      </p:sp>
    </p:spTree>
    <p:extLst>
      <p:ext uri="{BB962C8B-B14F-4D97-AF65-F5344CB8AC3E}">
        <p14:creationId xmlns:p14="http://schemas.microsoft.com/office/powerpoint/2010/main" val="3810124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https://www.healthyplace.com/suicide/bullying-cyberbullying-and-teen-suicide</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12</a:t>
            </a:fld>
            <a:endParaRPr lang="en-US"/>
          </a:p>
        </p:txBody>
      </p:sp>
    </p:spTree>
    <p:extLst>
      <p:ext uri="{BB962C8B-B14F-4D97-AF65-F5344CB8AC3E}">
        <p14:creationId xmlns:p14="http://schemas.microsoft.com/office/powerpoint/2010/main" val="2342989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13</a:t>
            </a:fld>
            <a:endParaRPr lang="en-US"/>
          </a:p>
        </p:txBody>
      </p:sp>
    </p:spTree>
    <p:extLst>
      <p:ext uri="{BB962C8B-B14F-4D97-AF65-F5344CB8AC3E}">
        <p14:creationId xmlns:p14="http://schemas.microsoft.com/office/powerpoint/2010/main" val="39666530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This includes social media AND online gaming.</a:t>
            </a:r>
          </a:p>
          <a:p>
            <a:endParaRPr lang="en-US" sz="1000" dirty="0" smtClean="0"/>
          </a:p>
          <a:p>
            <a:r>
              <a:rPr lang="en-US" sz="1000" dirty="0" smtClean="0"/>
              <a:t>Types</a:t>
            </a:r>
            <a:r>
              <a:rPr lang="en-US" sz="1000" baseline="0" dirty="0" smtClean="0"/>
              <a:t> of cyberbullying (asked about in survey):</a:t>
            </a:r>
            <a:endParaRPr lang="en-US" sz="1000" dirty="0" smtClean="0"/>
          </a:p>
          <a:p>
            <a:r>
              <a:rPr lang="en-US" sz="1000" dirty="0" smtClean="0"/>
              <a:t>Offensive name-calling, </a:t>
            </a:r>
          </a:p>
          <a:p>
            <a:r>
              <a:rPr lang="en-US" sz="1000" dirty="0" smtClean="0"/>
              <a:t>Spreading rumors</a:t>
            </a:r>
          </a:p>
          <a:p>
            <a:r>
              <a:rPr lang="en-US" sz="1000" dirty="0" smtClean="0"/>
              <a:t>Receiving explicit images they didn’t ask for</a:t>
            </a:r>
          </a:p>
          <a:p>
            <a:r>
              <a:rPr lang="en-US" sz="1000" dirty="0" smtClean="0"/>
              <a:t>Physical threats</a:t>
            </a:r>
          </a:p>
          <a:p>
            <a:r>
              <a:rPr lang="en-US" sz="1000" dirty="0" smtClean="0"/>
              <a:t>Constantly being asked where they are, what they’re doing, or who they’re with by someone other than a parent</a:t>
            </a:r>
          </a:p>
          <a:p>
            <a:r>
              <a:rPr lang="en-US" sz="1000" dirty="0" smtClean="0"/>
              <a:t>Having explicit images of them shared without their consent</a:t>
            </a:r>
          </a:p>
          <a:p>
            <a:endParaRPr lang="en-US" sz="1000" dirty="0" smtClean="0"/>
          </a:p>
          <a:p>
            <a:r>
              <a:rPr lang="en-US" sz="1000" dirty="0" smtClean="0"/>
              <a:t>https://www.pewresearch.org/internet/2022/12/15/teens-and-cyberbullying-2022/</a:t>
            </a:r>
          </a:p>
          <a:p>
            <a:r>
              <a:rPr lang="en-US" sz="1000" dirty="0" smtClean="0"/>
              <a:t>https://www.broadbandsearch.net/blog/cyber-bullying-statistics</a:t>
            </a:r>
          </a:p>
          <a:p>
            <a:r>
              <a:rPr lang="en-US" sz="1000" dirty="0" smtClean="0"/>
              <a:t>https://www.stopbullying.gov/resources/facts#stats</a:t>
            </a:r>
          </a:p>
          <a:p>
            <a:endParaRPr lang="en-US" sz="1000" dirty="0" smtClean="0"/>
          </a:p>
          <a:p>
            <a:r>
              <a:rPr lang="en-US" sz="1000" dirty="0" smtClean="0"/>
              <a:t>About 37% of young people between the ages of 12 and 17 have been bullied online. 30% have had it happen more than once.[1]</a:t>
            </a:r>
          </a:p>
          <a:p>
            <a:r>
              <a:rPr lang="en-US" sz="1000" dirty="0" smtClean="0"/>
              <a:t>95% of teens in the U.S. are online, and the vast majority access the internet on their mobile device, making it the most common medium for cyber bullying.[2]</a:t>
            </a:r>
          </a:p>
          <a:p>
            <a:r>
              <a:rPr lang="en-US" sz="1000" dirty="0" smtClean="0"/>
              <a:t>23% of students reported that they’ve said or done something mean or cruel to another person online. 27% reported that they’ve experienced the same from someone else.[3]</a:t>
            </a:r>
          </a:p>
          <a:p>
            <a:r>
              <a:rPr lang="en-US" sz="1000" dirty="0" smtClean="0"/>
              <a:t>Girls are more likely than boys to be both victims and perpetrators of cyber bullying. 15% of teen girls have been the target of at least four different kinds of abusive online behaviors, compared with 6% of boys.[4]</a:t>
            </a:r>
          </a:p>
          <a:p>
            <a:r>
              <a:rPr lang="en-US" sz="1000" dirty="0" smtClean="0"/>
              <a:t>About half of LGBTQ+ students experience online harassment -- a rate higher than average.[5]</a:t>
            </a:r>
          </a:p>
          <a:p>
            <a:r>
              <a:rPr lang="en-US" sz="1000" dirty="0" smtClean="0"/>
              <a:t>Instagram is the social media site where most young people report experiencing cyberbullying, with 42% of those surveyed experiencing harassment on the platform.[6]</a:t>
            </a:r>
          </a:p>
          <a:p>
            <a:r>
              <a:rPr lang="en-US" sz="1000" dirty="0" smtClean="0"/>
              <a:t>Young people who experience cyberbullying are at a greater risk than those who don’t for both self-harm and suicidal behaviors.[7]</a:t>
            </a:r>
          </a:p>
          <a:p>
            <a:r>
              <a:rPr lang="en-US" sz="1000" dirty="0" smtClean="0"/>
              <a:t>83% of young people believe social media companies should be doing more to tackle cyberbullying on their platforms.[8]</a:t>
            </a:r>
          </a:p>
          <a:p>
            <a:r>
              <a:rPr lang="en-US" sz="1000" dirty="0" smtClean="0"/>
              <a:t>60% of young people have witnessed online bullying. Most do not intervene.[9]</a:t>
            </a:r>
          </a:p>
          <a:p>
            <a:r>
              <a:rPr lang="en-US" sz="1000" dirty="0" smtClean="0"/>
              <a:t>Only 1 in 10 teen victims will inform a parent or trusted adult of their abuse.[10]</a:t>
            </a:r>
          </a:p>
          <a:p>
            <a:r>
              <a:rPr lang="en-US" sz="1000" dirty="0" smtClean="0"/>
              <a:t>4 out of 5 students (81%) say they would be more likely to intervene in instances of cyberbullying if they could do it anonymously.[11]</a:t>
            </a:r>
          </a:p>
          <a:p>
            <a:r>
              <a:rPr lang="en-US" sz="1000" dirty="0" smtClean="0"/>
              <a:t>(11 Facts About Cyberbullying | DoSomething.org) </a:t>
            </a:r>
          </a:p>
          <a:p>
            <a:endParaRPr lang="en-US" sz="1000" dirty="0" smtClean="0"/>
          </a:p>
          <a:p>
            <a:endParaRPr lang="en-US" sz="1000" dirty="0"/>
          </a:p>
        </p:txBody>
      </p:sp>
      <p:sp>
        <p:nvSpPr>
          <p:cNvPr id="4" name="Slide Number Placeholder 3"/>
          <p:cNvSpPr>
            <a:spLocks noGrp="1"/>
          </p:cNvSpPr>
          <p:nvPr>
            <p:ph type="sldNum" sz="quarter" idx="10"/>
          </p:nvPr>
        </p:nvSpPr>
        <p:spPr/>
        <p:txBody>
          <a:bodyPr/>
          <a:lstStyle/>
          <a:p>
            <a:fld id="{88D347D8-FAE5-418A-A492-DD6CCBE81569}" type="slidenum">
              <a:rPr lang="en-US" smtClean="0"/>
              <a:t>14</a:t>
            </a:fld>
            <a:endParaRPr lang="en-US"/>
          </a:p>
        </p:txBody>
      </p:sp>
    </p:spTree>
    <p:extLst>
      <p:ext uri="{BB962C8B-B14F-4D97-AF65-F5344CB8AC3E}">
        <p14:creationId xmlns:p14="http://schemas.microsoft.com/office/powerpoint/2010/main" val="4109312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that had been cyberbullied where asked to identify what issues they felt arose because of their experience with cyberbullying.</a:t>
            </a:r>
          </a:p>
          <a:p>
            <a:endParaRPr lang="en-US" dirty="0" smtClean="0"/>
          </a:p>
          <a:p>
            <a:r>
              <a:rPr lang="en-US" dirty="0" smtClean="0"/>
              <a:t>https://www.broadbandsearch.net/blog/cyber-bullying-statistics#post-navigation-0</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15</a:t>
            </a:fld>
            <a:endParaRPr lang="en-US"/>
          </a:p>
        </p:txBody>
      </p:sp>
    </p:spTree>
    <p:extLst>
      <p:ext uri="{BB962C8B-B14F-4D97-AF65-F5344CB8AC3E}">
        <p14:creationId xmlns:p14="http://schemas.microsoft.com/office/powerpoint/2010/main" val="3635309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https://www.stopbullying.gov/bullying/effects#suicide</a:t>
            </a:r>
          </a:p>
          <a:p>
            <a:r>
              <a:rPr lang="en-US" dirty="0" smtClean="0"/>
              <a:t>https://www.broadbandsearch.net/blog/cyber-bullying-statistics#post-navigation-6</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16</a:t>
            </a:fld>
            <a:endParaRPr lang="en-US"/>
          </a:p>
        </p:txBody>
      </p:sp>
    </p:spTree>
    <p:extLst>
      <p:ext uri="{BB962C8B-B14F-4D97-AF65-F5344CB8AC3E}">
        <p14:creationId xmlns:p14="http://schemas.microsoft.com/office/powerpoint/2010/main" val="1791145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hotlines for youth:</a:t>
            </a:r>
          </a:p>
          <a:p>
            <a:r>
              <a:rPr lang="en-US" dirty="0" smtClean="0"/>
              <a:t>Loveisrespect.org (1.800.331.9474)</a:t>
            </a:r>
          </a:p>
          <a:p>
            <a:r>
              <a:rPr lang="en-US" dirty="0" smtClean="0"/>
              <a:t>Peer advocates available 24/7 to support teens with concerns about dating violence. Chat available thru their website, or text </a:t>
            </a:r>
            <a:r>
              <a:rPr lang="en-US" dirty="0" err="1" smtClean="0"/>
              <a:t>loveis</a:t>
            </a:r>
            <a:r>
              <a:rPr lang="en-US" dirty="0" smtClean="0"/>
              <a:t> to 22522</a:t>
            </a:r>
          </a:p>
          <a:p>
            <a:r>
              <a:rPr lang="en-US" dirty="0" smtClean="0"/>
              <a:t>Trevor Project Lifeline (1.866.488.7386) https://www.thetrevorproject.org/</a:t>
            </a:r>
          </a:p>
          <a:p>
            <a:r>
              <a:rPr lang="en-US" dirty="0" smtClean="0"/>
              <a:t>Provides 24/7 crisis intervention and suicide prevention services to lesbian, gay, bisexual, transgender, and questioning youth.</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17</a:t>
            </a:fld>
            <a:endParaRPr lang="en-US"/>
          </a:p>
        </p:txBody>
      </p:sp>
    </p:spTree>
    <p:extLst>
      <p:ext uri="{BB962C8B-B14F-4D97-AF65-F5344CB8AC3E}">
        <p14:creationId xmlns:p14="http://schemas.microsoft.com/office/powerpoint/2010/main" val="446267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to an adult you trust</a:t>
            </a:r>
          </a:p>
          <a:p>
            <a:r>
              <a:rPr lang="en-US" dirty="0" smtClean="0"/>
              <a:t>Talking to an adult is not “snitching.” A trusted adult can provide support and help to stop what is happening.</a:t>
            </a:r>
          </a:p>
          <a:p>
            <a:r>
              <a:rPr lang="en-US" dirty="0" smtClean="0"/>
              <a:t>Ignore and Block</a:t>
            </a:r>
          </a:p>
          <a:p>
            <a:r>
              <a:rPr lang="en-US" dirty="0" smtClean="0"/>
              <a:t>Ignore hateful messages and block any harassing accounts, emails or phone numbers.</a:t>
            </a:r>
          </a:p>
          <a:p>
            <a:r>
              <a:rPr lang="en-US" dirty="0" smtClean="0"/>
              <a:t>Don’t bully the bully</a:t>
            </a:r>
          </a:p>
          <a:p>
            <a:r>
              <a:rPr lang="en-US" dirty="0" smtClean="0"/>
              <a:t>Being kind and respectful (even to the bully) shows you are in control of your emotions and you won’t let their negativity bring you down.</a:t>
            </a:r>
          </a:p>
          <a:p>
            <a:r>
              <a:rPr lang="en-US" dirty="0" smtClean="0"/>
              <a:t>Stick with your supporters</a:t>
            </a:r>
          </a:p>
          <a:p>
            <a:r>
              <a:rPr lang="en-US" dirty="0" smtClean="0"/>
              <a:t>Talk about it with friends or people you can trust.</a:t>
            </a:r>
          </a:p>
          <a:p>
            <a:r>
              <a:rPr lang="en-US" dirty="0" smtClean="0"/>
              <a:t>Report bullying when it happen:</a:t>
            </a:r>
          </a:p>
          <a:p>
            <a:r>
              <a:rPr lang="en-US" dirty="0" smtClean="0"/>
              <a:t>You can report comments and accounts on the app or website you are using. </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18</a:t>
            </a:fld>
            <a:endParaRPr lang="en-US"/>
          </a:p>
        </p:txBody>
      </p:sp>
    </p:spTree>
    <p:extLst>
      <p:ext uri="{BB962C8B-B14F-4D97-AF65-F5344CB8AC3E}">
        <p14:creationId xmlns:p14="http://schemas.microsoft.com/office/powerpoint/2010/main" val="130740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19</a:t>
            </a:fld>
            <a:endParaRPr lang="en-US"/>
          </a:p>
        </p:txBody>
      </p:sp>
    </p:spTree>
    <p:extLst>
      <p:ext uri="{BB962C8B-B14F-4D97-AF65-F5344CB8AC3E}">
        <p14:creationId xmlns:p14="http://schemas.microsoft.com/office/powerpoint/2010/main" val="6235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for each* YouTube, Instagram, Snapchat,</a:t>
            </a:r>
            <a:r>
              <a:rPr lang="en-US" baseline="0" dirty="0" smtClean="0"/>
              <a:t> and</a:t>
            </a:r>
            <a:r>
              <a:rPr lang="en-US" dirty="0" smtClean="0"/>
              <a:t> </a:t>
            </a:r>
            <a:r>
              <a:rPr lang="en-US" dirty="0" err="1" smtClean="0"/>
              <a:t>TikTok</a:t>
            </a:r>
            <a:r>
              <a:rPr lang="en-US" dirty="0" smtClean="0"/>
              <a:t> are the most popular apps for young people (in 2023)</a:t>
            </a:r>
          </a:p>
          <a:p>
            <a:endParaRPr lang="en-US" dirty="0" smtClean="0"/>
          </a:p>
          <a:p>
            <a:r>
              <a:rPr lang="en-US" dirty="0" smtClean="0"/>
              <a:t>Two-thirds of teens report using </a:t>
            </a:r>
            <a:r>
              <a:rPr lang="en-US" dirty="0" err="1" smtClean="0"/>
              <a:t>TikTok</a:t>
            </a:r>
            <a:r>
              <a:rPr lang="en-US" dirty="0" smtClean="0"/>
              <a:t>, followed by roughly six-in-ten who say they use Instagram (62%) and Snapchat (59%). Much smaller shares of teens say they have ever used Twitter (23%), Twitch (20%), WhatsApp (17%), </a:t>
            </a:r>
            <a:r>
              <a:rPr lang="en-US" dirty="0" err="1" smtClean="0"/>
              <a:t>Reddit</a:t>
            </a:r>
            <a:r>
              <a:rPr lang="en-US" dirty="0" smtClean="0"/>
              <a:t> (14%) and Tumblr (5%).</a:t>
            </a:r>
          </a:p>
          <a:p>
            <a:endParaRPr lang="en-US" dirty="0" smtClean="0"/>
          </a:p>
          <a:p>
            <a:r>
              <a:rPr lang="en-US" dirty="0" smtClean="0"/>
              <a:t>https://www.pewresearch.org/short-reads/2023/04/24/teens-and-social-media-key-findings-from-pew-research-center-surveys/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2</a:t>
            </a:fld>
            <a:endParaRPr lang="en-US"/>
          </a:p>
        </p:txBody>
      </p:sp>
    </p:spTree>
    <p:extLst>
      <p:ext uri="{BB962C8B-B14F-4D97-AF65-F5344CB8AC3E}">
        <p14:creationId xmlns:p14="http://schemas.microsoft.com/office/powerpoint/2010/main" val="34506378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of teen</a:t>
            </a:r>
            <a:r>
              <a:rPr lang="en-US" baseline="0" dirty="0" smtClean="0"/>
              <a:t> girls (ages 15-17)</a:t>
            </a:r>
            <a:r>
              <a:rPr lang="en-US" dirty="0" smtClean="0"/>
              <a:t> say someone has sent them explicit images they didn’t ask for, an act sometimes referred to as </a:t>
            </a:r>
            <a:r>
              <a:rPr lang="en-US" dirty="0" err="1" smtClean="0"/>
              <a:t>cyberflashing</a:t>
            </a:r>
            <a:endParaRPr lang="en-US" dirty="0" smtClean="0"/>
          </a:p>
          <a:p>
            <a:r>
              <a:rPr lang="en-US" dirty="0" smtClean="0"/>
              <a:t>8%</a:t>
            </a:r>
            <a:r>
              <a:rPr lang="en-US" baseline="0" dirty="0" smtClean="0"/>
              <a:t> </a:t>
            </a:r>
            <a:r>
              <a:rPr lang="en-US" dirty="0" smtClean="0"/>
              <a:t>had someone share explicit images of them without their consent, in what is also known as revenge porn</a:t>
            </a:r>
          </a:p>
          <a:p>
            <a:r>
              <a:rPr lang="en-US" dirty="0" smtClean="0"/>
              <a:t>17%</a:t>
            </a:r>
            <a:r>
              <a:rPr lang="en-US" baseline="0" dirty="0" smtClean="0"/>
              <a:t> have </a:t>
            </a:r>
            <a:r>
              <a:rPr lang="en-US" dirty="0" smtClean="0"/>
              <a:t>been the target of persistent questioning about their whereabouts and activities</a:t>
            </a:r>
          </a:p>
          <a:p>
            <a:endParaRPr lang="en-US" dirty="0" smtClean="0"/>
          </a:p>
          <a:p>
            <a:r>
              <a:rPr lang="en-US" dirty="0" smtClean="0"/>
              <a:t>https://www.pewresearch.org/internet/2022/12/15/teens-and-cyberbullying-2022/</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20</a:t>
            </a:fld>
            <a:endParaRPr lang="en-US"/>
          </a:p>
        </p:txBody>
      </p:sp>
    </p:spTree>
    <p:extLst>
      <p:ext uri="{BB962C8B-B14F-4D97-AF65-F5344CB8AC3E}">
        <p14:creationId xmlns:p14="http://schemas.microsoft.com/office/powerpoint/2010/main" val="262101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Loveisrespect.org (1.800.331.9474)</a:t>
            </a:r>
          </a:p>
          <a:p>
            <a:r>
              <a:rPr lang="en-US" dirty="0" smtClean="0"/>
              <a:t>Peer advocates available 24/7 to support teens with concerns about dating violence. Chat available thru their website, or text </a:t>
            </a:r>
            <a:r>
              <a:rPr lang="en-US" dirty="0" err="1" smtClean="0"/>
              <a:t>loveis</a:t>
            </a:r>
            <a:r>
              <a:rPr lang="en-US" dirty="0" smtClean="0"/>
              <a:t> to 22522</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21</a:t>
            </a:fld>
            <a:endParaRPr lang="en-US"/>
          </a:p>
        </p:txBody>
      </p:sp>
    </p:spTree>
    <p:extLst>
      <p:ext uri="{BB962C8B-B14F-4D97-AF65-F5344CB8AC3E}">
        <p14:creationId xmlns:p14="http://schemas.microsoft.com/office/powerpoint/2010/main" val="3615409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22</a:t>
            </a:fld>
            <a:endParaRPr lang="en-US"/>
          </a:p>
        </p:txBody>
      </p:sp>
    </p:spTree>
    <p:extLst>
      <p:ext uri="{BB962C8B-B14F-4D97-AF65-F5344CB8AC3E}">
        <p14:creationId xmlns:p14="http://schemas.microsoft.com/office/powerpoint/2010/main" val="748552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31</a:t>
            </a:fld>
            <a:endParaRPr lang="en-US"/>
          </a:p>
        </p:txBody>
      </p:sp>
    </p:spTree>
    <p:extLst>
      <p:ext uri="{BB962C8B-B14F-4D97-AF65-F5344CB8AC3E}">
        <p14:creationId xmlns:p14="http://schemas.microsoft.com/office/powerpoint/2010/main" val="3896698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suspect someone is catfishing you:</a:t>
            </a:r>
          </a:p>
          <a:p>
            <a:r>
              <a:rPr lang="en-US" dirty="0" smtClean="0"/>
              <a:t>Do not share any of your personal information.</a:t>
            </a:r>
          </a:p>
          <a:p>
            <a:r>
              <a:rPr lang="en-US" dirty="0" smtClean="0"/>
              <a:t>Consider ending communication with them.</a:t>
            </a:r>
          </a:p>
          <a:p>
            <a:r>
              <a:rPr lang="en-US" dirty="0" smtClean="0"/>
              <a:t>Never meet up with them alone.</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32</a:t>
            </a:fld>
            <a:endParaRPr lang="en-US"/>
          </a:p>
        </p:txBody>
      </p:sp>
    </p:spTree>
    <p:extLst>
      <p:ext uri="{BB962C8B-B14F-4D97-AF65-F5344CB8AC3E}">
        <p14:creationId xmlns:p14="http://schemas.microsoft.com/office/powerpoint/2010/main" val="16807840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 few slides talk about Human Trafficking.</a:t>
            </a:r>
            <a:r>
              <a:rPr lang="en-US" baseline="0" dirty="0" smtClean="0"/>
              <a:t> Please review for age appropriateness.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33</a:t>
            </a:fld>
            <a:endParaRPr lang="en-US"/>
          </a:p>
        </p:txBody>
      </p:sp>
    </p:spTree>
    <p:extLst>
      <p:ext uri="{BB962C8B-B14F-4D97-AF65-F5344CB8AC3E}">
        <p14:creationId xmlns:p14="http://schemas.microsoft.com/office/powerpoint/2010/main" val="9123687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https://polarisproject.org/human-trafficking-and-social-media/</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34</a:t>
            </a:fld>
            <a:endParaRPr lang="en-US"/>
          </a:p>
        </p:txBody>
      </p:sp>
    </p:spTree>
    <p:extLst>
      <p:ext uri="{BB962C8B-B14F-4D97-AF65-F5344CB8AC3E}">
        <p14:creationId xmlns:p14="http://schemas.microsoft.com/office/powerpoint/2010/main" val="3277026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35</a:t>
            </a:fld>
            <a:endParaRPr lang="en-US"/>
          </a:p>
        </p:txBody>
      </p:sp>
    </p:spTree>
    <p:extLst>
      <p:ext uri="{BB962C8B-B14F-4D97-AF65-F5344CB8AC3E}">
        <p14:creationId xmlns:p14="http://schemas.microsoft.com/office/powerpoint/2010/main" val="2777496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Anyone can be trafficked, in any community, just as anyone can be the victim of any kind of crime. But the real story is that while it can happen to anyone available evidence suggests that people of color and LGBTQ+ people are more likely to be trafficked than other demographic groups. </a:t>
            </a:r>
          </a:p>
          <a:p>
            <a:endParaRPr lang="en-US" dirty="0" smtClean="0"/>
          </a:p>
          <a:p>
            <a:r>
              <a:rPr lang="en-US" dirty="0" smtClean="0"/>
              <a:t>https://polarisproject.org/vulnerabilities-and-recruitment/</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36</a:t>
            </a:fld>
            <a:endParaRPr lang="en-US"/>
          </a:p>
        </p:txBody>
      </p:sp>
    </p:spTree>
    <p:extLst>
      <p:ext uri="{BB962C8B-B14F-4D97-AF65-F5344CB8AC3E}">
        <p14:creationId xmlns:p14="http://schemas.microsoft.com/office/powerpoint/2010/main" val="10061763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is Grooming? </a:t>
            </a:r>
          </a:p>
          <a:p>
            <a:r>
              <a:rPr lang="en-US" dirty="0" smtClean="0"/>
              <a:t>Sex traffickers carefully and methodically work to gain their victims’ trust, create a degree of dependence, and subtly promote the idea that selling sexual services is normal, acceptable and necessary. Ultimately, successful grooming results in vulnerable people cooperating in their own exploitation and abuse and believing they have made the choice to do so independently.</a:t>
            </a:r>
          </a:p>
          <a:p>
            <a:r>
              <a:rPr lang="en-US" dirty="0" smtClean="0"/>
              <a:t>https://polarisproject.org/love-and-trafficking/</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37</a:t>
            </a:fld>
            <a:endParaRPr lang="en-US"/>
          </a:p>
        </p:txBody>
      </p:sp>
    </p:spTree>
    <p:extLst>
      <p:ext uri="{BB962C8B-B14F-4D97-AF65-F5344CB8AC3E}">
        <p14:creationId xmlns:p14="http://schemas.microsoft.com/office/powerpoint/2010/main" val="4144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Majorities of teens report experiencing each of the four positive experiences asked about: feeling more connected to what is going on in their friends’ lives (80%), like they have a place where they can show their creative side (71%), like they have people who can support them through tough times (67%), and that they are more accepted (58%).</a:t>
            </a:r>
          </a:p>
          <a:p>
            <a:endParaRPr lang="en-US" dirty="0" smtClean="0"/>
          </a:p>
          <a:p>
            <a:r>
              <a:rPr lang="en-US" dirty="0" smtClean="0"/>
              <a:t>https://www.pewresearch.org/short-reads/2023/04/24/teens-and-social-media-key-findings-from-pew-research-center-surveys/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a:t>
            </a:fld>
            <a:endParaRPr lang="en-US"/>
          </a:p>
        </p:txBody>
      </p:sp>
    </p:spTree>
    <p:extLst>
      <p:ext uri="{BB962C8B-B14F-4D97-AF65-F5344CB8AC3E}">
        <p14:creationId xmlns:p14="http://schemas.microsoft.com/office/powerpoint/2010/main" val="5890382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https://polarisproject.org/myths-facts-and-statistics/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38</a:t>
            </a:fld>
            <a:endParaRPr lang="en-US"/>
          </a:p>
        </p:txBody>
      </p:sp>
    </p:spTree>
    <p:extLst>
      <p:ext uri="{BB962C8B-B14F-4D97-AF65-F5344CB8AC3E}">
        <p14:creationId xmlns:p14="http://schemas.microsoft.com/office/powerpoint/2010/main" val="13816346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https://polarisproject.org/myths-facts-and-statistics/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39</a:t>
            </a:fld>
            <a:endParaRPr lang="en-US"/>
          </a:p>
        </p:txBody>
      </p:sp>
    </p:spTree>
    <p:extLst>
      <p:ext uri="{BB962C8B-B14F-4D97-AF65-F5344CB8AC3E}">
        <p14:creationId xmlns:p14="http://schemas.microsoft.com/office/powerpoint/2010/main" val="2705496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41</a:t>
            </a:fld>
            <a:endParaRPr lang="en-US"/>
          </a:p>
        </p:txBody>
      </p:sp>
    </p:spTree>
    <p:extLst>
      <p:ext uri="{BB962C8B-B14F-4D97-AF65-F5344CB8AC3E}">
        <p14:creationId xmlns:p14="http://schemas.microsoft.com/office/powerpoint/2010/main" val="5821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42</a:t>
            </a:fld>
            <a:endParaRPr lang="en-US"/>
          </a:p>
        </p:txBody>
      </p:sp>
    </p:spTree>
    <p:extLst>
      <p:ext uri="{BB962C8B-B14F-4D97-AF65-F5344CB8AC3E}">
        <p14:creationId xmlns:p14="http://schemas.microsoft.com/office/powerpoint/2010/main" val="884433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a:t>
            </a:r>
            <a:r>
              <a:rPr lang="en-US" baseline="30000" dirty="0" smtClean="0"/>
              <a:t>st</a:t>
            </a:r>
            <a:r>
              <a:rPr lang="en-US" dirty="0" smtClean="0"/>
              <a:t> click for iPhone settings*</a:t>
            </a:r>
          </a:p>
          <a:p>
            <a:r>
              <a:rPr lang="en-US" baseline="0" dirty="0" smtClean="0"/>
              <a:t>*2</a:t>
            </a:r>
            <a:r>
              <a:rPr lang="en-US" baseline="30000" dirty="0" smtClean="0"/>
              <a:t>nd</a:t>
            </a:r>
            <a:r>
              <a:rPr lang="en-US" baseline="0" dirty="0" smtClean="0"/>
              <a:t> click for Android settings*</a:t>
            </a:r>
            <a:r>
              <a:rPr lang="en-US" dirty="0" smtClean="0"/>
              <a:t> </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43</a:t>
            </a:fld>
            <a:endParaRPr lang="en-US"/>
          </a:p>
        </p:txBody>
      </p:sp>
    </p:spTree>
    <p:extLst>
      <p:ext uri="{BB962C8B-B14F-4D97-AF65-F5344CB8AC3E}">
        <p14:creationId xmlns:p14="http://schemas.microsoft.com/office/powerpoint/2010/main" val="14072884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44</a:t>
            </a:fld>
            <a:endParaRPr lang="en-US"/>
          </a:p>
        </p:txBody>
      </p:sp>
    </p:spTree>
    <p:extLst>
      <p:ext uri="{BB962C8B-B14F-4D97-AF65-F5344CB8AC3E}">
        <p14:creationId xmlns:p14="http://schemas.microsoft.com/office/powerpoint/2010/main" val="1880017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examples of apps that</a:t>
            </a:r>
            <a:r>
              <a:rPr lang="en-US" baseline="0" dirty="0" smtClean="0"/>
              <a:t> need location to work and those that don’t? </a:t>
            </a:r>
          </a:p>
          <a:p>
            <a:r>
              <a:rPr lang="en-US" baseline="0" dirty="0" smtClean="0"/>
              <a:t>Most apps you can set to “location only when using app” or “approximate location” instead of “exact location.”</a:t>
            </a:r>
          </a:p>
          <a:p>
            <a:r>
              <a:rPr lang="en-US" dirty="0" smtClean="0"/>
              <a:t>*Remember to exit out of apps when you are done using, so the app will not continue to use your location!</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45</a:t>
            </a:fld>
            <a:endParaRPr lang="en-US"/>
          </a:p>
        </p:txBody>
      </p:sp>
    </p:spTree>
    <p:extLst>
      <p:ext uri="{BB962C8B-B14F-4D97-AF65-F5344CB8AC3E}">
        <p14:creationId xmlns:p14="http://schemas.microsoft.com/office/powerpoint/2010/main" val="19408279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safety</a:t>
            </a:r>
            <a:r>
              <a:rPr lang="en-US" baseline="0" dirty="0" smtClean="0"/>
              <a:t> issue, especially if your profiles/posts are public. </a:t>
            </a:r>
          </a:p>
          <a:p>
            <a:endParaRPr lang="en-US" baseline="0" dirty="0" smtClean="0"/>
          </a:p>
          <a:p>
            <a:r>
              <a:rPr lang="en-US" baseline="0" dirty="0" smtClean="0"/>
              <a:t>(images are from snapchat and Instagram)</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46</a:t>
            </a:fld>
            <a:endParaRPr lang="en-US"/>
          </a:p>
        </p:txBody>
      </p:sp>
    </p:spTree>
    <p:extLst>
      <p:ext uri="{BB962C8B-B14F-4D97-AF65-F5344CB8AC3E}">
        <p14:creationId xmlns:p14="http://schemas.microsoft.com/office/powerpoint/2010/main" val="25987705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 to Settings &gt; Privacy</a:t>
            </a:r>
          </a:p>
          <a:p>
            <a:r>
              <a:rPr lang="en-US" dirty="0" smtClean="0"/>
              <a:t>Comments </a:t>
            </a:r>
          </a:p>
          <a:p>
            <a:pPr marL="171450" indent="-171450">
              <a:buFont typeface="Arial" panose="020B0604020202020204" pitchFamily="34" charset="0"/>
              <a:buChar char="•"/>
            </a:pPr>
            <a:r>
              <a:rPr lang="en-US" dirty="0" smtClean="0"/>
              <a:t>Filter who can and cannot comment on your photos and videos</a:t>
            </a:r>
          </a:p>
          <a:p>
            <a:pPr marL="171450" indent="-171450">
              <a:buFont typeface="Arial" panose="020B0604020202020204" pitchFamily="34" charset="0"/>
              <a:buChar char="•"/>
            </a:pPr>
            <a:r>
              <a:rPr lang="en-US" dirty="0" smtClean="0"/>
              <a:t>Block inappropriate or offensive words from your comment section</a:t>
            </a:r>
          </a:p>
          <a:p>
            <a:r>
              <a:rPr lang="en-US" dirty="0" smtClean="0"/>
              <a:t>Tags</a:t>
            </a:r>
          </a:p>
          <a:p>
            <a:pPr marL="171450" indent="-171450">
              <a:buFont typeface="Arial" panose="020B0604020202020204" pitchFamily="34" charset="0"/>
              <a:buChar char="•"/>
            </a:pPr>
            <a:r>
              <a:rPr lang="en-US" dirty="0" smtClean="0"/>
              <a:t>Filter who has to ask permission to tag you in a post</a:t>
            </a:r>
          </a:p>
          <a:p>
            <a:pPr marL="171450" indent="-171450">
              <a:buFont typeface="Arial" panose="020B0604020202020204" pitchFamily="34" charset="0"/>
              <a:buChar char="•"/>
            </a:pPr>
            <a:r>
              <a:rPr lang="en-US" dirty="0" err="1" smtClean="0"/>
              <a:t>Untag</a:t>
            </a:r>
            <a:r>
              <a:rPr lang="en-US" dirty="0" smtClean="0"/>
              <a:t> yourself in posts</a:t>
            </a:r>
          </a:p>
          <a:p>
            <a:r>
              <a:rPr lang="en-US" dirty="0" smtClean="0"/>
              <a:t>Story</a:t>
            </a:r>
          </a:p>
          <a:p>
            <a:pPr marL="171450" indent="-171450">
              <a:buFont typeface="Arial" panose="020B0604020202020204" pitchFamily="34" charset="0"/>
              <a:buChar char="•"/>
            </a:pPr>
            <a:r>
              <a:rPr lang="en-US" dirty="0" smtClean="0"/>
              <a:t>Decide who can see your story and mute stories you do not want to see</a:t>
            </a:r>
          </a:p>
          <a:p>
            <a:r>
              <a:rPr lang="en-US" dirty="0" smtClean="0"/>
              <a:t>Activity</a:t>
            </a:r>
          </a:p>
          <a:p>
            <a:pPr marL="171450" indent="-171450">
              <a:buFont typeface="Arial" panose="020B0604020202020204" pitchFamily="34" charset="0"/>
              <a:buChar char="•"/>
            </a:pPr>
            <a:r>
              <a:rPr lang="en-US" dirty="0" smtClean="0"/>
              <a:t>Decide who can see when you are active on Instagram</a:t>
            </a:r>
          </a:p>
          <a:p>
            <a:endParaRPr lang="en-US" dirty="0" smtClean="0"/>
          </a:p>
          <a:p>
            <a:pPr marL="171450" indent="-171450">
              <a:buFont typeface="Arial" panose="020B0604020202020204" pitchFamily="34" charset="0"/>
              <a:buChar char="•"/>
            </a:pPr>
            <a:r>
              <a:rPr lang="en-US" dirty="0" smtClean="0"/>
              <a:t>Set your account to Private so only people you approve can see your photos and videos</a:t>
            </a:r>
          </a:p>
          <a:p>
            <a:pPr marL="171450" indent="-171450">
              <a:buFont typeface="Arial" panose="020B0604020202020204" pitchFamily="34" charset="0"/>
              <a:buChar char="•"/>
            </a:pPr>
            <a:r>
              <a:rPr lang="en-US" dirty="0" smtClean="0"/>
              <a:t>Restrict accounts to protect yourself from unwanted interactions without having to block or unfollow them. You have to give approval for their comments to show up on your posts.</a:t>
            </a:r>
          </a:p>
          <a:p>
            <a:pPr marL="171450" indent="-171450">
              <a:buFont typeface="Arial" panose="020B0604020202020204" pitchFamily="34" charset="0"/>
              <a:buChar char="•"/>
            </a:pPr>
            <a:r>
              <a:rPr lang="en-US" dirty="0" smtClean="0"/>
              <a:t>Block accounts you want zero interaction with.</a:t>
            </a:r>
          </a:p>
          <a:p>
            <a:endParaRPr lang="en-US" dirty="0" smtClean="0"/>
          </a:p>
          <a:p>
            <a:r>
              <a:rPr lang="en-US" dirty="0" smtClean="0"/>
              <a:t>Reporting - To report an account or comment that includes spam, bullying, harassment, discrimination or is inappropriate go to the account, tap the 3 dots in upper right corner, tap Report and follow prompt.</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47</a:t>
            </a:fld>
            <a:endParaRPr lang="en-US"/>
          </a:p>
        </p:txBody>
      </p:sp>
    </p:spTree>
    <p:extLst>
      <p:ext uri="{BB962C8B-B14F-4D97-AF65-F5344CB8AC3E}">
        <p14:creationId xmlns:p14="http://schemas.microsoft.com/office/powerpoint/2010/main" val="357407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Contact Me – decide who can message you on Snapchat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View My Story – decide who can view your story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See My Location – decide who can see your location and if you’ll show up on the 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See Me in Quick Add – decide if you want to be suggested for people to add as friend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Reporting – report someone’s story, a snap they sent you, or a snapchat account</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48</a:t>
            </a:fld>
            <a:endParaRPr lang="en-US"/>
          </a:p>
        </p:txBody>
      </p:sp>
    </p:spTree>
    <p:extLst>
      <p:ext uri="{BB962C8B-B14F-4D97-AF65-F5344CB8AC3E}">
        <p14:creationId xmlns:p14="http://schemas.microsoft.com/office/powerpoint/2010/main" val="708394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it comes to negative experiences, 38% of teens say that what they see on social media makes them feel overwhelmed because of all the drama. Roughly three-in-ten say it makes them feel like their friends are leaving them out of things (31%) or feel pressure to post content that will get lots of comments or likes (29%). And 23% say that what they see on social media makes them feel worse about their own life.</a:t>
            </a:r>
          </a:p>
          <a:p>
            <a:endParaRPr lang="en-US" dirty="0" smtClean="0"/>
          </a:p>
          <a:p>
            <a:r>
              <a:rPr lang="en-US" dirty="0" smtClean="0"/>
              <a:t>https://www.pewresearch.org/short-reads/2023/04/24/teens-and-social-media-key-findings-from-pew-research-center-surveys/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a:t>
            </a:fld>
            <a:endParaRPr lang="en-US"/>
          </a:p>
        </p:txBody>
      </p:sp>
    </p:spTree>
    <p:extLst>
      <p:ext uri="{BB962C8B-B14F-4D97-AF65-F5344CB8AC3E}">
        <p14:creationId xmlns:p14="http://schemas.microsoft.com/office/powerpoint/2010/main" val="1388644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Go to Profile &gt; 3 dots in upper right corner &gt; Privacy and Safety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Privacy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1. Make account Private so you can approve who can follow you and view your videos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2. Choose if your profile can be suggested for other users to follow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3. Decide if your videos can be downloaded by other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4. Decide who can duet your videos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5. Decide who can React to your videos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6. Decide who can view videos you’ve liked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7. Decide who can comment on your videos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8. Filter out spam or offensive comments and/or choose specific words you don’t want to see in your comments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Reporting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 Go to user’s account, tap 3 dots in upper right corner, tap Report and follow prompt.</a:t>
            </a:r>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49</a:t>
            </a:fld>
            <a:endParaRPr lang="en-US"/>
          </a:p>
        </p:txBody>
      </p:sp>
    </p:spTree>
    <p:extLst>
      <p:ext uri="{BB962C8B-B14F-4D97-AF65-F5344CB8AC3E}">
        <p14:creationId xmlns:p14="http://schemas.microsoft.com/office/powerpoint/2010/main" val="2714740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50</a:t>
            </a:fld>
            <a:endParaRPr lang="en-US"/>
          </a:p>
        </p:txBody>
      </p:sp>
    </p:spTree>
    <p:extLst>
      <p:ext uri="{BB962C8B-B14F-4D97-AF65-F5344CB8AC3E}">
        <p14:creationId xmlns:p14="http://schemas.microsoft.com/office/powerpoint/2010/main" val="820358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51</a:t>
            </a:fld>
            <a:endParaRPr lang="en-US"/>
          </a:p>
        </p:txBody>
      </p:sp>
    </p:spTree>
    <p:extLst>
      <p:ext uri="{BB962C8B-B14F-4D97-AF65-F5344CB8AC3E}">
        <p14:creationId xmlns:p14="http://schemas.microsoft.com/office/powerpoint/2010/main" val="26368358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Instagram: Go to your profile &gt; 3 lines in upper right corner &gt; Your Activity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Track how much time you are scrolling on Instagram each day.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Set a daily limit to your time spent scrolling each day. You will receive a reminder when you’ve reached your limit.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Choose which notifications you want to get. This helps manage how much you are reaching for your phone to check a notification.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TikTok</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Your profile &gt; 3 dots in upper right corner &gt; Digital Wellbeing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Set a daily limit for your scrolling time on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TikTok</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After limit is reached, you will need a password to get in.</a:t>
            </a:r>
          </a:p>
          <a:p>
            <a:endParaRPr lang="en-US" dirty="0" smtClean="0"/>
          </a:p>
          <a:p>
            <a:r>
              <a:rPr lang="en-US" dirty="0" smtClean="0"/>
              <a:t>You can also put your phone on “sleep mode” or “do not disturb</a:t>
            </a:r>
            <a:r>
              <a:rPr lang="en-US" baseline="0" dirty="0" smtClean="0"/>
              <a:t>” so you don’t get notifications while you’re sleeping or certain times you want to disconnect without turning off your phone.</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52</a:t>
            </a:fld>
            <a:endParaRPr lang="en-US"/>
          </a:p>
        </p:txBody>
      </p:sp>
    </p:spTree>
    <p:extLst>
      <p:ext uri="{BB962C8B-B14F-4D97-AF65-F5344CB8AC3E}">
        <p14:creationId xmlns:p14="http://schemas.microsoft.com/office/powerpoint/2010/main" val="408024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53</a:t>
            </a:fld>
            <a:endParaRPr lang="en-US"/>
          </a:p>
        </p:txBody>
      </p:sp>
    </p:spTree>
    <p:extLst>
      <p:ext uri="{BB962C8B-B14F-4D97-AF65-F5344CB8AC3E}">
        <p14:creationId xmlns:p14="http://schemas.microsoft.com/office/powerpoint/2010/main" val="1528956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Teens are relatively divided over whether it would be hard or easy for them to give up social media. Some 54% say it would be very or somewhat hard, while 46% say it would be very or somewhat easy.</a:t>
            </a:r>
          </a:p>
          <a:p>
            <a:endParaRPr lang="en-US" dirty="0" smtClean="0"/>
          </a:p>
          <a:p>
            <a:r>
              <a:rPr lang="en-US" dirty="0" smtClean="0"/>
              <a:t>https://www.pewresearch.org/short-reads/2023/04/24/teens-and-social-media-key-findings-from-pew-research-center-surveys/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5</a:t>
            </a:fld>
            <a:endParaRPr lang="en-US"/>
          </a:p>
        </p:txBody>
      </p:sp>
    </p:spTree>
    <p:extLst>
      <p:ext uri="{BB962C8B-B14F-4D97-AF65-F5344CB8AC3E}">
        <p14:creationId xmlns:p14="http://schemas.microsoft.com/office/powerpoint/2010/main" val="38695512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a third of teens (36%) say they spend too much time on social media.</a:t>
            </a:r>
          </a:p>
          <a:p>
            <a:r>
              <a:rPr lang="en-US" dirty="0" smtClean="0"/>
              <a:t>32% say social media has had a mostly negative effect on people their age, while 9% say this about social media’s effect on themselves.</a:t>
            </a:r>
          </a:p>
          <a:p>
            <a:endParaRPr lang="en-US" dirty="0" smtClean="0"/>
          </a:p>
          <a:p>
            <a:r>
              <a:rPr lang="en-US" dirty="0" smtClean="0"/>
              <a:t>https://www.pewresearch.org/short-reads/2023/04/24/teens-and-social-media-key-findings-from-pew-research-center-surveys/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6</a:t>
            </a:fld>
            <a:endParaRPr lang="en-US"/>
          </a:p>
        </p:txBody>
      </p:sp>
    </p:spTree>
    <p:extLst>
      <p:ext uri="{BB962C8B-B14F-4D97-AF65-F5344CB8AC3E}">
        <p14:creationId xmlns:p14="http://schemas.microsoft.com/office/powerpoint/2010/main" val="22531239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might not seem like a big deal, but it is not safe to share your personal information on such a public platform where anyone can have access to it.</a:t>
            </a:r>
          </a:p>
          <a:p>
            <a:r>
              <a:rPr lang="en-US" dirty="0" smtClean="0"/>
              <a:t>Do not share your address, phone number, email address, or school name online or on social media.</a:t>
            </a:r>
          </a:p>
          <a:p>
            <a:r>
              <a:rPr lang="en-US" dirty="0" smtClean="0"/>
              <a:t>Be very careful when sharing thoughts, photos and videos of yourself.</a:t>
            </a:r>
          </a:p>
          <a:p>
            <a:r>
              <a:rPr lang="en-US" dirty="0" smtClean="0"/>
              <a:t>- Anyone could have access to it – even those you do not want to see it.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88D347D8-FAE5-418A-A492-DD6CCBE81569}" type="slidenum">
              <a:rPr lang="en-US" smtClean="0"/>
              <a:t>7</a:t>
            </a:fld>
            <a:endParaRPr lang="en-US"/>
          </a:p>
        </p:txBody>
      </p:sp>
    </p:spTree>
    <p:extLst>
      <p:ext uri="{BB962C8B-B14F-4D97-AF65-F5344CB8AC3E}">
        <p14:creationId xmlns:p14="http://schemas.microsoft.com/office/powerpoint/2010/main" val="255250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Six-in-ten teens say they think they have little (40%) or no control (20%) over the personal information that social media companies collect about them. Another 26% aren’t sure how much control they have. Just 14% of teens think they have a lot of control.</a:t>
            </a:r>
          </a:p>
          <a:p>
            <a:r>
              <a:rPr lang="en-US" dirty="0" smtClean="0"/>
              <a:t>Roughly four-in-ten teens say they often or sometimes decide not to post something on social media because they worry people might use it to embarrass them (40%) or because it does not align with how they like to represent themselves on these platforms (38%). A third of teens say they avoid posting certain things out of concern for offending others by what they say, while 27% say they avoid posting things because it could hurt their chances when applying for schools or jobs.</a:t>
            </a:r>
          </a:p>
          <a:p>
            <a:r>
              <a:rPr lang="en-US" dirty="0" smtClean="0"/>
              <a:t>https://www.pewresearch.org/short-reads/2023/04/24/teens-and-social-media-key-findings-from-pew-research-center-surveys/</a:t>
            </a:r>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8</a:t>
            </a:fld>
            <a:endParaRPr lang="en-US"/>
          </a:p>
        </p:txBody>
      </p:sp>
    </p:spTree>
    <p:extLst>
      <p:ext uri="{BB962C8B-B14F-4D97-AF65-F5344CB8AC3E}">
        <p14:creationId xmlns:p14="http://schemas.microsoft.com/office/powerpoint/2010/main" val="1116448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social media is SO common, it has now become a common way people and professionals learn about someone – from googling them to finding their social media accounts.</a:t>
            </a:r>
          </a:p>
          <a:p>
            <a:r>
              <a:rPr lang="en-US" dirty="0" smtClean="0"/>
              <a:t>It might seem like common sense not to post anything inappropriate for everyone to see, but it’s easier than you may think.</a:t>
            </a:r>
          </a:p>
          <a:p>
            <a:endParaRPr lang="en-US" dirty="0" smtClean="0"/>
          </a:p>
          <a:p>
            <a:r>
              <a:rPr lang="en-US" dirty="0" smtClean="0"/>
              <a:t>So, having good grades and a high test score may not be everything it takes to be accepted into the school of your dreams. </a:t>
            </a:r>
          </a:p>
          <a:p>
            <a:endParaRPr lang="en-US" dirty="0" smtClean="0"/>
          </a:p>
          <a:p>
            <a:r>
              <a:rPr lang="en-US" dirty="0" smtClean="0"/>
              <a:t>Digital Footprint – the information about a particular person that exists on the Internet as a result of their online activity</a:t>
            </a:r>
          </a:p>
          <a:p>
            <a:endParaRPr lang="en-US" dirty="0" smtClean="0"/>
          </a:p>
          <a:p>
            <a:r>
              <a:rPr lang="en-US" dirty="0" smtClean="0"/>
              <a:t>*Seventy percent of employers use social networking sites to research job candidates, while seven percent plan to start. And that review matters: Of those that do social research, 57 percent have found content that caused them not to hire candidates. </a:t>
            </a:r>
          </a:p>
          <a:p>
            <a:endParaRPr lang="en-US" dirty="0" smtClean="0"/>
          </a:p>
          <a:p>
            <a:endParaRPr lang="en-US" dirty="0" smtClean="0"/>
          </a:p>
          <a:p>
            <a:endParaRPr lang="en-US" dirty="0" smtClean="0"/>
          </a:p>
          <a:p>
            <a:r>
              <a:rPr lang="en-US" dirty="0" smtClean="0"/>
              <a:t>https://www.usnews.com/education/best-colleges/articles/2019-08-22/why-colleges-look-at-students-social-media-accounts</a:t>
            </a:r>
          </a:p>
          <a:p>
            <a:r>
              <a:rPr lang="en-US" dirty="0" smtClean="0"/>
              <a:t>http://www.nytimes.com/2013/11/10/business/they-loved-your-gpa-then-they-saw-your-tweets.html?mcubz=0</a:t>
            </a:r>
          </a:p>
          <a:p>
            <a:r>
              <a:rPr lang="en-US" dirty="0" smtClean="0"/>
              <a:t>https://studybreaks.com/culture/what-you-post-online-social-media/</a:t>
            </a:r>
          </a:p>
          <a:p>
            <a:r>
              <a:rPr lang="en-US" dirty="0" smtClean="0"/>
              <a:t>https://www.careerbuilder.com/advice/social-media-survey-2017</a:t>
            </a:r>
          </a:p>
          <a:p>
            <a:r>
              <a:rPr lang="en-US" dirty="0" smtClean="0"/>
              <a:t>More Than Half of Employers Have Found Content on Social Media That Caused Them NOT to Hire a Candidate, According to Recent CareerBuilder Survey - Aug 9, 2018</a:t>
            </a:r>
          </a:p>
          <a:p>
            <a:r>
              <a:rPr lang="en-US" dirty="0" smtClean="0"/>
              <a:t>Do College Admissions Officers Look at Applicants’ Social Media Accounts? - Learning Liftoff</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8D347D8-FAE5-418A-A492-DD6CCBE81569}" type="slidenum">
              <a:rPr lang="en-US" smtClean="0"/>
              <a:t>9</a:t>
            </a:fld>
            <a:endParaRPr lang="en-US"/>
          </a:p>
        </p:txBody>
      </p:sp>
    </p:spTree>
    <p:extLst>
      <p:ext uri="{BB962C8B-B14F-4D97-AF65-F5344CB8AC3E}">
        <p14:creationId xmlns:p14="http://schemas.microsoft.com/office/powerpoint/2010/main" val="14104951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2"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1055765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1345370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54A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21899" y="5574909"/>
            <a:ext cx="2492200" cy="997876"/>
          </a:xfrm>
          <a:prstGeom prst="rect">
            <a:avLst/>
          </a:prstGeom>
        </p:spPr>
      </p:pic>
    </p:spTree>
    <p:extLst>
      <p:ext uri="{BB962C8B-B14F-4D97-AF65-F5344CB8AC3E}">
        <p14:creationId xmlns:p14="http://schemas.microsoft.com/office/powerpoint/2010/main" val="2989605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About Centerstone - Slide 1">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10503" b="-2685"/>
          <a:stretch/>
        </p:blipFill>
        <p:spPr>
          <a:xfrm>
            <a:off x="2282" y="-256478"/>
            <a:ext cx="12200555" cy="7301678"/>
          </a:xfrm>
          <a:prstGeom prst="rect">
            <a:avLst/>
          </a:prstGeom>
        </p:spPr>
      </p:pic>
      <p:sp>
        <p:nvSpPr>
          <p:cNvPr id="2" name="Title 1"/>
          <p:cNvSpPr txBox="1">
            <a:spLocks/>
          </p:cNvSpPr>
          <p:nvPr userDrawn="1"/>
        </p:nvSpPr>
        <p:spPr>
          <a:xfrm>
            <a:off x="998868" y="768489"/>
            <a:ext cx="9712198" cy="626400"/>
          </a:xfrm>
          <a:prstGeom prst="rect">
            <a:avLst/>
          </a:prstGeom>
        </p:spPr>
        <p:txBody>
          <a:bodyPr/>
          <a:lstStyle>
            <a:lvl1pPr algn="l" defTabSz="914400" rtl="0" eaLnBrk="1" latinLnBrk="0" hangingPunct="1">
              <a:lnSpc>
                <a:spcPct val="90000"/>
              </a:lnSpc>
              <a:spcBef>
                <a:spcPct val="0"/>
              </a:spcBef>
              <a:buNone/>
              <a:defRPr sz="4000" kern="1200">
                <a:solidFill>
                  <a:srgbClr val="98CDCD"/>
                </a:solidFill>
                <a:latin typeface="Arial" panose="020B0604020202020204" pitchFamily="34" charset="0"/>
                <a:ea typeface="+mj-ea"/>
                <a:cs typeface="Arial" panose="020B0604020202020204" pitchFamily="34" charset="0"/>
              </a:defRPr>
            </a:lvl1pPr>
          </a:lstStyle>
          <a:p>
            <a:r>
              <a:rPr lang="en-US" b="1" dirty="0" smtClean="0">
                <a:solidFill>
                  <a:srgbClr val="54A49D"/>
                </a:solidFill>
                <a:latin typeface="Cambria" panose="02040503050406030204" pitchFamily="18" charset="0"/>
                <a:ea typeface="Cambria" panose="02040503050406030204" pitchFamily="18" charset="0"/>
              </a:rPr>
              <a:t>Centerstone at a glance</a:t>
            </a:r>
            <a:endParaRPr lang="en-US" b="1" dirty="0">
              <a:solidFill>
                <a:srgbClr val="54A49D"/>
              </a:solidFill>
              <a:latin typeface="Cambria" panose="02040503050406030204" pitchFamily="18" charset="0"/>
              <a:ea typeface="Cambria" panose="02040503050406030204" pitchFamily="18" charset="0"/>
            </a:endParaRPr>
          </a:p>
        </p:txBody>
      </p:sp>
      <p:sp>
        <p:nvSpPr>
          <p:cNvPr id="3" name="Rectangle 2"/>
          <p:cNvSpPr/>
          <p:nvPr userDrawn="1"/>
        </p:nvSpPr>
        <p:spPr>
          <a:xfrm>
            <a:off x="782868" y="561600"/>
            <a:ext cx="10670400" cy="4746380"/>
          </a:xfrm>
          <a:prstGeom prst="rect">
            <a:avLst/>
          </a:prstGeom>
          <a:noFill/>
          <a:ln w="12700">
            <a:solidFill>
              <a:srgbClr val="E492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userDrawn="1"/>
        </p:nvSpPr>
        <p:spPr>
          <a:xfrm>
            <a:off x="1193268" y="1420089"/>
            <a:ext cx="10104000" cy="5170646"/>
          </a:xfrm>
          <a:prstGeom prst="rect">
            <a:avLst/>
          </a:prstGeom>
          <a:noFill/>
        </p:spPr>
        <p:txBody>
          <a:bodyPr wrap="square" rtlCol="0">
            <a:spAutoFit/>
          </a:bodyPr>
          <a:lstStyle/>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Centerstone is a private, nonprofit healthcare organization with services available nationally</a:t>
            </a:r>
          </a:p>
          <a:p>
            <a:pPr marL="285750" indent="-285750">
              <a:buFont typeface="Arial" panose="020B0604020202020204" pitchFamily="34" charset="0"/>
              <a:buChar char="•"/>
            </a:pPr>
            <a:endPar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Specialized </a:t>
            </a:r>
            <a:r>
              <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programs for the military community, therapeutic foster care, children’s services and employee assistance </a:t>
            </a: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programs (eap)</a:t>
            </a:r>
          </a:p>
          <a:p>
            <a:pPr marL="285750" indent="-285750">
              <a:buFont typeface="Arial" panose="020B0604020202020204" pitchFamily="34" charset="0"/>
              <a:buChar char="•"/>
            </a:pPr>
            <a:endPar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60+ years in operation</a:t>
            </a:r>
          </a:p>
          <a:p>
            <a:pPr marL="285750" indent="-285750">
              <a:buFont typeface="Arial" panose="020B0604020202020204" pitchFamily="34" charset="0"/>
              <a:buChar char="•"/>
            </a:pP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CARF and Joint Commission Accredited</a:t>
            </a:r>
          </a:p>
          <a:p>
            <a:pPr marL="285750" indent="-285750">
              <a:buFont typeface="Arial" panose="020B0604020202020204" pitchFamily="34" charset="0"/>
              <a:buChar char="•"/>
            </a:pP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Centerstone’s Research Institute provides guidance through research and technology, leveraging the best practices for use in all our </a:t>
            </a: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communities</a:t>
            </a:r>
          </a:p>
          <a:p>
            <a:pPr marL="285750" indent="-285750">
              <a:buFont typeface="Arial" panose="020B0604020202020204" pitchFamily="34" charset="0"/>
              <a:buChar char="•"/>
            </a:pP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r>
              <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Centerstone’s Foundation secures philanthropic resources to support the work and mission of delivering care that changes people’s </a:t>
            </a:r>
            <a:r>
              <a:rPr lang="en-US" sz="1600" b="1" dirty="0" smtClean="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rPr>
              <a:t>lives</a:t>
            </a:r>
            <a:endParaRPr lang="en-US" sz="1600" b="1" dirty="0">
              <a:solidFill>
                <a:schemeClr val="tx1">
                  <a:lumMod val="65000"/>
                  <a:lumOff val="35000"/>
                </a:schemeClr>
              </a:solidFill>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smtClean="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smtClean="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smtClean="0">
              <a:latin typeface="Cambria" panose="02040503050406030204" pitchFamily="18" charset="0"/>
              <a:ea typeface="Cambria" panose="02040503050406030204" pitchFamily="18" charset="0"/>
              <a:cs typeface="Arial" panose="020B0604020202020204" pitchFamily="34" charset="0"/>
            </a:endParaRPr>
          </a:p>
          <a:p>
            <a:pPr marL="285750" indent="-285750">
              <a:buFont typeface="Arial" panose="020B0604020202020204" pitchFamily="34" charset="0"/>
              <a:buChar char="•"/>
            </a:pPr>
            <a:endParaRPr lang="en-US" sz="1600" dirty="0">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90511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cxnSp>
        <p:nvCxnSpPr>
          <p:cNvPr id="13" name="Straight Connector 12"/>
          <p:cNvCxnSpPr/>
          <p:nvPr userDrawn="1"/>
        </p:nvCxnSpPr>
        <p:spPr>
          <a:xfrm>
            <a:off x="603921" y="3872021"/>
            <a:ext cx="9108791" cy="20723"/>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itle 1"/>
          <p:cNvSpPr txBox="1">
            <a:spLocks/>
          </p:cNvSpPr>
          <p:nvPr userDrawn="1"/>
        </p:nvSpPr>
        <p:spPr>
          <a:xfrm>
            <a:off x="603921" y="383138"/>
            <a:ext cx="9942907" cy="626400"/>
          </a:xfrm>
          <a:prstGeom prst="rect">
            <a:avLst/>
          </a:prstGeom>
        </p:spPr>
        <p:txBody>
          <a:bodyPr/>
          <a:lstStyle>
            <a:lvl1pPr algn="l" defTabSz="914400" rtl="0" eaLnBrk="1" latinLnBrk="0" hangingPunct="1">
              <a:lnSpc>
                <a:spcPct val="90000"/>
              </a:lnSpc>
              <a:spcBef>
                <a:spcPct val="0"/>
              </a:spcBef>
              <a:buNone/>
              <a:defRPr sz="4000" kern="1200">
                <a:solidFill>
                  <a:srgbClr val="98CDCD"/>
                </a:solidFill>
                <a:latin typeface="Arial" panose="020B0604020202020204" pitchFamily="34" charset="0"/>
                <a:ea typeface="+mj-ea"/>
                <a:cs typeface="Arial" panose="020B0604020202020204" pitchFamily="34" charset="0"/>
              </a:defRPr>
            </a:lvl1pPr>
          </a:lstStyle>
          <a:p>
            <a:r>
              <a:rPr lang="en-US" b="1" dirty="0" smtClean="0">
                <a:solidFill>
                  <a:srgbClr val="367689"/>
                </a:solidFill>
                <a:latin typeface="Cambria" panose="02040503050406030204" pitchFamily="18" charset="0"/>
                <a:ea typeface="Cambria" panose="02040503050406030204" pitchFamily="18" charset="0"/>
              </a:rPr>
              <a:t>Centerstone at a glance</a:t>
            </a:r>
            <a:endParaRPr lang="en-US" b="1" dirty="0">
              <a:solidFill>
                <a:srgbClr val="367689"/>
              </a:solidFill>
              <a:latin typeface="Cambria" panose="02040503050406030204" pitchFamily="18" charset="0"/>
              <a:ea typeface="Cambria" panose="02040503050406030204" pitchFamily="18" charset="0"/>
            </a:endParaRPr>
          </a:p>
        </p:txBody>
      </p:sp>
      <p:sp>
        <p:nvSpPr>
          <p:cNvPr id="15" name="TextBox 14"/>
          <p:cNvSpPr txBox="1"/>
          <p:nvPr userDrawn="1"/>
        </p:nvSpPr>
        <p:spPr>
          <a:xfrm>
            <a:off x="1089586" y="1661495"/>
            <a:ext cx="3177071" cy="2800767"/>
          </a:xfrm>
          <a:prstGeom prst="rect">
            <a:avLst/>
          </a:prstGeom>
          <a:noFill/>
          <a:ln w="28575">
            <a:noFill/>
          </a:ln>
        </p:spPr>
        <p:txBody>
          <a:bodyPr wrap="square" rtlCol="0">
            <a:spAutoFit/>
          </a:bodyPr>
          <a:lstStyle/>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People Served:</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107,406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total</a:t>
            </a:r>
          </a:p>
          <a:p>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        32,000+ children</a:t>
            </a:r>
          </a:p>
          <a:p>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       75,000+ adults</a:t>
            </a:r>
          </a:p>
          <a:p>
            <a:endParaRPr lang="en-US" dirty="0">
              <a:latin typeface="Cambria" panose="02040503050406030204" pitchFamily="18" charset="0"/>
              <a:ea typeface="Cambria" panose="02040503050406030204" pitchFamily="18" charset="0"/>
              <a:cs typeface="Arial" panose="020B0604020202020204" pitchFamily="34" charset="0"/>
            </a:endParaRP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Services Provided:</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2,189,937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total</a:t>
            </a:r>
            <a:endPar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sz="1600" b="1" dirty="0" smtClean="0">
              <a:solidFill>
                <a:srgbClr val="367689"/>
              </a:solidFill>
              <a:latin typeface="Cambria" panose="02040503050406030204" pitchFamily="18" charset="0"/>
              <a:ea typeface="Cambria" panose="02040503050406030204" pitchFamily="18" charset="0"/>
              <a:cs typeface="Arial" panose="020B0604020202020204" pitchFamily="34" charset="0"/>
            </a:endParaRPr>
          </a:p>
          <a:p>
            <a:endParaRPr lang="en-US" sz="1600" dirty="0">
              <a:latin typeface="Cambria" panose="02040503050406030204" pitchFamily="18" charset="0"/>
              <a:ea typeface="Cambria" panose="02040503050406030204" pitchFamily="18" charset="0"/>
              <a:cs typeface="Arial" panose="020B0604020202020204" pitchFamily="34" charset="0"/>
            </a:endParaRPr>
          </a:p>
          <a:p>
            <a:endParaRPr lang="en-US" dirty="0">
              <a:latin typeface="Cambria" panose="02040503050406030204" pitchFamily="18" charset="0"/>
              <a:ea typeface="Cambria" panose="02040503050406030204" pitchFamily="18" charset="0"/>
              <a:cs typeface="Arial" panose="020B0604020202020204" pitchFamily="34" charset="0"/>
            </a:endParaRPr>
          </a:p>
        </p:txBody>
      </p:sp>
      <p:sp>
        <p:nvSpPr>
          <p:cNvPr id="16" name="TextBox 15"/>
          <p:cNvSpPr txBox="1"/>
          <p:nvPr userDrawn="1"/>
        </p:nvSpPr>
        <p:spPr>
          <a:xfrm>
            <a:off x="4552055" y="4341662"/>
            <a:ext cx="4376871" cy="1169551"/>
          </a:xfrm>
          <a:prstGeom prst="rect">
            <a:avLst/>
          </a:prstGeom>
          <a:noFill/>
          <a:ln w="28575">
            <a:noFill/>
          </a:ln>
        </p:spPr>
        <p:txBody>
          <a:bodyPr wrap="square" rtlCol="0">
            <a:spAutoFit/>
          </a:bodyPr>
          <a:lstStyle/>
          <a:p>
            <a:endParaRPr lang="en-US" b="1" dirty="0">
              <a:latin typeface="Cambria" panose="02040503050406030204" pitchFamily="18" charset="0"/>
              <a:ea typeface="Cambria" panose="02040503050406030204" pitchFamily="18" charset="0"/>
              <a:cs typeface="Arial" panose="020B0604020202020204" pitchFamily="34" charset="0"/>
            </a:endParaRPr>
          </a:p>
          <a:p>
            <a:r>
              <a:rPr lang="en-US" sz="1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1</a:t>
            </a:r>
            <a:r>
              <a:rPr lang="en-US" sz="1800" b="1" dirty="0" smtClean="0">
                <a:solidFill>
                  <a:srgbClr val="54A49D"/>
                </a:solidFill>
                <a:latin typeface="Cambria" panose="02040503050406030204" pitchFamily="18" charset="0"/>
                <a:ea typeface="Cambria" panose="02040503050406030204" pitchFamily="18" charset="0"/>
                <a:cs typeface="Arial" panose="020B0604020202020204" pitchFamily="34" charset="0"/>
              </a:rPr>
              <a:t> </a:t>
            </a:r>
            <a:r>
              <a:rPr lang="en-US" sz="1800"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Inpatient Behavioral Hospital</a:t>
            </a:r>
          </a:p>
          <a:p>
            <a:endParaRPr lang="en-US" sz="1600" b="1"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dirty="0">
              <a:latin typeface="Cambria" panose="02040503050406030204" pitchFamily="18" charset="0"/>
              <a:ea typeface="Cambria" panose="02040503050406030204" pitchFamily="18" charset="0"/>
              <a:cs typeface="Arial" panose="020B0604020202020204" pitchFamily="34" charset="0"/>
            </a:endParaRPr>
          </a:p>
        </p:txBody>
      </p:sp>
      <p:sp>
        <p:nvSpPr>
          <p:cNvPr id="17" name="Rectangle 16"/>
          <p:cNvSpPr/>
          <p:nvPr userDrawn="1"/>
        </p:nvSpPr>
        <p:spPr>
          <a:xfrm>
            <a:off x="603921" y="1062866"/>
            <a:ext cx="5327858" cy="523220"/>
          </a:xfrm>
          <a:prstGeom prst="rect">
            <a:avLst/>
          </a:prstGeom>
        </p:spPr>
        <p:txBody>
          <a:bodyPr wrap="square">
            <a:spAutoFit/>
          </a:bodyPr>
          <a:lstStyle/>
          <a:p>
            <a:r>
              <a:rPr lang="en-US" sz="2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Care In FY 2022</a:t>
            </a:r>
            <a:endParaRPr lang="en-US" sz="2800" b="1" dirty="0">
              <a:solidFill>
                <a:srgbClr val="367689"/>
              </a:solidFill>
              <a:latin typeface="Cambria" panose="02040503050406030204" pitchFamily="18" charset="0"/>
              <a:ea typeface="Cambria" panose="02040503050406030204" pitchFamily="18" charset="0"/>
              <a:cs typeface="Arial" panose="020B0604020202020204" pitchFamily="34" charset="0"/>
            </a:endParaRPr>
          </a:p>
        </p:txBody>
      </p:sp>
      <p:sp>
        <p:nvSpPr>
          <p:cNvPr id="18" name="Rectangle 17"/>
          <p:cNvSpPr/>
          <p:nvPr userDrawn="1"/>
        </p:nvSpPr>
        <p:spPr>
          <a:xfrm>
            <a:off x="5526420" y="1661495"/>
            <a:ext cx="4282659" cy="2585323"/>
          </a:xfrm>
          <a:prstGeom prst="rect">
            <a:avLst/>
          </a:prstGeom>
        </p:spPr>
        <p:txBody>
          <a:bodyPr wrap="square">
            <a:spAutoFit/>
          </a:bodyPr>
          <a:lstStyle/>
          <a:p>
            <a:r>
              <a:rPr lang="en-US" b="1" dirty="0">
                <a:solidFill>
                  <a:srgbClr val="367689"/>
                </a:solidFill>
                <a:latin typeface="Cambria" panose="02040503050406030204" pitchFamily="18" charset="0"/>
                <a:ea typeface="Cambria" panose="02040503050406030204" pitchFamily="18" charset="0"/>
                <a:cs typeface="Arial" panose="020B0604020202020204" pitchFamily="34" charset="0"/>
              </a:rPr>
              <a:t>Staff:</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3,080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clinical and administrative </a:t>
            </a:r>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staff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plus </a:t>
            </a:r>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a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nationwide network </a:t>
            </a:r>
            <a:r>
              <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of </a:t>
            </a:r>
            <a:r>
              <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contracted behavioral health providers.</a:t>
            </a:r>
          </a:p>
          <a:p>
            <a:endPar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Total</a:t>
            </a:r>
            <a:r>
              <a:rPr lang="en-US" b="1" baseline="0" dirty="0" smtClean="0">
                <a:solidFill>
                  <a:srgbClr val="367689"/>
                </a:solidFill>
                <a:latin typeface="Cambria" panose="02040503050406030204" pitchFamily="18" charset="0"/>
                <a:ea typeface="Cambria" panose="02040503050406030204" pitchFamily="18" charset="0"/>
                <a:cs typeface="Arial" panose="020B0604020202020204" pitchFamily="34" charset="0"/>
              </a:rPr>
              <a:t> Revenue</a:t>
            </a:r>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a:t>
            </a:r>
          </a:p>
          <a:p>
            <a:r>
              <a:rPr lang="en-US"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$305,725,431</a:t>
            </a:r>
            <a:endPar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a:p>
            <a:endParaRPr lang="en-US"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19" name="Rectangle 18"/>
          <p:cNvSpPr/>
          <p:nvPr userDrawn="1"/>
        </p:nvSpPr>
        <p:spPr>
          <a:xfrm>
            <a:off x="603921" y="3958028"/>
            <a:ext cx="8610404" cy="523220"/>
          </a:xfrm>
          <a:prstGeom prst="rect">
            <a:avLst/>
          </a:prstGeom>
        </p:spPr>
        <p:txBody>
          <a:bodyPr wrap="square">
            <a:spAutoFit/>
          </a:bodyPr>
          <a:lstStyle/>
          <a:p>
            <a:r>
              <a:rPr lang="en-US" sz="2800" b="1" dirty="0" err="1" smtClean="0">
                <a:solidFill>
                  <a:srgbClr val="367689"/>
                </a:solidFill>
                <a:latin typeface="Cambria" panose="02040503050406030204" pitchFamily="18" charset="0"/>
                <a:ea typeface="Cambria" panose="02040503050406030204" pitchFamily="18" charset="0"/>
                <a:cs typeface="Arial" panose="020B0604020202020204" pitchFamily="34" charset="0"/>
              </a:rPr>
              <a:t>Centerstone</a:t>
            </a:r>
            <a:r>
              <a:rPr lang="en-US" sz="2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 in</a:t>
            </a:r>
            <a:r>
              <a:rPr lang="en-US" sz="2800" b="1" baseline="0" dirty="0" smtClean="0">
                <a:solidFill>
                  <a:srgbClr val="367689"/>
                </a:solidFill>
                <a:latin typeface="Cambria" panose="02040503050406030204" pitchFamily="18" charset="0"/>
                <a:ea typeface="Cambria" panose="02040503050406030204" pitchFamily="18" charset="0"/>
                <a:cs typeface="Arial" panose="020B0604020202020204" pitchFamily="34" charset="0"/>
              </a:rPr>
              <a:t> the Community</a:t>
            </a:r>
            <a:endParaRPr lang="en-US" sz="2800" b="1" dirty="0">
              <a:solidFill>
                <a:srgbClr val="367689"/>
              </a:solidFill>
              <a:latin typeface="Cambria" panose="02040503050406030204" pitchFamily="18" charset="0"/>
              <a:ea typeface="Cambria" panose="02040503050406030204" pitchFamily="18" charset="0"/>
              <a:cs typeface="Arial" panose="020B0604020202020204" pitchFamily="34" charset="0"/>
            </a:endParaRPr>
          </a:p>
        </p:txBody>
      </p:sp>
      <p:sp>
        <p:nvSpPr>
          <p:cNvPr id="20" name="Rectangle 19"/>
          <p:cNvSpPr/>
          <p:nvPr userDrawn="1"/>
        </p:nvSpPr>
        <p:spPr>
          <a:xfrm>
            <a:off x="1089586" y="4630452"/>
            <a:ext cx="1743740" cy="369332"/>
          </a:xfrm>
          <a:prstGeom prst="rect">
            <a:avLst/>
          </a:prstGeom>
        </p:spPr>
        <p:txBody>
          <a:bodyPr wrap="square">
            <a:spAutoFit/>
          </a:bodyPr>
          <a:lstStyle/>
          <a:p>
            <a:r>
              <a:rPr lang="en-US" sz="1800" b="1" dirty="0" smtClean="0">
                <a:solidFill>
                  <a:srgbClr val="367689"/>
                </a:solidFill>
                <a:latin typeface="Cambria" panose="02040503050406030204" pitchFamily="18" charset="0"/>
                <a:ea typeface="Cambria" panose="02040503050406030204" pitchFamily="18" charset="0"/>
                <a:cs typeface="Arial" panose="020B0604020202020204" pitchFamily="34" charset="0"/>
              </a:rPr>
              <a:t>170+</a:t>
            </a:r>
            <a:r>
              <a:rPr lang="en-US" sz="1800" dirty="0" smtClean="0">
                <a:solidFill>
                  <a:srgbClr val="367689"/>
                </a:solidFill>
                <a:latin typeface="Cambria" panose="02040503050406030204" pitchFamily="18" charset="0"/>
                <a:ea typeface="Cambria" panose="02040503050406030204" pitchFamily="18" charset="0"/>
                <a:cs typeface="Arial" panose="020B0604020202020204" pitchFamily="34" charset="0"/>
              </a:rPr>
              <a:t> </a:t>
            </a:r>
            <a:r>
              <a:rPr lang="en-US" sz="1800" dirty="0" smtClean="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rPr>
              <a:t>Locations</a:t>
            </a:r>
            <a:endParaRPr lang="en-US" sz="1800" dirty="0">
              <a:solidFill>
                <a:schemeClr val="bg1">
                  <a:lumMod val="50000"/>
                </a:schemeClr>
              </a:solidFill>
              <a:latin typeface="Cambria" panose="02040503050406030204" pitchFamily="18" charset="0"/>
              <a:ea typeface="Cambria" panose="02040503050406030204" pitchFamily="18" charset="0"/>
              <a:cs typeface="Arial" panose="020B0604020202020204" pitchFamily="34" charset="0"/>
            </a:endParaRPr>
          </a:p>
        </p:txBody>
      </p:sp>
      <p:sp>
        <p:nvSpPr>
          <p:cNvPr id="22" name="Rectangle 21"/>
          <p:cNvSpPr/>
          <p:nvPr userDrawn="1"/>
        </p:nvSpPr>
        <p:spPr>
          <a:xfrm>
            <a:off x="9214324" y="4618923"/>
            <a:ext cx="2150444" cy="369332"/>
          </a:xfrm>
          <a:prstGeom prst="rect">
            <a:avLst/>
          </a:prstGeom>
        </p:spPr>
        <p:txBody>
          <a:bodyPr wrap="square">
            <a:spAutoFit/>
          </a:bodyPr>
          <a:lstStyle/>
          <a:p>
            <a:r>
              <a:rPr lang="en-US" sz="1800" b="1" dirty="0" smtClean="0">
                <a:solidFill>
                  <a:srgbClr val="367689"/>
                </a:solidFill>
                <a:latin typeface="Arial" panose="020B0604020202020204" pitchFamily="34" charset="0"/>
                <a:cs typeface="Arial" panose="020B0604020202020204" pitchFamily="34" charset="0"/>
              </a:rPr>
              <a:t>750+ </a:t>
            </a:r>
            <a:r>
              <a:rPr lang="en-US" sz="1800" b="0" dirty="0" smtClean="0">
                <a:solidFill>
                  <a:schemeClr val="bg1">
                    <a:lumMod val="50000"/>
                  </a:schemeClr>
                </a:solidFill>
                <a:latin typeface="Arial" panose="020B0604020202020204" pitchFamily="34" charset="0"/>
                <a:cs typeface="Arial" panose="020B0604020202020204" pitchFamily="34" charset="0"/>
              </a:rPr>
              <a:t>Schools</a:t>
            </a:r>
            <a:endParaRPr lang="en-US" sz="1800" dirty="0" smtClean="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64027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rgbClr val="54A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1709738"/>
            <a:ext cx="10515600" cy="2852737"/>
          </a:xfrm>
        </p:spPr>
        <p:txBody>
          <a:bodyPr anchor="b"/>
          <a:lstStyle>
            <a:lvl1pPr>
              <a:defRPr sz="6000" b="1">
                <a:solidFill>
                  <a:schemeClr val="bg1"/>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bg1"/>
                </a:solidFill>
                <a:latin typeface="Cambria" panose="02040503050406030204" pitchFamily="18" charset="0"/>
                <a:ea typeface="Cambria" panose="02040503050406030204" pitchFamily="18"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21899" y="5574909"/>
            <a:ext cx="2492200" cy="997876"/>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01634" y="1164674"/>
            <a:ext cx="3428590" cy="1928581"/>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138837" y="4697840"/>
            <a:ext cx="3428590" cy="1928581"/>
          </a:xfrm>
          <a:prstGeom prst="rect">
            <a:avLst/>
          </a:prstGeom>
        </p:spPr>
      </p:pic>
    </p:spTree>
    <p:extLst>
      <p:ext uri="{BB962C8B-B14F-4D97-AF65-F5344CB8AC3E}">
        <p14:creationId xmlns:p14="http://schemas.microsoft.com/office/powerpoint/2010/main" val="510776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838200" y="2766217"/>
            <a:ext cx="10515600" cy="1325563"/>
          </a:xfrm>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3725341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457" y="5586412"/>
            <a:ext cx="2409825" cy="942975"/>
          </a:xfrm>
          <a:prstGeom prst="rect">
            <a:avLst/>
          </a:prstGeom>
        </p:spPr>
      </p:pic>
    </p:spTree>
    <p:extLst>
      <p:ext uri="{BB962C8B-B14F-4D97-AF65-F5344CB8AC3E}">
        <p14:creationId xmlns:p14="http://schemas.microsoft.com/office/powerpoint/2010/main" val="2918538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3451444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9788" y="365125"/>
            <a:ext cx="10515600" cy="1325563"/>
          </a:xfrm>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367689"/>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367689"/>
                </a:solidFill>
                <a:latin typeface="Cambria" panose="02040503050406030204" pitchFamily="18" charset="0"/>
                <a:ea typeface="Cambria" panose="020405030504060302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a:solidFill>
                  <a:srgbClr val="367689"/>
                </a:solidFill>
                <a:latin typeface="Cambria" panose="02040503050406030204" pitchFamily="18" charset="0"/>
                <a:ea typeface="Cambria" panose="02040503050406030204" pitchFamily="18" charset="0"/>
                <a:cs typeface="Arial" panose="020B06040202020202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1735513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a:defRPr sz="2800">
                <a:solidFill>
                  <a:srgbClr val="367689"/>
                </a:solidFill>
                <a:latin typeface="Cambria" panose="02040503050406030204" pitchFamily="18" charset="0"/>
                <a:ea typeface="Cambria" panose="02040503050406030204" pitchFamily="18" charset="0"/>
                <a:cs typeface="Arial" panose="020B0604020202020204" pitchFamily="34" charset="0"/>
              </a:defRPr>
            </a:lvl2pPr>
            <a:lvl3pPr>
              <a:defRPr sz="2400">
                <a:solidFill>
                  <a:srgbClr val="367689"/>
                </a:solidFill>
                <a:latin typeface="Cambria" panose="02040503050406030204" pitchFamily="18" charset="0"/>
                <a:ea typeface="Cambria" panose="02040503050406030204" pitchFamily="18" charset="0"/>
                <a:cs typeface="Arial" panose="020B0604020202020204" pitchFamily="34" charset="0"/>
              </a:defRPr>
            </a:lvl3pPr>
            <a:lvl4pPr>
              <a:defRPr sz="2000">
                <a:solidFill>
                  <a:srgbClr val="367689"/>
                </a:solidFill>
                <a:latin typeface="Cambria" panose="02040503050406030204" pitchFamily="18" charset="0"/>
                <a:ea typeface="Cambria" panose="02040503050406030204" pitchFamily="18" charset="0"/>
                <a:cs typeface="Arial" panose="020B0604020202020204" pitchFamily="34" charset="0"/>
              </a:defRPr>
            </a:lvl4pPr>
            <a:lvl5pPr>
              <a:defRPr sz="2000">
                <a:solidFill>
                  <a:srgbClr val="367689"/>
                </a:solidFill>
                <a:latin typeface="Cambria" panose="02040503050406030204" pitchFamily="18" charset="0"/>
                <a:ea typeface="Cambria" panose="02040503050406030204" pitchFamily="18" charset="0"/>
                <a:cs typeface="Arial" panose="020B0604020202020204" pitchFamily="34" charset="0"/>
              </a:defRPr>
            </a:lvl5pPr>
            <a:lvl6pPr>
              <a:defRPr sz="2000"/>
            </a:lvl6pPr>
            <a:lvl7pPr>
              <a:defRPr sz="2000"/>
            </a:lvl7pPr>
            <a:lvl8pPr>
              <a:defRPr sz="2000"/>
            </a:lvl8pPr>
            <a:lvl9pPr>
              <a:defRPr sz="2000"/>
            </a:lvl9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457" y="5586412"/>
            <a:ext cx="2409825" cy="942975"/>
          </a:xfrm>
          <a:prstGeom prst="rect">
            <a:avLst/>
          </a:prstGeom>
        </p:spPr>
      </p:pic>
    </p:spTree>
    <p:extLst>
      <p:ext uri="{BB962C8B-B14F-4D97-AF65-F5344CB8AC3E}">
        <p14:creationId xmlns:p14="http://schemas.microsoft.com/office/powerpoint/2010/main" val="103193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2" name="Title 1"/>
          <p:cNvSpPr>
            <a:spLocks noGrp="1"/>
          </p:cNvSpPr>
          <p:nvPr>
            <p:ph type="title"/>
          </p:nvPr>
        </p:nvSpPr>
        <p:spPr>
          <a:xfrm>
            <a:off x="839788" y="457200"/>
            <a:ext cx="3932237" cy="1600200"/>
          </a:xfrm>
        </p:spPr>
        <p:txBody>
          <a:bodyPr anchor="b"/>
          <a:lstStyle>
            <a:lvl1pPr>
              <a:defRPr sz="3200"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solidFill>
                  <a:srgbClr val="367689"/>
                </a:solidFill>
                <a:latin typeface="Cambria" panose="02040503050406030204" pitchFamily="18" charset="0"/>
                <a:ea typeface="Cambria" panose="020405030504060302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367689"/>
                </a:solidFill>
                <a:latin typeface="Cambria" panose="02040503050406030204" pitchFamily="18" charset="0"/>
                <a:ea typeface="Cambria" panose="02040503050406030204" pitchFamily="18"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8457" y="5586412"/>
            <a:ext cx="2409825" cy="942975"/>
          </a:xfrm>
          <a:prstGeom prst="rect">
            <a:avLst/>
          </a:prstGeom>
        </p:spPr>
      </p:pic>
    </p:spTree>
    <p:extLst>
      <p:ext uri="{BB962C8B-B14F-4D97-AF65-F5344CB8AC3E}">
        <p14:creationId xmlns:p14="http://schemas.microsoft.com/office/powerpoint/2010/main" val="3998874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s">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lvl1pPr>
              <a:defRPr b="1">
                <a:solidFill>
                  <a:srgbClr val="367689"/>
                </a:solidFill>
                <a:latin typeface="Cambria" panose="02040503050406030204" pitchFamily="18" charset="0"/>
                <a:ea typeface="Cambria" panose="02040503050406030204" pitchFamily="18" charset="0"/>
              </a:defRPr>
            </a:lvl1pPr>
          </a:lstStyle>
          <a:p>
            <a:r>
              <a:rPr lang="en-US" dirty="0" smtClean="0"/>
              <a:t>Click to edit Master title style</a:t>
            </a:r>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6175" y="1894175"/>
            <a:ext cx="2372021" cy="1334262"/>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3021" y="1894175"/>
            <a:ext cx="2372021" cy="1334262"/>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9868" y="1894175"/>
            <a:ext cx="2372021" cy="1334262"/>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471377" y="4258982"/>
            <a:ext cx="2372021" cy="133426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3937591" y="4258982"/>
            <a:ext cx="2372021" cy="1334262"/>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a:off x="7403803" y="4258982"/>
            <a:ext cx="2372021" cy="1334262"/>
          </a:xfrm>
          <a:prstGeom prst="rect">
            <a:avLst/>
          </a:prstGeom>
        </p:spPr>
      </p:pic>
      <p:sp>
        <p:nvSpPr>
          <p:cNvPr id="8" name="Picture Placeholder 7"/>
          <p:cNvSpPr>
            <a:spLocks noGrp="1"/>
          </p:cNvSpPr>
          <p:nvPr>
            <p:ph type="pic" sz="quarter" idx="10"/>
          </p:nvPr>
        </p:nvSpPr>
        <p:spPr>
          <a:xfrm>
            <a:off x="1167809" y="2285591"/>
            <a:ext cx="2914650" cy="2916237"/>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stStyle>
          <a:p>
            <a:endParaRPr lang="en-US" dirty="0"/>
          </a:p>
        </p:txBody>
      </p:sp>
      <p:sp>
        <p:nvSpPr>
          <p:cNvPr id="9" name="Picture Placeholder 7"/>
          <p:cNvSpPr>
            <a:spLocks noGrp="1"/>
          </p:cNvSpPr>
          <p:nvPr>
            <p:ph type="pic" sz="quarter" idx="11"/>
          </p:nvPr>
        </p:nvSpPr>
        <p:spPr>
          <a:xfrm>
            <a:off x="4638675" y="2285591"/>
            <a:ext cx="2914650" cy="2916237"/>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stStyle>
          <a:p>
            <a:endParaRPr lang="en-US" dirty="0"/>
          </a:p>
        </p:txBody>
      </p:sp>
      <p:sp>
        <p:nvSpPr>
          <p:cNvPr id="10" name="Picture Placeholder 7"/>
          <p:cNvSpPr>
            <a:spLocks noGrp="1"/>
          </p:cNvSpPr>
          <p:nvPr>
            <p:ph type="pic" sz="quarter" idx="12"/>
          </p:nvPr>
        </p:nvSpPr>
        <p:spPr>
          <a:xfrm>
            <a:off x="8109541" y="2285590"/>
            <a:ext cx="2914650" cy="2916237"/>
          </a:xfrm>
        </p:spPr>
        <p:txBody>
          <a:bodyPr/>
          <a:lstStyle>
            <a:lvl1pPr>
              <a:defRPr>
                <a:solidFill>
                  <a:srgbClr val="367689"/>
                </a:solidFill>
                <a:latin typeface="Cambria" panose="02040503050406030204" pitchFamily="18" charset="0"/>
                <a:ea typeface="Cambria" panose="02040503050406030204" pitchFamily="18"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3318458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463087" y="5586412"/>
            <a:ext cx="2409825" cy="942975"/>
          </a:xfrm>
          <a:prstGeom prst="rect">
            <a:avLst/>
          </a:prstGeom>
        </p:spPr>
      </p:pic>
    </p:spTree>
    <p:extLst>
      <p:ext uri="{BB962C8B-B14F-4D97-AF65-F5344CB8AC3E}">
        <p14:creationId xmlns:p14="http://schemas.microsoft.com/office/powerpoint/2010/main" val="2554829454"/>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4" r:id="rId3"/>
    <p:sldLayoutId id="2147483650" r:id="rId4"/>
    <p:sldLayoutId id="2147483652" r:id="rId5"/>
    <p:sldLayoutId id="2147483653" r:id="rId6"/>
    <p:sldLayoutId id="2147483656" r:id="rId7"/>
    <p:sldLayoutId id="2147483657" r:id="rId8"/>
    <p:sldLayoutId id="2147483659" r:id="rId9"/>
    <p:sldLayoutId id="2147483655" r:id="rId10"/>
    <p:sldLayoutId id="2147483658" r:id="rId11"/>
    <p:sldLayoutId id="2147483661"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0.jp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52.png"/><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microsoft.com/office/2007/relationships/hdphoto" Target="../media/hdphoto5.wdp"/><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61.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471988" y="5938835"/>
            <a:ext cx="2443162" cy="919165"/>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p:cNvSpPr/>
          <p:nvPr/>
        </p:nvSpPr>
        <p:spPr>
          <a:xfrm>
            <a:off x="-1979" y="2881725"/>
            <a:ext cx="5359792" cy="3976275"/>
          </a:xfrm>
          <a:prstGeom prst="rtTriangle">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9334005" y="5486400"/>
            <a:ext cx="2683824" cy="1235034"/>
          </a:xfrm>
          <a:prstGeom prst="rect">
            <a:avLst/>
          </a:prstGeom>
          <a:solidFill>
            <a:srgbClr val="ECEB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0" y="926276"/>
            <a:ext cx="9144000" cy="1419906"/>
          </a:xfrm>
        </p:spPr>
        <p:txBody>
          <a:bodyPr>
            <a:normAutofit/>
          </a:bodyPr>
          <a:lstStyle/>
          <a:p>
            <a:r>
              <a:rPr lang="en-US" sz="4800" dirty="0" smtClean="0"/>
              <a:t>Teen Sexual Health Toolkit 3.0</a:t>
            </a:r>
            <a:endParaRPr lang="en-US" sz="4800" dirty="0"/>
          </a:p>
        </p:txBody>
      </p:sp>
      <p:sp>
        <p:nvSpPr>
          <p:cNvPr id="3" name="Subtitle 2"/>
          <p:cNvSpPr>
            <a:spLocks noGrp="1"/>
          </p:cNvSpPr>
          <p:nvPr>
            <p:ph type="subTitle" idx="1"/>
          </p:nvPr>
        </p:nvSpPr>
        <p:spPr>
          <a:xfrm>
            <a:off x="1524000" y="2711388"/>
            <a:ext cx="9144000" cy="1655762"/>
          </a:xfrm>
        </p:spPr>
        <p:txBody>
          <a:bodyPr>
            <a:normAutofit/>
          </a:bodyPr>
          <a:lstStyle/>
          <a:p>
            <a:r>
              <a:rPr lang="en-US" sz="4400" b="1" dirty="0" smtClean="0"/>
              <a:t>Social Media Safety</a:t>
            </a:r>
            <a:endParaRPr lang="en-US" sz="4400" b="1" dirty="0"/>
          </a:p>
        </p:txBody>
      </p:sp>
      <p:sp>
        <p:nvSpPr>
          <p:cNvPr id="4" name="Rectangle 3"/>
          <p:cNvSpPr/>
          <p:nvPr/>
        </p:nvSpPr>
        <p:spPr>
          <a:xfrm>
            <a:off x="329973" y="6243545"/>
            <a:ext cx="11532054" cy="461665"/>
          </a:xfrm>
          <a:prstGeom prst="rect">
            <a:avLst/>
          </a:prstGeom>
        </p:spPr>
        <p:txBody>
          <a:bodyPr wrap="square">
            <a:spAutoFit/>
          </a:bodyPr>
          <a:lstStyle/>
          <a:p>
            <a:r>
              <a:rPr lang="en-US" sz="1200" dirty="0"/>
              <a:t>This publication was made possible by Grant Number TP1AH000252 from the Department of Health and Human Services, Office of Population Affairs; its contents are solely the responsibility of the authors and do not necessarily represent the official views of the Department of Health and Human Services.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4272" y="2881725"/>
            <a:ext cx="3495016" cy="3495687"/>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0379" y="3304887"/>
            <a:ext cx="2733421" cy="2733945"/>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8308" y="4746233"/>
            <a:ext cx="2708693" cy="947737"/>
          </a:xfrm>
          <a:prstGeom prst="rect">
            <a:avLst/>
          </a:prstGeom>
        </p:spPr>
      </p:pic>
    </p:spTree>
    <p:extLst>
      <p:ext uri="{BB962C8B-B14F-4D97-AF65-F5344CB8AC3E}">
        <p14:creationId xmlns:p14="http://schemas.microsoft.com/office/powerpoint/2010/main" val="7652693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8764"/>
          </a:xfrm>
        </p:spPr>
        <p:txBody>
          <a:bodyPr/>
          <a:lstStyle/>
          <a:p>
            <a:r>
              <a:rPr lang="en-US" dirty="0"/>
              <a:t>They didn’t hire people who posted…</a:t>
            </a:r>
            <a:br>
              <a:rPr lang="en-US" dirty="0"/>
            </a:br>
            <a:endParaRPr lang="en-US" dirty="0"/>
          </a:p>
        </p:txBody>
      </p:sp>
      <p:sp>
        <p:nvSpPr>
          <p:cNvPr id="3" name="Content Placeholder 2"/>
          <p:cNvSpPr>
            <a:spLocks noGrp="1"/>
          </p:cNvSpPr>
          <p:nvPr>
            <p:ph idx="1"/>
          </p:nvPr>
        </p:nvSpPr>
        <p:spPr>
          <a:xfrm>
            <a:off x="838200" y="1693888"/>
            <a:ext cx="10515600" cy="4721901"/>
          </a:xfrm>
        </p:spPr>
        <p:txBody>
          <a:bodyPr/>
          <a:lstStyle/>
          <a:p>
            <a:r>
              <a:rPr lang="en-US" sz="3000" dirty="0" smtClean="0"/>
              <a:t>Inappropriate </a:t>
            </a:r>
            <a:r>
              <a:rPr lang="en-US" sz="3000" dirty="0"/>
              <a:t>pics, videos or information</a:t>
            </a:r>
          </a:p>
          <a:p>
            <a:r>
              <a:rPr lang="en-US" sz="3000" dirty="0" smtClean="0"/>
              <a:t>Information </a:t>
            </a:r>
            <a:r>
              <a:rPr lang="en-US" sz="3000" dirty="0"/>
              <a:t>about them drinking or using drugs</a:t>
            </a:r>
          </a:p>
          <a:p>
            <a:r>
              <a:rPr lang="en-US" sz="3000" dirty="0" smtClean="0"/>
              <a:t>Discrimination </a:t>
            </a:r>
            <a:r>
              <a:rPr lang="en-US" sz="3000" dirty="0"/>
              <a:t>(race, gender, religion, orientation, etc.)</a:t>
            </a:r>
          </a:p>
          <a:p>
            <a:r>
              <a:rPr lang="en-US" sz="3000" dirty="0" smtClean="0"/>
              <a:t>Linked </a:t>
            </a:r>
            <a:r>
              <a:rPr lang="en-US" sz="3000" dirty="0"/>
              <a:t>to criminal behavior </a:t>
            </a:r>
          </a:p>
          <a:p>
            <a:r>
              <a:rPr lang="en-US" sz="3000" dirty="0" smtClean="0"/>
              <a:t>Unprofessional </a:t>
            </a:r>
            <a:r>
              <a:rPr lang="en-US" sz="3000" dirty="0"/>
              <a:t>screen name  </a:t>
            </a:r>
          </a:p>
          <a:p>
            <a:r>
              <a:rPr lang="en-US" sz="3000" dirty="0" smtClean="0"/>
              <a:t>Lied </a:t>
            </a:r>
            <a:r>
              <a:rPr lang="en-US" sz="3000" dirty="0"/>
              <a:t>about an absence </a:t>
            </a:r>
          </a:p>
          <a:p>
            <a:r>
              <a:rPr lang="en-US" sz="3000" dirty="0" smtClean="0"/>
              <a:t>Slandered </a:t>
            </a:r>
            <a:r>
              <a:rPr lang="en-US" sz="3000" dirty="0"/>
              <a:t>previous employer or co-workers</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3546" y="2951543"/>
            <a:ext cx="3825433" cy="3825433"/>
          </a:xfrm>
          <a:prstGeom prst="rect">
            <a:avLst/>
          </a:prstGeom>
        </p:spPr>
      </p:pic>
    </p:spTree>
    <p:extLst>
      <p:ext uri="{BB962C8B-B14F-4D97-AF65-F5344CB8AC3E}">
        <p14:creationId xmlns:p14="http://schemas.microsoft.com/office/powerpoint/2010/main" val="8402044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4" name="Rectangle 3"/>
          <p:cNvSpPr/>
          <p:nvPr/>
        </p:nvSpPr>
        <p:spPr>
          <a:xfrm>
            <a:off x="5996066" y="764498"/>
            <a:ext cx="5666282" cy="1094282"/>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13786" t="16107" r="41553" b="51543"/>
          <a:stretch/>
        </p:blipFill>
        <p:spPr>
          <a:xfrm>
            <a:off x="402449" y="347059"/>
            <a:ext cx="5263833" cy="2144701"/>
          </a:xfrm>
          <a:prstGeom prst="rect">
            <a:avLst/>
          </a:prstGeom>
          <a:ln>
            <a:noFill/>
          </a:ln>
          <a:effectLst>
            <a:outerShdw blurRad="50800" dist="38100" dir="10800000" algn="r" rotWithShape="0">
              <a:prstClr val="black">
                <a:alpha val="40000"/>
              </a:prstClr>
            </a:outerShdw>
          </a:effectLst>
        </p:spPr>
      </p:pic>
      <p:sp>
        <p:nvSpPr>
          <p:cNvPr id="3" name="Rectangle 2"/>
          <p:cNvSpPr/>
          <p:nvPr/>
        </p:nvSpPr>
        <p:spPr>
          <a:xfrm>
            <a:off x="6086007" y="988473"/>
            <a:ext cx="5906124" cy="707886"/>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Incoming Student That Used Racial Slur in Video Will ‘Not Be a Cornell Student,’ University Says</a:t>
            </a:r>
          </a:p>
        </p:txBody>
      </p:sp>
      <p:pic>
        <p:nvPicPr>
          <p:cNvPr id="5" name="Picture 4"/>
          <p:cNvPicPr>
            <a:picLocks noChangeAspect="1"/>
          </p:cNvPicPr>
          <p:nvPr/>
        </p:nvPicPr>
        <p:blipFill>
          <a:blip r:embed="rId4"/>
          <a:stretch>
            <a:fillRect/>
          </a:stretch>
        </p:blipFill>
        <p:spPr>
          <a:xfrm>
            <a:off x="759637" y="2766438"/>
            <a:ext cx="7866662" cy="113347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402449" y="5331062"/>
            <a:ext cx="7229475" cy="923330"/>
          </a:xfrm>
          <a:prstGeom prst="rect">
            <a:avLst/>
          </a:prstGeom>
          <a:solidFill>
            <a:schemeClr val="bg1"/>
          </a:solidFill>
          <a:effectLst>
            <a:outerShdw blurRad="50800" dist="38100" dir="8100000" algn="tr" rotWithShape="0">
              <a:prstClr val="black">
                <a:alpha val="40000"/>
              </a:prstClr>
            </a:outerShdw>
          </a:effectLst>
        </p:spPr>
        <p:txBody>
          <a:bodyPr wrap="square" rtlCol="0">
            <a:spAutoFit/>
          </a:bodyPr>
          <a:lstStyle/>
          <a:p>
            <a:pPr fontAlgn="base"/>
            <a:r>
              <a:rPr lang="en-US" dirty="0"/>
              <a:t>Justine Sacco, PR executive fired over racist tweet, 'ashamed</a:t>
            </a:r>
            <a:r>
              <a:rPr lang="en-US" dirty="0" smtClean="0"/>
              <a:t>'</a:t>
            </a:r>
            <a:endParaRPr lang="en-US" dirty="0"/>
          </a:p>
          <a:p>
            <a:pPr fontAlgn="base"/>
            <a:r>
              <a:rPr lang="en-US" b="1" dirty="0"/>
              <a:t>Justine Sacco, former IAC employee, issues apology to 'millions of people living with the virus' after social media erupted</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4567" y="4093786"/>
            <a:ext cx="5764458" cy="883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12517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530731"/>
            <a:ext cx="2658086" cy="1292464"/>
          </a:xfrm>
          <a:prstGeom prst="rect">
            <a:avLst/>
          </a:prstGeom>
        </p:spPr>
      </p:pic>
      <p:sp>
        <p:nvSpPr>
          <p:cNvPr id="2" name="Title 1"/>
          <p:cNvSpPr>
            <a:spLocks noGrp="1"/>
          </p:cNvSpPr>
          <p:nvPr>
            <p:ph type="title"/>
          </p:nvPr>
        </p:nvSpPr>
        <p:spPr/>
        <p:txBody>
          <a:bodyPr/>
          <a:lstStyle/>
          <a:p>
            <a:r>
              <a:rPr lang="en-US" dirty="0" smtClean="0"/>
              <a:t>Cyberbullying</a:t>
            </a:r>
            <a:endParaRPr lang="en-US" dirty="0"/>
          </a:p>
        </p:txBody>
      </p:sp>
      <p:sp>
        <p:nvSpPr>
          <p:cNvPr id="3" name="Content Placeholder 2"/>
          <p:cNvSpPr>
            <a:spLocks noGrp="1"/>
          </p:cNvSpPr>
          <p:nvPr>
            <p:ph idx="1"/>
          </p:nvPr>
        </p:nvSpPr>
        <p:spPr>
          <a:xfrm>
            <a:off x="1018082" y="1690688"/>
            <a:ext cx="10515600" cy="4647966"/>
          </a:xfrm>
        </p:spPr>
        <p:txBody>
          <a:bodyPr>
            <a:normAutofit lnSpcReduction="10000"/>
          </a:bodyPr>
          <a:lstStyle/>
          <a:p>
            <a:pPr marL="0" indent="0">
              <a:buNone/>
            </a:pPr>
            <a:r>
              <a:rPr lang="en-US" dirty="0" smtClean="0"/>
              <a:t>A </a:t>
            </a:r>
            <a:r>
              <a:rPr lang="en-US" dirty="0"/>
              <a:t>form of bullying that occurs through technology, </a:t>
            </a:r>
            <a:r>
              <a:rPr lang="en-US" dirty="0" smtClean="0"/>
              <a:t>such as </a:t>
            </a:r>
            <a:r>
              <a:rPr lang="en-US" dirty="0"/>
              <a:t>by phone or social </a:t>
            </a:r>
            <a:r>
              <a:rPr lang="en-US" dirty="0" smtClean="0"/>
              <a:t>media.</a:t>
            </a:r>
            <a:endParaRPr lang="en-US" dirty="0"/>
          </a:p>
          <a:p>
            <a:pPr lvl="1"/>
            <a:r>
              <a:rPr lang="en-US" sz="2600" dirty="0"/>
              <a:t>Making threats</a:t>
            </a:r>
          </a:p>
          <a:p>
            <a:pPr lvl="1"/>
            <a:r>
              <a:rPr lang="en-US" sz="2600" dirty="0"/>
              <a:t>Spreading rumors</a:t>
            </a:r>
          </a:p>
          <a:p>
            <a:pPr lvl="1"/>
            <a:r>
              <a:rPr lang="en-US" sz="2600" dirty="0"/>
              <a:t>Verbal attacks</a:t>
            </a:r>
          </a:p>
          <a:p>
            <a:pPr lvl="1"/>
            <a:r>
              <a:rPr lang="en-US" sz="2600" dirty="0"/>
              <a:t>Excluding someone on purpose</a:t>
            </a:r>
          </a:p>
          <a:p>
            <a:endParaRPr lang="en-US" dirty="0"/>
          </a:p>
          <a:p>
            <a:pPr marL="0" indent="0">
              <a:buNone/>
            </a:pPr>
            <a:r>
              <a:rPr lang="en-US" dirty="0"/>
              <a:t>Cyberbullying is different from traditional bullying because:</a:t>
            </a:r>
          </a:p>
          <a:p>
            <a:pPr lvl="1"/>
            <a:r>
              <a:rPr lang="en-US" sz="2600" dirty="0"/>
              <a:t>It happens 24 hours a day, 7 days a week. </a:t>
            </a:r>
          </a:p>
          <a:p>
            <a:pPr lvl="1"/>
            <a:r>
              <a:rPr lang="en-US" sz="2600" dirty="0"/>
              <a:t>It can be anonymous and be seen by a lot of people.</a:t>
            </a:r>
          </a:p>
          <a:p>
            <a:pPr lvl="1"/>
            <a:r>
              <a:rPr lang="en-US" sz="2600" dirty="0"/>
              <a:t>It’s hard to stop or take back once it’s started.</a:t>
            </a:r>
          </a:p>
          <a:p>
            <a:endParaRPr lang="en-US" dirty="0"/>
          </a:p>
          <a:p>
            <a:endParaRPr lang="en-US" dirty="0"/>
          </a:p>
        </p:txBody>
      </p:sp>
    </p:spTree>
    <p:extLst>
      <p:ext uri="{BB962C8B-B14F-4D97-AF65-F5344CB8AC3E}">
        <p14:creationId xmlns:p14="http://schemas.microsoft.com/office/powerpoint/2010/main" val="251244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8" end="8"/>
                                            </p:txEl>
                                          </p:spTgt>
                                        </p:tgtEl>
                                        <p:attrNameLst>
                                          <p:attrName>style.visibility</p:attrName>
                                        </p:attrNameLst>
                                      </p:cBhvr>
                                      <p:to>
                                        <p:strVal val="visible"/>
                                      </p:to>
                                    </p:set>
                                    <p:animEffect transition="in" filter="fade">
                                      <p:cBhvr>
                                        <p:cTn id="24" dur="500"/>
                                        <p:tgtEl>
                                          <p:spTgt spid="3">
                                            <p:txEl>
                                              <p:pRg st="8" end="8"/>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33414"/>
            <a:ext cx="10515600" cy="1325563"/>
          </a:xfrm>
        </p:spPr>
        <p:txBody>
          <a:bodyPr/>
          <a:lstStyle/>
          <a:p>
            <a:r>
              <a:rPr lang="en-US" dirty="0" smtClean="0">
                <a:solidFill>
                  <a:schemeClr val="bg1"/>
                </a:solidFill>
              </a:rPr>
              <a:t>Forms of Cyberbullying</a:t>
            </a:r>
            <a:endParaRPr lang="en-US" dirty="0">
              <a:solidFill>
                <a:schemeClr val="bg1"/>
              </a:solidFill>
            </a:endParaRPr>
          </a:p>
        </p:txBody>
      </p:sp>
      <p:sp>
        <p:nvSpPr>
          <p:cNvPr id="3" name="Content Placeholder 2"/>
          <p:cNvSpPr>
            <a:spLocks noGrp="1"/>
          </p:cNvSpPr>
          <p:nvPr>
            <p:ph idx="1"/>
          </p:nvPr>
        </p:nvSpPr>
        <p:spPr>
          <a:xfrm>
            <a:off x="838200" y="1558977"/>
            <a:ext cx="10284502" cy="4991725"/>
          </a:xfrm>
        </p:spPr>
        <p:txBody>
          <a:bodyPr>
            <a:normAutofit/>
          </a:bodyPr>
          <a:lstStyle/>
          <a:p>
            <a:r>
              <a:rPr lang="en-US" dirty="0">
                <a:solidFill>
                  <a:schemeClr val="bg1"/>
                </a:solidFill>
              </a:rPr>
              <a:t>Flaming – Online fights, name calling, etc.</a:t>
            </a:r>
          </a:p>
          <a:p>
            <a:r>
              <a:rPr lang="en-US" dirty="0">
                <a:solidFill>
                  <a:schemeClr val="bg1"/>
                </a:solidFill>
              </a:rPr>
              <a:t>Disparaging – posts or messages that target someone.</a:t>
            </a:r>
          </a:p>
          <a:p>
            <a:r>
              <a:rPr lang="en-US" dirty="0">
                <a:solidFill>
                  <a:schemeClr val="bg1"/>
                </a:solidFill>
              </a:rPr>
              <a:t>Exclusion – Leaving someone out of a game or group chat.</a:t>
            </a:r>
          </a:p>
          <a:p>
            <a:r>
              <a:rPr lang="en-US" dirty="0">
                <a:solidFill>
                  <a:schemeClr val="bg1"/>
                </a:solidFill>
              </a:rPr>
              <a:t>Outing – Sharing someone’s secrets or private information.</a:t>
            </a:r>
          </a:p>
          <a:p>
            <a:r>
              <a:rPr lang="en-US" dirty="0">
                <a:solidFill>
                  <a:schemeClr val="bg1"/>
                </a:solidFill>
              </a:rPr>
              <a:t>Trickery – Tricking someone telling you something private and then outing them.</a:t>
            </a:r>
          </a:p>
          <a:p>
            <a:r>
              <a:rPr lang="en-US" dirty="0">
                <a:solidFill>
                  <a:schemeClr val="bg1"/>
                </a:solidFill>
              </a:rPr>
              <a:t>Impersonation – also known as Catfishing/being a Catfish</a:t>
            </a:r>
          </a:p>
          <a:p>
            <a:r>
              <a:rPr lang="en-US" dirty="0">
                <a:solidFill>
                  <a:schemeClr val="bg1"/>
                </a:solidFill>
              </a:rPr>
              <a:t>Harassment – Repeatedly sending malicious messages.</a:t>
            </a:r>
          </a:p>
          <a:p>
            <a:r>
              <a:rPr lang="en-US" dirty="0">
                <a:solidFill>
                  <a:schemeClr val="bg1"/>
                </a:solidFill>
              </a:rPr>
              <a:t>Cyberstalking – Continuously harassing and disparaging including threats of physical harm.</a:t>
            </a:r>
          </a:p>
          <a:p>
            <a:endParaRPr lang="en-US" dirty="0"/>
          </a:p>
        </p:txBody>
      </p:sp>
    </p:spTree>
    <p:extLst>
      <p:ext uri="{BB962C8B-B14F-4D97-AF65-F5344CB8AC3E}">
        <p14:creationId xmlns:p14="http://schemas.microsoft.com/office/powerpoint/2010/main" val="27485604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Cyberbully Reported by Teens</a:t>
            </a:r>
            <a:endParaRPr lang="en-US" dirty="0"/>
          </a:p>
        </p:txBody>
      </p:sp>
      <p:sp>
        <p:nvSpPr>
          <p:cNvPr id="3" name="Content Placeholder 2"/>
          <p:cNvSpPr>
            <a:spLocks noGrp="1"/>
          </p:cNvSpPr>
          <p:nvPr>
            <p:ph idx="1"/>
          </p:nvPr>
        </p:nvSpPr>
        <p:spPr>
          <a:xfrm>
            <a:off x="838200" y="1690688"/>
            <a:ext cx="10515600" cy="4486275"/>
          </a:xfrm>
        </p:spPr>
        <p:txBody>
          <a:bodyPr>
            <a:normAutofit/>
          </a:bodyPr>
          <a:lstStyle/>
          <a:p>
            <a:r>
              <a:rPr lang="en-US" dirty="0" smtClean="0"/>
              <a:t>46% </a:t>
            </a:r>
            <a:r>
              <a:rPr lang="en-US" dirty="0"/>
              <a:t>of teens say they have been bullied or harassed online</a:t>
            </a:r>
            <a:r>
              <a:rPr lang="en-US" dirty="0" smtClean="0"/>
              <a:t>.</a:t>
            </a:r>
          </a:p>
          <a:p>
            <a:endParaRPr lang="en-US" dirty="0"/>
          </a:p>
          <a:p>
            <a:r>
              <a:rPr lang="en-US" dirty="0"/>
              <a:t>32% of teen </a:t>
            </a:r>
            <a:r>
              <a:rPr lang="en-US" dirty="0" smtClean="0"/>
              <a:t>girls and 24</a:t>
            </a:r>
            <a:r>
              <a:rPr lang="en-US" dirty="0"/>
              <a:t>% of teen </a:t>
            </a:r>
            <a:r>
              <a:rPr lang="en-US" dirty="0" smtClean="0"/>
              <a:t>boys </a:t>
            </a:r>
            <a:r>
              <a:rPr lang="en-US" dirty="0"/>
              <a:t>have experienced two or more types of online </a:t>
            </a:r>
            <a:r>
              <a:rPr lang="en-US" dirty="0" smtClean="0"/>
              <a:t>harassment</a:t>
            </a:r>
          </a:p>
          <a:p>
            <a:endParaRPr lang="en-US" dirty="0"/>
          </a:p>
          <a:p>
            <a:r>
              <a:rPr lang="en-US" dirty="0"/>
              <a:t>87% say they have seen cyberbullying occur online.</a:t>
            </a:r>
          </a:p>
          <a:p>
            <a:pPr marL="0" indent="0">
              <a:buNone/>
            </a:pPr>
            <a:endParaRPr lang="en-US" dirty="0"/>
          </a:p>
          <a:p>
            <a:r>
              <a:rPr lang="en-US" dirty="0"/>
              <a:t>70% admitted to being the cyberbully at some point.</a:t>
            </a:r>
          </a:p>
          <a:p>
            <a:endParaRPr lang="en-US" dirty="0"/>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5493" y="3576577"/>
            <a:ext cx="3043177" cy="3188825"/>
          </a:xfrm>
          <a:prstGeom prst="rect">
            <a:avLst/>
          </a:prstGeom>
        </p:spPr>
      </p:pic>
    </p:spTree>
    <p:extLst>
      <p:ext uri="{BB962C8B-B14F-4D97-AF65-F5344CB8AC3E}">
        <p14:creationId xmlns:p14="http://schemas.microsoft.com/office/powerpoint/2010/main" val="3220851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33973" y="-104172"/>
            <a:ext cx="11479565" cy="7273689"/>
          </a:xfrm>
          <a:prstGeom prst="rect">
            <a:avLst/>
          </a:prstGeom>
        </p:spPr>
      </p:pic>
    </p:spTree>
    <p:extLst>
      <p:ext uri="{BB962C8B-B14F-4D97-AF65-F5344CB8AC3E}">
        <p14:creationId xmlns:p14="http://schemas.microsoft.com/office/powerpoint/2010/main" val="33678728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95677"/>
            <a:ext cx="10515600" cy="1325563"/>
          </a:xfrm>
        </p:spPr>
        <p:txBody>
          <a:bodyPr/>
          <a:lstStyle/>
          <a:p>
            <a:r>
              <a:rPr lang="en-US" dirty="0" smtClean="0"/>
              <a:t>Effects of </a:t>
            </a:r>
            <a:r>
              <a:rPr lang="en-US" dirty="0" smtClean="0"/>
              <a:t>Cyberbullying </a:t>
            </a:r>
            <a:endParaRPr lang="en-US" dirty="0"/>
          </a:p>
        </p:txBody>
      </p:sp>
      <p:sp>
        <p:nvSpPr>
          <p:cNvPr id="3" name="Content Placeholder 2"/>
          <p:cNvSpPr>
            <a:spLocks noGrp="1"/>
          </p:cNvSpPr>
          <p:nvPr>
            <p:ph idx="1"/>
          </p:nvPr>
        </p:nvSpPr>
        <p:spPr>
          <a:xfrm>
            <a:off x="838200" y="1454046"/>
            <a:ext cx="10515600" cy="4722917"/>
          </a:xfrm>
        </p:spPr>
        <p:txBody>
          <a:bodyPr>
            <a:normAutofit/>
          </a:bodyPr>
          <a:lstStyle/>
          <a:p>
            <a:pPr marL="0" indent="0">
              <a:buNone/>
            </a:pPr>
            <a:r>
              <a:rPr lang="en-US" dirty="0"/>
              <a:t>Kids who are bullied can experience negative physical, social, emotional, academic, and mental health issues. Kids who are bullied are more likely to experience:</a:t>
            </a:r>
          </a:p>
          <a:p>
            <a:r>
              <a:rPr lang="en-US" dirty="0" smtClean="0"/>
              <a:t>Depression </a:t>
            </a:r>
            <a:r>
              <a:rPr lang="en-US" dirty="0"/>
              <a:t>and anxiety, increased feelings of sadness and loneliness, changes in sleep and eating patterns, and loss of interest in activities they used to enjoy. These issues may persist into adulthood.</a:t>
            </a:r>
          </a:p>
          <a:p>
            <a:r>
              <a:rPr lang="en-US" dirty="0"/>
              <a:t>Health </a:t>
            </a:r>
            <a:r>
              <a:rPr lang="en-US" dirty="0" smtClean="0"/>
              <a:t>complaints (headaches, stomachaches)</a:t>
            </a:r>
            <a:endParaRPr lang="en-US" dirty="0"/>
          </a:p>
          <a:p>
            <a:r>
              <a:rPr lang="en-US" dirty="0"/>
              <a:t>Decreased academic achievement—GPA and standardized test scores—and school participation. They are more likely to miss, skip, or drop out of school.</a:t>
            </a:r>
          </a:p>
        </p:txBody>
      </p:sp>
    </p:spTree>
    <p:extLst>
      <p:ext uri="{BB962C8B-B14F-4D97-AF65-F5344CB8AC3E}">
        <p14:creationId xmlns:p14="http://schemas.microsoft.com/office/powerpoint/2010/main" val="27114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737838"/>
          </a:xfrm>
        </p:spPr>
        <p:txBody>
          <a:bodyPr>
            <a:normAutofit/>
          </a:bodyPr>
          <a:lstStyle/>
          <a:p>
            <a:pPr algn="ctr"/>
            <a:r>
              <a:rPr lang="en-US" dirty="0" smtClean="0"/>
              <a:t>If you or someone you know is experiencing a mental health crisis or suicidal thoughts please call or text:</a:t>
            </a:r>
            <a:endParaRPr lang="en-US" dirty="0"/>
          </a:p>
        </p:txBody>
      </p:sp>
      <p:pic>
        <p:nvPicPr>
          <p:cNvPr id="4" name="Content Placeholder 3"/>
          <p:cNvPicPr>
            <a:picLocks noGrp="1" noChangeAspect="1"/>
          </p:cNvPicPr>
          <p:nvPr>
            <p:ph idx="1"/>
          </p:nvPr>
        </p:nvPicPr>
        <p:blipFill>
          <a:blip r:embed="rId3"/>
          <a:stretch>
            <a:fillRect/>
          </a:stretch>
        </p:blipFill>
        <p:spPr>
          <a:xfrm>
            <a:off x="3336031" y="3102963"/>
            <a:ext cx="5310076" cy="1719221"/>
          </a:xfrm>
          <a:prstGeom prst="rect">
            <a:avLst/>
          </a:prstGeom>
        </p:spPr>
      </p:pic>
    </p:spTree>
    <p:extLst>
      <p:ext uri="{BB962C8B-B14F-4D97-AF65-F5344CB8AC3E}">
        <p14:creationId xmlns:p14="http://schemas.microsoft.com/office/powerpoint/2010/main" val="769604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9684" y="300844"/>
            <a:ext cx="6094736" cy="1187970"/>
          </a:xfrm>
        </p:spPr>
        <p:txBody>
          <a:bodyPr>
            <a:normAutofit fontScale="90000"/>
          </a:bodyPr>
          <a:lstStyle/>
          <a:p>
            <a:r>
              <a:rPr lang="en-US" sz="4000" dirty="0" smtClean="0">
                <a:solidFill>
                  <a:schemeClr val="bg1"/>
                </a:solidFill>
              </a:rPr>
              <a:t>What if I’m being bullied online?</a:t>
            </a:r>
            <a:endParaRPr lang="en-US" sz="4000" dirty="0">
              <a:solidFill>
                <a:schemeClr val="bg1"/>
              </a:solidFill>
            </a:endParaRPr>
          </a:p>
        </p:txBody>
      </p:sp>
      <p:pic>
        <p:nvPicPr>
          <p:cNvPr id="6" name="Content Placeholder 5"/>
          <p:cNvPicPr>
            <a:picLocks noGrp="1" noChangeAspect="1"/>
          </p:cNvPicPr>
          <p:nvPr>
            <p:ph idx="1"/>
          </p:nvPr>
        </p:nvPicPr>
        <p:blipFill>
          <a:blip r:embed="rId3"/>
          <a:stretch>
            <a:fillRect/>
          </a:stretch>
        </p:blipFill>
        <p:spPr>
          <a:xfrm>
            <a:off x="7695611" y="106051"/>
            <a:ext cx="3889585" cy="2950720"/>
          </a:xfrm>
          <a:prstGeom prst="rect">
            <a:avLst/>
          </a:prstGeom>
        </p:spPr>
      </p:pic>
      <p:sp>
        <p:nvSpPr>
          <p:cNvPr id="4" name="Text Placeholder 3"/>
          <p:cNvSpPr>
            <a:spLocks noGrp="1"/>
          </p:cNvSpPr>
          <p:nvPr>
            <p:ph type="body" sz="half" idx="2"/>
          </p:nvPr>
        </p:nvSpPr>
        <p:spPr>
          <a:xfrm>
            <a:off x="479684" y="1738859"/>
            <a:ext cx="6282607" cy="4631961"/>
          </a:xfrm>
        </p:spPr>
        <p:txBody>
          <a:bodyPr>
            <a:normAutofit/>
          </a:bodyPr>
          <a:lstStyle/>
          <a:p>
            <a:r>
              <a:rPr lang="en-US" sz="2800" dirty="0">
                <a:solidFill>
                  <a:schemeClr val="bg1"/>
                </a:solidFill>
              </a:rPr>
              <a:t>Being bullied might make you feel scared or helpless, or that there is nothing you can do to make it stop. But that is not true!</a:t>
            </a:r>
          </a:p>
          <a:p>
            <a:pPr marL="457200" indent="-457200">
              <a:buFont typeface="Arial" panose="020B0604020202020204" pitchFamily="34" charset="0"/>
              <a:buChar char="•"/>
            </a:pPr>
            <a:r>
              <a:rPr lang="en-US" sz="2800" dirty="0">
                <a:solidFill>
                  <a:schemeClr val="bg1"/>
                </a:solidFill>
              </a:rPr>
              <a:t>Talk to an adult you trust</a:t>
            </a:r>
          </a:p>
          <a:p>
            <a:pPr marL="457200" indent="-457200">
              <a:buFont typeface="Arial" panose="020B0604020202020204" pitchFamily="34" charset="0"/>
              <a:buChar char="•"/>
            </a:pPr>
            <a:r>
              <a:rPr lang="en-US" sz="2800" dirty="0">
                <a:solidFill>
                  <a:schemeClr val="bg1"/>
                </a:solidFill>
              </a:rPr>
              <a:t>Ignore and Block</a:t>
            </a:r>
          </a:p>
          <a:p>
            <a:pPr marL="457200" indent="-457200">
              <a:buFont typeface="Arial" panose="020B0604020202020204" pitchFamily="34" charset="0"/>
              <a:buChar char="•"/>
            </a:pPr>
            <a:r>
              <a:rPr lang="en-US" sz="2800" dirty="0">
                <a:solidFill>
                  <a:schemeClr val="bg1"/>
                </a:solidFill>
              </a:rPr>
              <a:t>Don’t bully the bully</a:t>
            </a:r>
          </a:p>
          <a:p>
            <a:pPr marL="457200" indent="-457200">
              <a:buFont typeface="Arial" panose="020B0604020202020204" pitchFamily="34" charset="0"/>
              <a:buChar char="•"/>
            </a:pPr>
            <a:r>
              <a:rPr lang="en-US" sz="2800" dirty="0">
                <a:solidFill>
                  <a:schemeClr val="bg1"/>
                </a:solidFill>
              </a:rPr>
              <a:t>Stick with your supporters</a:t>
            </a:r>
          </a:p>
          <a:p>
            <a:pPr marL="457200" indent="-457200">
              <a:buFont typeface="Arial" panose="020B0604020202020204" pitchFamily="34" charset="0"/>
              <a:buChar char="•"/>
            </a:pPr>
            <a:r>
              <a:rPr lang="en-US" sz="2800" dirty="0">
                <a:solidFill>
                  <a:schemeClr val="bg1"/>
                </a:solidFill>
              </a:rPr>
              <a:t>Report bullying when it happens</a:t>
            </a:r>
          </a:p>
          <a:p>
            <a:endParaRPr lang="en-US" dirty="0"/>
          </a:p>
        </p:txBody>
      </p:sp>
      <p:pic>
        <p:nvPicPr>
          <p:cNvPr id="7" name="Picture 6"/>
          <p:cNvPicPr>
            <a:picLocks noChangeAspect="1"/>
          </p:cNvPicPr>
          <p:nvPr/>
        </p:nvPicPr>
        <p:blipFill>
          <a:blip r:embed="rId4"/>
          <a:stretch>
            <a:fillRect/>
          </a:stretch>
        </p:blipFill>
        <p:spPr>
          <a:xfrm>
            <a:off x="6972067" y="2737969"/>
            <a:ext cx="3913971" cy="3090940"/>
          </a:xfrm>
          <a:prstGeom prst="rect">
            <a:avLst/>
          </a:prstGeom>
        </p:spPr>
      </p:pic>
    </p:spTree>
    <p:extLst>
      <p:ext uri="{BB962C8B-B14F-4D97-AF65-F5344CB8AC3E}">
        <p14:creationId xmlns:p14="http://schemas.microsoft.com/office/powerpoint/2010/main" val="2604811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 calcmode="lin" valueType="num">
                                      <p:cBhvr additive="base">
                                        <p:cTn id="2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Can I Help Prevent Cyberbullying?</a:t>
            </a:r>
          </a:p>
        </p:txBody>
      </p:sp>
      <p:sp>
        <p:nvSpPr>
          <p:cNvPr id="3" name="Content Placeholder 2"/>
          <p:cNvSpPr>
            <a:spLocks noGrp="1"/>
          </p:cNvSpPr>
          <p:nvPr>
            <p:ph idx="1"/>
          </p:nvPr>
        </p:nvSpPr>
        <p:spPr>
          <a:xfrm>
            <a:off x="838200" y="1690688"/>
            <a:ext cx="10515600" cy="4470269"/>
          </a:xfrm>
        </p:spPr>
        <p:txBody>
          <a:bodyPr/>
          <a:lstStyle/>
          <a:p>
            <a:r>
              <a:rPr lang="en-US" sz="3000" dirty="0"/>
              <a:t>Never contribute to cyberbullying, even if your friends encourages you to do it.</a:t>
            </a:r>
          </a:p>
          <a:p>
            <a:r>
              <a:rPr lang="en-US" sz="3000" dirty="0"/>
              <a:t>Don’t encourage bullies by “liking” or sharing their comments or posts.</a:t>
            </a:r>
          </a:p>
          <a:p>
            <a:r>
              <a:rPr lang="en-US" sz="3000" dirty="0"/>
              <a:t>Don’t spread rumors online. Call out misinformation and gossip.</a:t>
            </a:r>
          </a:p>
          <a:p>
            <a:r>
              <a:rPr lang="en-US" sz="3000" dirty="0"/>
              <a:t>Don’t forward mean messages.</a:t>
            </a:r>
          </a:p>
          <a:p>
            <a:r>
              <a:rPr lang="en-US" sz="3000" dirty="0"/>
              <a:t>Defend other people when they’re being bullied online.</a:t>
            </a:r>
          </a:p>
          <a:p>
            <a:r>
              <a:rPr lang="en-US" sz="3000" dirty="0"/>
              <a:t>Block and report harassers</a:t>
            </a:r>
            <a:r>
              <a:rPr lang="en-US" sz="3000" dirty="0" smtClean="0"/>
              <a:t>. (</a:t>
            </a:r>
            <a:r>
              <a:rPr lang="en-US" sz="3000" dirty="0"/>
              <a:t>More on how to do this later)</a:t>
            </a:r>
          </a:p>
          <a:p>
            <a:endParaRPr lang="en-US" dirty="0"/>
          </a:p>
        </p:txBody>
      </p:sp>
    </p:spTree>
    <p:extLst>
      <p:ext uri="{BB962C8B-B14F-4D97-AF65-F5344CB8AC3E}">
        <p14:creationId xmlns:p14="http://schemas.microsoft.com/office/powerpoint/2010/main" val="109882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 Media</a:t>
            </a:r>
            <a:endParaRPr lang="en-US" dirty="0"/>
          </a:p>
        </p:txBody>
      </p:sp>
      <p:sp>
        <p:nvSpPr>
          <p:cNvPr id="3" name="Content Placeholder 2"/>
          <p:cNvSpPr>
            <a:spLocks noGrp="1"/>
          </p:cNvSpPr>
          <p:nvPr>
            <p:ph idx="1"/>
          </p:nvPr>
        </p:nvSpPr>
        <p:spPr>
          <a:xfrm>
            <a:off x="838200" y="1564368"/>
            <a:ext cx="10515600" cy="2786326"/>
          </a:xfrm>
        </p:spPr>
        <p:txBody>
          <a:bodyPr/>
          <a:lstStyle/>
          <a:p>
            <a:pPr marL="0" indent="0">
              <a:buNone/>
            </a:pPr>
            <a:r>
              <a:rPr lang="en-US" dirty="0" smtClean="0"/>
              <a:t>“Forms </a:t>
            </a:r>
            <a:r>
              <a:rPr lang="en-US" dirty="0"/>
              <a:t>of electronic communication through which users create online communities to share information, ideas, personal messages and other content.” – Merriam Webster</a:t>
            </a:r>
          </a:p>
          <a:p>
            <a:r>
              <a:rPr lang="en-US" dirty="0"/>
              <a:t>Modern social media is a relatively new invention. </a:t>
            </a:r>
            <a:endParaRPr lang="en-US" dirty="0" smtClean="0"/>
          </a:p>
          <a:p>
            <a:r>
              <a:rPr lang="en-US" dirty="0" smtClean="0"/>
              <a:t>What are some common/popular social media platforms that young people use?</a:t>
            </a:r>
            <a:endParaRPr lang="en-US" dirty="0"/>
          </a:p>
          <a:p>
            <a:endParaRPr lang="en-US" dirty="0"/>
          </a:p>
        </p:txBody>
      </p:sp>
      <p:pic>
        <p:nvPicPr>
          <p:cNvPr id="4" name="Picture 3"/>
          <p:cNvPicPr>
            <a:picLocks noChangeAspect="1"/>
          </p:cNvPicPr>
          <p:nvPr/>
        </p:nvPicPr>
        <p:blipFill>
          <a:blip r:embed="rId3"/>
          <a:stretch>
            <a:fillRect/>
          </a:stretch>
        </p:blipFill>
        <p:spPr>
          <a:xfrm>
            <a:off x="1443643" y="4186041"/>
            <a:ext cx="2326773" cy="1738631"/>
          </a:xfrm>
          <a:prstGeom prst="rect">
            <a:avLst/>
          </a:prstGeom>
        </p:spPr>
      </p:pic>
      <p:pic>
        <p:nvPicPr>
          <p:cNvPr id="6" name="Picture 5"/>
          <p:cNvPicPr>
            <a:picLocks noChangeAspect="1"/>
          </p:cNvPicPr>
          <p:nvPr/>
        </p:nvPicPr>
        <p:blipFill>
          <a:blip r:embed="rId4"/>
          <a:stretch>
            <a:fillRect/>
          </a:stretch>
        </p:blipFill>
        <p:spPr>
          <a:xfrm>
            <a:off x="4006755" y="4445703"/>
            <a:ext cx="1219306" cy="1219306"/>
          </a:xfrm>
          <a:prstGeom prst="rect">
            <a:avLst/>
          </a:prstGeom>
        </p:spPr>
      </p:pic>
      <p:pic>
        <p:nvPicPr>
          <p:cNvPr id="7" name="Picture 6"/>
          <p:cNvPicPr>
            <a:picLocks noChangeAspect="1"/>
          </p:cNvPicPr>
          <p:nvPr/>
        </p:nvPicPr>
        <p:blipFill>
          <a:blip r:embed="rId5"/>
          <a:stretch>
            <a:fillRect/>
          </a:stretch>
        </p:blipFill>
        <p:spPr>
          <a:xfrm>
            <a:off x="6143384" y="4459827"/>
            <a:ext cx="1225402" cy="1225402"/>
          </a:xfrm>
          <a:prstGeom prst="rect">
            <a:avLst/>
          </a:prstGeom>
        </p:spPr>
      </p:pic>
      <p:pic>
        <p:nvPicPr>
          <p:cNvPr id="8" name="Picture 7"/>
          <p:cNvPicPr>
            <a:picLocks noChangeAspect="1"/>
          </p:cNvPicPr>
          <p:nvPr/>
        </p:nvPicPr>
        <p:blipFill>
          <a:blip r:embed="rId6"/>
          <a:stretch>
            <a:fillRect/>
          </a:stretch>
        </p:blipFill>
        <p:spPr>
          <a:xfrm>
            <a:off x="8145386" y="4459827"/>
            <a:ext cx="1642344" cy="1225402"/>
          </a:xfrm>
          <a:prstGeom prst="rect">
            <a:avLst/>
          </a:prstGeom>
        </p:spPr>
      </p:pic>
      <p:sp>
        <p:nvSpPr>
          <p:cNvPr id="9" name="TextBox 8"/>
          <p:cNvSpPr txBox="1"/>
          <p:nvPr/>
        </p:nvSpPr>
        <p:spPr>
          <a:xfrm>
            <a:off x="1973421" y="5760018"/>
            <a:ext cx="1374094" cy="646331"/>
          </a:xfrm>
          <a:prstGeom prst="rect">
            <a:avLst/>
          </a:prstGeom>
          <a:noFill/>
        </p:spPr>
        <p:txBody>
          <a:bodyPr wrap="none" rtlCol="0">
            <a:spAutoFit/>
          </a:bodyPr>
          <a:lstStyle/>
          <a:p>
            <a:r>
              <a:rPr lang="en-US" dirty="0" smtClean="0"/>
              <a:t>Launched in </a:t>
            </a:r>
          </a:p>
          <a:p>
            <a:pPr algn="ctr"/>
            <a:r>
              <a:rPr lang="en-US" dirty="0" smtClean="0"/>
              <a:t>2005</a:t>
            </a:r>
            <a:endParaRPr lang="en-US" dirty="0"/>
          </a:p>
        </p:txBody>
      </p:sp>
      <p:sp>
        <p:nvSpPr>
          <p:cNvPr id="10" name="TextBox 9"/>
          <p:cNvSpPr txBox="1"/>
          <p:nvPr/>
        </p:nvSpPr>
        <p:spPr>
          <a:xfrm>
            <a:off x="4031424" y="5760018"/>
            <a:ext cx="1321196" cy="646331"/>
          </a:xfrm>
          <a:prstGeom prst="rect">
            <a:avLst/>
          </a:prstGeom>
          <a:noFill/>
        </p:spPr>
        <p:txBody>
          <a:bodyPr wrap="none" rtlCol="0">
            <a:spAutoFit/>
          </a:bodyPr>
          <a:lstStyle/>
          <a:p>
            <a:r>
              <a:rPr lang="en-US" dirty="0" smtClean="0"/>
              <a:t>Launched in</a:t>
            </a:r>
          </a:p>
          <a:p>
            <a:pPr algn="ctr"/>
            <a:r>
              <a:rPr lang="en-US" dirty="0" smtClean="0"/>
              <a:t>2010</a:t>
            </a:r>
            <a:endParaRPr lang="en-US" dirty="0"/>
          </a:p>
        </p:txBody>
      </p:sp>
      <p:sp>
        <p:nvSpPr>
          <p:cNvPr id="11" name="TextBox 10"/>
          <p:cNvSpPr txBox="1"/>
          <p:nvPr/>
        </p:nvSpPr>
        <p:spPr>
          <a:xfrm>
            <a:off x="6190937" y="5760018"/>
            <a:ext cx="1321196" cy="646331"/>
          </a:xfrm>
          <a:prstGeom prst="rect">
            <a:avLst/>
          </a:prstGeom>
          <a:noFill/>
        </p:spPr>
        <p:txBody>
          <a:bodyPr wrap="none" rtlCol="0">
            <a:spAutoFit/>
          </a:bodyPr>
          <a:lstStyle/>
          <a:p>
            <a:r>
              <a:rPr lang="en-US" dirty="0" smtClean="0"/>
              <a:t>Launched in</a:t>
            </a:r>
          </a:p>
          <a:p>
            <a:pPr algn="ctr"/>
            <a:r>
              <a:rPr lang="en-US" dirty="0" smtClean="0"/>
              <a:t>2011</a:t>
            </a:r>
            <a:endParaRPr lang="en-US" dirty="0"/>
          </a:p>
        </p:txBody>
      </p:sp>
      <p:sp>
        <p:nvSpPr>
          <p:cNvPr id="12" name="TextBox 11"/>
          <p:cNvSpPr txBox="1"/>
          <p:nvPr/>
        </p:nvSpPr>
        <p:spPr>
          <a:xfrm>
            <a:off x="8350450" y="5760018"/>
            <a:ext cx="1321196" cy="646331"/>
          </a:xfrm>
          <a:prstGeom prst="rect">
            <a:avLst/>
          </a:prstGeom>
          <a:noFill/>
        </p:spPr>
        <p:txBody>
          <a:bodyPr wrap="none" rtlCol="0">
            <a:spAutoFit/>
          </a:bodyPr>
          <a:lstStyle/>
          <a:p>
            <a:r>
              <a:rPr lang="en-US" dirty="0" smtClean="0"/>
              <a:t>Launched in</a:t>
            </a:r>
          </a:p>
          <a:p>
            <a:pPr algn="ctr"/>
            <a:r>
              <a:rPr lang="en-US" dirty="0" smtClean="0"/>
              <a:t>2016</a:t>
            </a:r>
            <a:endParaRPr lang="en-US" dirty="0"/>
          </a:p>
        </p:txBody>
      </p:sp>
    </p:spTree>
    <p:extLst>
      <p:ext uri="{BB962C8B-B14F-4D97-AF65-F5344CB8AC3E}">
        <p14:creationId xmlns:p14="http://schemas.microsoft.com/office/powerpoint/2010/main" val="427828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039"/>
          </a:xfrm>
        </p:spPr>
        <p:txBody>
          <a:bodyPr>
            <a:normAutofit/>
          </a:bodyPr>
          <a:lstStyle/>
          <a:p>
            <a:r>
              <a:rPr lang="en-US" sz="4000" dirty="0" smtClean="0"/>
              <a:t>Digital Abuse</a:t>
            </a:r>
            <a:endParaRPr lang="en-US" sz="4000" dirty="0"/>
          </a:p>
        </p:txBody>
      </p:sp>
      <p:sp>
        <p:nvSpPr>
          <p:cNvPr id="3" name="Content Placeholder 2"/>
          <p:cNvSpPr>
            <a:spLocks noGrp="1"/>
          </p:cNvSpPr>
          <p:nvPr>
            <p:ph idx="1"/>
          </p:nvPr>
        </p:nvSpPr>
        <p:spPr>
          <a:xfrm>
            <a:off x="719528" y="1274164"/>
            <a:ext cx="11017770" cy="5583836"/>
          </a:xfrm>
        </p:spPr>
        <p:txBody>
          <a:bodyPr>
            <a:normAutofit lnSpcReduction="10000"/>
          </a:bodyPr>
          <a:lstStyle/>
          <a:p>
            <a:r>
              <a:rPr lang="en-US" sz="3000" dirty="0"/>
              <a:t>Similar to cyberbullying. </a:t>
            </a:r>
          </a:p>
          <a:p>
            <a:pPr>
              <a:spcAft>
                <a:spcPts val="600"/>
              </a:spcAft>
            </a:pPr>
            <a:r>
              <a:rPr lang="en-US" sz="3000" dirty="0"/>
              <a:t>It is the use of technology (such as texting and social media) to </a:t>
            </a:r>
            <a:r>
              <a:rPr lang="en-US" sz="3000" dirty="0" smtClean="0"/>
              <a:t>bully</a:t>
            </a:r>
            <a:r>
              <a:rPr lang="en-US" sz="3000" dirty="0"/>
              <a:t>, </a:t>
            </a:r>
            <a:r>
              <a:rPr lang="en-US" sz="3000" dirty="0" smtClean="0"/>
              <a:t>stalk </a:t>
            </a:r>
            <a:r>
              <a:rPr lang="en-US" sz="3000" dirty="0"/>
              <a:t>or harass someone, often a dating </a:t>
            </a:r>
            <a:r>
              <a:rPr lang="en-US" sz="3000" dirty="0" smtClean="0"/>
              <a:t>partner</a:t>
            </a:r>
            <a:endParaRPr lang="en-US" dirty="0"/>
          </a:p>
          <a:p>
            <a:pPr marL="0" indent="0">
              <a:spcAft>
                <a:spcPts val="600"/>
              </a:spcAft>
              <a:buNone/>
            </a:pPr>
            <a:r>
              <a:rPr lang="en-US" sz="4000" b="1" dirty="0"/>
              <a:t>Warning Signs</a:t>
            </a:r>
          </a:p>
          <a:p>
            <a:r>
              <a:rPr lang="en-US" dirty="0"/>
              <a:t>Monitors your friends and followers</a:t>
            </a:r>
          </a:p>
          <a:p>
            <a:r>
              <a:rPr lang="en-US" dirty="0"/>
              <a:t>Sends you negative, insulting or threatening messages</a:t>
            </a:r>
          </a:p>
          <a:p>
            <a:r>
              <a:rPr lang="en-US" dirty="0"/>
              <a:t>Uses social media to keep constant tabs on you</a:t>
            </a:r>
          </a:p>
          <a:p>
            <a:r>
              <a:rPr lang="en-US" dirty="0"/>
              <a:t>Puts you down online</a:t>
            </a:r>
          </a:p>
          <a:p>
            <a:r>
              <a:rPr lang="en-US" dirty="0"/>
              <a:t>Sends or asks for unwanted, explicit photos or videos</a:t>
            </a:r>
          </a:p>
          <a:p>
            <a:r>
              <a:rPr lang="en-US" dirty="0"/>
              <a:t>Steals or insists on giving up login info and passwords</a:t>
            </a:r>
          </a:p>
          <a:p>
            <a:r>
              <a:rPr lang="en-US" dirty="0"/>
              <a:t>Tags you unkindly in photos or posts</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52994" y="3727048"/>
            <a:ext cx="3130952" cy="3130952"/>
          </a:xfrm>
          <a:prstGeom prst="rect">
            <a:avLst/>
          </a:prstGeom>
        </p:spPr>
      </p:pic>
    </p:spTree>
    <p:extLst>
      <p:ext uri="{BB962C8B-B14F-4D97-AF65-F5344CB8AC3E}">
        <p14:creationId xmlns:p14="http://schemas.microsoft.com/office/powerpoint/2010/main" val="376255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Digital Relationship Rights</a:t>
            </a:r>
          </a:p>
        </p:txBody>
      </p:sp>
      <p:sp>
        <p:nvSpPr>
          <p:cNvPr id="3" name="Content Placeholder 2"/>
          <p:cNvSpPr>
            <a:spLocks noGrp="1"/>
          </p:cNvSpPr>
          <p:nvPr>
            <p:ph idx="1"/>
          </p:nvPr>
        </p:nvSpPr>
        <p:spPr>
          <a:xfrm>
            <a:off x="838200" y="1825624"/>
            <a:ext cx="10515600" cy="4702497"/>
          </a:xfrm>
        </p:spPr>
        <p:txBody>
          <a:bodyPr>
            <a:normAutofit/>
          </a:bodyPr>
          <a:lstStyle/>
          <a:p>
            <a:r>
              <a:rPr lang="en-US" sz="3000" dirty="0"/>
              <a:t>You have the right to be away from your phone or social media without worrying that your partner will get mad.</a:t>
            </a:r>
          </a:p>
          <a:p>
            <a:r>
              <a:rPr lang="en-US" sz="3000" dirty="0"/>
              <a:t>You do not have to send any pictures or statements that you are uncomfortable sending.</a:t>
            </a:r>
          </a:p>
          <a:p>
            <a:r>
              <a:rPr lang="en-US" sz="3000" dirty="0"/>
              <a:t>You do not have to share your passwords with anyone that you are dating.</a:t>
            </a:r>
          </a:p>
          <a:p>
            <a:r>
              <a:rPr lang="en-US" sz="3000" dirty="0" smtClean="0"/>
              <a:t>Remember </a:t>
            </a:r>
            <a:r>
              <a:rPr lang="en-US" sz="3000" dirty="0"/>
              <a:t>that you lose control of any message you send out</a:t>
            </a:r>
            <a:r>
              <a:rPr lang="en-US" sz="3000" dirty="0" smtClean="0"/>
              <a:t>.</a:t>
            </a:r>
          </a:p>
          <a:p>
            <a:endParaRPr lang="en-US" sz="3000" dirty="0"/>
          </a:p>
          <a:p>
            <a:pPr marL="0" indent="0" algn="ctr">
              <a:buNone/>
            </a:pPr>
            <a:r>
              <a:rPr lang="en-US" sz="3000" dirty="0" smtClean="0"/>
              <a:t> </a:t>
            </a:r>
            <a:r>
              <a:rPr lang="en-US" sz="3200" dirty="0"/>
              <a:t>Loveisrespect.org </a:t>
            </a:r>
            <a:r>
              <a:rPr lang="en-US" sz="3200" dirty="0" smtClean="0"/>
              <a:t>	or	Text </a:t>
            </a:r>
            <a:r>
              <a:rPr lang="en-US" sz="3200" dirty="0" err="1"/>
              <a:t>loveis</a:t>
            </a:r>
            <a:r>
              <a:rPr lang="en-US" sz="3200" dirty="0"/>
              <a:t> to 22522</a:t>
            </a:r>
          </a:p>
          <a:p>
            <a:pPr marL="0" indent="0">
              <a:buNone/>
            </a:pPr>
            <a:endParaRPr lang="en-US" sz="3000" dirty="0"/>
          </a:p>
        </p:txBody>
      </p:sp>
    </p:spTree>
    <p:extLst>
      <p:ext uri="{BB962C8B-B14F-4D97-AF65-F5344CB8AC3E}">
        <p14:creationId xmlns:p14="http://schemas.microsoft.com/office/powerpoint/2010/main" val="42007443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Catfishing</a:t>
            </a:r>
            <a:endParaRPr lang="en-US" dirty="0"/>
          </a:p>
        </p:txBody>
      </p:sp>
      <p:sp>
        <p:nvSpPr>
          <p:cNvPr id="3" name="Content Placeholder 2"/>
          <p:cNvSpPr>
            <a:spLocks noGrp="1"/>
          </p:cNvSpPr>
          <p:nvPr>
            <p:ph idx="1"/>
          </p:nvPr>
        </p:nvSpPr>
        <p:spPr>
          <a:xfrm>
            <a:off x="838200" y="1690688"/>
            <a:ext cx="10515600" cy="4351338"/>
          </a:xfrm>
        </p:spPr>
        <p:txBody>
          <a:bodyPr/>
          <a:lstStyle/>
          <a:p>
            <a:r>
              <a:rPr lang="en-US" dirty="0"/>
              <a:t>When a person creates fake personal profiles on social media sites with the intention to deceive, take advantage, and/or lure into an online relationship.</a:t>
            </a:r>
          </a:p>
          <a:p>
            <a:r>
              <a:rPr lang="en-US" dirty="0"/>
              <a:t>This is also a form of cyberbullying.</a:t>
            </a:r>
          </a:p>
          <a:p>
            <a:r>
              <a:rPr lang="en-US" dirty="0"/>
              <a:t>Teens are more likely to be victims of catfishing because </a:t>
            </a:r>
            <a:r>
              <a:rPr lang="en-US" dirty="0" smtClean="0"/>
              <a:t>they often accept friend or follow requests </a:t>
            </a:r>
            <a:r>
              <a:rPr lang="en-US" dirty="0"/>
              <a:t>from people they do not know.</a:t>
            </a:r>
          </a:p>
          <a:p>
            <a:endParaRPr lang="en-US" dirty="0"/>
          </a:p>
        </p:txBody>
      </p:sp>
      <p:pic>
        <p:nvPicPr>
          <p:cNvPr id="4" name="Picture 3"/>
          <p:cNvPicPr>
            <a:picLocks noChangeAspect="1"/>
          </p:cNvPicPr>
          <p:nvPr/>
        </p:nvPicPr>
        <p:blipFill>
          <a:blip r:embed="rId3"/>
          <a:stretch>
            <a:fillRect/>
          </a:stretch>
        </p:blipFill>
        <p:spPr>
          <a:xfrm>
            <a:off x="8993529" y="4569437"/>
            <a:ext cx="2945473" cy="2408653"/>
          </a:xfrm>
          <a:prstGeom prst="rect">
            <a:avLst/>
          </a:prstGeom>
        </p:spPr>
      </p:pic>
      <p:pic>
        <p:nvPicPr>
          <p:cNvPr id="5" name="Picture 4"/>
          <p:cNvPicPr>
            <a:picLocks noChangeAspect="1"/>
          </p:cNvPicPr>
          <p:nvPr/>
        </p:nvPicPr>
        <p:blipFill>
          <a:blip r:embed="rId4"/>
          <a:stretch>
            <a:fillRect/>
          </a:stretch>
        </p:blipFill>
        <p:spPr>
          <a:xfrm>
            <a:off x="106892" y="4569437"/>
            <a:ext cx="2981444" cy="2408653"/>
          </a:xfrm>
          <a:prstGeom prst="rect">
            <a:avLst/>
          </a:prstGeom>
        </p:spPr>
      </p:pic>
    </p:spTree>
    <p:extLst>
      <p:ext uri="{BB962C8B-B14F-4D97-AF65-F5344CB8AC3E}">
        <p14:creationId xmlns:p14="http://schemas.microsoft.com/office/powerpoint/2010/main" val="1139433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53855" y="17495"/>
            <a:ext cx="5284289" cy="6840505"/>
          </a:xfrm>
        </p:spPr>
      </p:pic>
    </p:spTree>
    <p:extLst>
      <p:ext uri="{BB962C8B-B14F-4D97-AF65-F5344CB8AC3E}">
        <p14:creationId xmlns:p14="http://schemas.microsoft.com/office/powerpoint/2010/main" val="41042444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2033" y="811012"/>
            <a:ext cx="3587934" cy="3575234"/>
          </a:xfrm>
        </p:spPr>
      </p:pic>
      <p:sp>
        <p:nvSpPr>
          <p:cNvPr id="5" name="TextBox 4"/>
          <p:cNvSpPr txBox="1"/>
          <p:nvPr/>
        </p:nvSpPr>
        <p:spPr>
          <a:xfrm>
            <a:off x="2198073" y="4745621"/>
            <a:ext cx="7795854" cy="1200329"/>
          </a:xfrm>
          <a:prstGeom prst="rect">
            <a:avLst/>
          </a:prstGeom>
          <a:noFill/>
        </p:spPr>
        <p:txBody>
          <a:bodyPr wrap="square" rtlCol="0">
            <a:spAutoFit/>
          </a:bodyPr>
          <a:lstStyle/>
          <a:p>
            <a:r>
              <a:rPr lang="en-US" sz="2400" dirty="0" smtClean="0"/>
              <a:t>Oh no! You’ve been </a:t>
            </a:r>
            <a:r>
              <a:rPr lang="en-US" sz="2400" dirty="0" err="1" smtClean="0"/>
              <a:t>catfished</a:t>
            </a:r>
            <a:r>
              <a:rPr lang="en-US" sz="2400" dirty="0" smtClean="0"/>
              <a:t>. You have been talking to a 45 year old man from Minnesota. He’s a truck driver that talks to you thanks to McDonald’s </a:t>
            </a:r>
            <a:r>
              <a:rPr lang="en-US" sz="2400" dirty="0" err="1" smtClean="0"/>
              <a:t>wifi</a:t>
            </a:r>
            <a:r>
              <a:rPr lang="en-US" sz="2400" dirty="0" smtClean="0"/>
              <a:t>.</a:t>
            </a:r>
            <a:endParaRPr lang="en-US" sz="2400" dirty="0"/>
          </a:p>
        </p:txBody>
      </p:sp>
    </p:spTree>
    <p:extLst>
      <p:ext uri="{BB962C8B-B14F-4D97-AF65-F5344CB8AC3E}">
        <p14:creationId xmlns:p14="http://schemas.microsoft.com/office/powerpoint/2010/main" val="851137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25165" y="-685418"/>
            <a:ext cx="5972536" cy="7731439"/>
          </a:xfrm>
        </p:spPr>
      </p:pic>
    </p:spTree>
    <p:extLst>
      <p:ext uri="{BB962C8B-B14F-4D97-AF65-F5344CB8AC3E}">
        <p14:creationId xmlns:p14="http://schemas.microsoft.com/office/powerpoint/2010/main" val="3243997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2033" y="1380300"/>
            <a:ext cx="3587934" cy="3575234"/>
          </a:xfrm>
        </p:spPr>
      </p:pic>
      <p:sp>
        <p:nvSpPr>
          <p:cNvPr id="5" name="TextBox 4"/>
          <p:cNvSpPr txBox="1"/>
          <p:nvPr/>
        </p:nvSpPr>
        <p:spPr>
          <a:xfrm>
            <a:off x="1446835" y="5278056"/>
            <a:ext cx="8889357" cy="1200329"/>
          </a:xfrm>
          <a:prstGeom prst="rect">
            <a:avLst/>
          </a:prstGeom>
          <a:noFill/>
        </p:spPr>
        <p:txBody>
          <a:bodyPr wrap="square" rtlCol="0">
            <a:spAutoFit/>
          </a:bodyPr>
          <a:lstStyle/>
          <a:p>
            <a:r>
              <a:rPr lang="en-US" sz="2400" dirty="0" smtClean="0"/>
              <a:t>Whoops! You’ve been </a:t>
            </a:r>
            <a:r>
              <a:rPr lang="en-US" sz="2400" dirty="0" err="1" smtClean="0"/>
              <a:t>catfished</a:t>
            </a:r>
            <a:r>
              <a:rPr lang="en-US" sz="2400" dirty="0" smtClean="0"/>
              <a:t>. This is a scammer who lives in Mumbai. He has stolen the login and password for her account and is now scamming everyone she knows.</a:t>
            </a:r>
            <a:endParaRPr lang="en-US" sz="2400" dirty="0"/>
          </a:p>
        </p:txBody>
      </p:sp>
    </p:spTree>
    <p:extLst>
      <p:ext uri="{BB962C8B-B14F-4D97-AF65-F5344CB8AC3E}">
        <p14:creationId xmlns:p14="http://schemas.microsoft.com/office/powerpoint/2010/main" val="42609230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53473" y="-511398"/>
            <a:ext cx="6285053" cy="8135992"/>
          </a:xfrm>
        </p:spPr>
      </p:pic>
    </p:spTree>
    <p:extLst>
      <p:ext uri="{BB962C8B-B14F-4D97-AF65-F5344CB8AC3E}">
        <p14:creationId xmlns:p14="http://schemas.microsoft.com/office/powerpoint/2010/main" val="30254613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52694" y="828520"/>
            <a:ext cx="5086611" cy="4076910"/>
          </a:xfrm>
        </p:spPr>
      </p:pic>
      <p:sp>
        <p:nvSpPr>
          <p:cNvPr id="5" name="TextBox 4"/>
          <p:cNvSpPr txBox="1"/>
          <p:nvPr/>
        </p:nvSpPr>
        <p:spPr>
          <a:xfrm>
            <a:off x="1570298" y="5220182"/>
            <a:ext cx="9051401" cy="461665"/>
          </a:xfrm>
          <a:prstGeom prst="rect">
            <a:avLst/>
          </a:prstGeom>
          <a:noFill/>
        </p:spPr>
        <p:txBody>
          <a:bodyPr wrap="square" rtlCol="0">
            <a:spAutoFit/>
          </a:bodyPr>
          <a:lstStyle/>
          <a:p>
            <a:r>
              <a:rPr lang="en-US" sz="2400" dirty="0" smtClean="0"/>
              <a:t>Great job! She is who she says she is! Kelly </a:t>
            </a:r>
            <a:r>
              <a:rPr lang="en-US" sz="2400" dirty="0" err="1" smtClean="0"/>
              <a:t>Heartwheel</a:t>
            </a:r>
            <a:r>
              <a:rPr lang="en-US" sz="2400" dirty="0" smtClean="0"/>
              <a:t> is a real person.</a:t>
            </a:r>
            <a:r>
              <a:rPr lang="en-US" dirty="0" smtClean="0"/>
              <a:t> </a:t>
            </a:r>
            <a:endParaRPr lang="en-US" dirty="0"/>
          </a:p>
        </p:txBody>
      </p:sp>
    </p:spTree>
    <p:extLst>
      <p:ext uri="{BB962C8B-B14F-4D97-AF65-F5344CB8AC3E}">
        <p14:creationId xmlns:p14="http://schemas.microsoft.com/office/powerpoint/2010/main" val="36487598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422619" y="169987"/>
            <a:ext cx="5346762" cy="6921376"/>
          </a:xfrm>
        </p:spPr>
      </p:pic>
    </p:spTree>
    <p:extLst>
      <p:ext uri="{BB962C8B-B14F-4D97-AF65-F5344CB8AC3E}">
        <p14:creationId xmlns:p14="http://schemas.microsoft.com/office/powerpoint/2010/main" val="3257981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and Risks</a:t>
            </a:r>
            <a:endParaRPr lang="en-US" dirty="0"/>
          </a:p>
        </p:txBody>
      </p:sp>
      <p:sp>
        <p:nvSpPr>
          <p:cNvPr id="3" name="Content Placeholder 2"/>
          <p:cNvSpPr>
            <a:spLocks noGrp="1"/>
          </p:cNvSpPr>
          <p:nvPr>
            <p:ph idx="1"/>
          </p:nvPr>
        </p:nvSpPr>
        <p:spPr>
          <a:xfrm>
            <a:off x="546100" y="1574800"/>
            <a:ext cx="11518900" cy="4889500"/>
          </a:xfrm>
        </p:spPr>
        <p:txBody>
          <a:bodyPr>
            <a:normAutofit lnSpcReduction="10000"/>
          </a:bodyPr>
          <a:lstStyle/>
          <a:p>
            <a:pPr marL="0" indent="0">
              <a:buNone/>
            </a:pPr>
            <a:r>
              <a:rPr lang="en-US" sz="3000" dirty="0"/>
              <a:t>Almost everyone uses the internet/social media for information, entertainment and to connect with friends and </a:t>
            </a:r>
            <a:r>
              <a:rPr lang="en-US" sz="3000" dirty="0" smtClean="0"/>
              <a:t>family…but </a:t>
            </a:r>
            <a:r>
              <a:rPr lang="en-US" sz="3000" dirty="0"/>
              <a:t>it is important to understand the risks of being online and how to stay safe</a:t>
            </a:r>
            <a:r>
              <a:rPr lang="en-US" sz="3000" dirty="0" smtClean="0"/>
              <a:t>.</a:t>
            </a:r>
          </a:p>
          <a:p>
            <a:pPr marL="0" indent="0">
              <a:buNone/>
            </a:pPr>
            <a:endParaRPr lang="en-US" dirty="0" smtClean="0"/>
          </a:p>
          <a:p>
            <a:pPr marL="0" indent="0">
              <a:buNone/>
            </a:pPr>
            <a:r>
              <a:rPr lang="en-US" sz="3000" dirty="0" smtClean="0"/>
              <a:t>Social </a:t>
            </a:r>
            <a:r>
              <a:rPr lang="en-US" sz="3000" dirty="0"/>
              <a:t>Media and Internet have many benefits like:</a:t>
            </a:r>
          </a:p>
          <a:p>
            <a:r>
              <a:rPr lang="en-US" dirty="0"/>
              <a:t>finding and learning new information</a:t>
            </a:r>
          </a:p>
          <a:p>
            <a:r>
              <a:rPr lang="en-US" dirty="0"/>
              <a:t>learning about different people, perspectives and cultures</a:t>
            </a:r>
          </a:p>
          <a:p>
            <a:r>
              <a:rPr lang="en-US" dirty="0"/>
              <a:t>connecting with others</a:t>
            </a:r>
          </a:p>
          <a:p>
            <a:r>
              <a:rPr lang="en-US" dirty="0"/>
              <a:t>expressing yourself and what you are passionate about</a:t>
            </a:r>
          </a:p>
          <a:p>
            <a:r>
              <a:rPr lang="en-US" dirty="0"/>
              <a:t>spreading positive messages</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218" y="3710651"/>
            <a:ext cx="3147349" cy="3147349"/>
          </a:xfrm>
          <a:prstGeom prst="rect">
            <a:avLst/>
          </a:prstGeom>
        </p:spPr>
      </p:pic>
    </p:spTree>
    <p:extLst>
      <p:ext uri="{BB962C8B-B14F-4D97-AF65-F5344CB8AC3E}">
        <p14:creationId xmlns:p14="http://schemas.microsoft.com/office/powerpoint/2010/main" val="112899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1000"/>
                                        <p:tgtEl>
                                          <p:spTgt spid="3">
                                            <p:txEl>
                                              <p:pRg st="5" end="5"/>
                                            </p:txEl>
                                          </p:spTgt>
                                        </p:tgtEl>
                                      </p:cBhvr>
                                    </p:animEffect>
                                    <p:anim calcmode="lin" valueType="num">
                                      <p:cBhvr>
                                        <p:cTn id="1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02033" y="1027906"/>
            <a:ext cx="3587934" cy="3575234"/>
          </a:xfrm>
        </p:spPr>
      </p:pic>
      <p:sp>
        <p:nvSpPr>
          <p:cNvPr id="5" name="TextBox 4"/>
          <p:cNvSpPr txBox="1"/>
          <p:nvPr/>
        </p:nvSpPr>
        <p:spPr>
          <a:xfrm>
            <a:off x="1111170" y="5081286"/>
            <a:ext cx="8831483" cy="1200329"/>
          </a:xfrm>
          <a:prstGeom prst="rect">
            <a:avLst/>
          </a:prstGeom>
          <a:noFill/>
        </p:spPr>
        <p:txBody>
          <a:bodyPr wrap="square" rtlCol="0">
            <a:spAutoFit/>
          </a:bodyPr>
          <a:lstStyle/>
          <a:p>
            <a:r>
              <a:rPr lang="en-US" sz="2400" dirty="0" smtClean="0"/>
              <a:t>That’s unfortunate. You got </a:t>
            </a:r>
            <a:r>
              <a:rPr lang="en-US" sz="2400" dirty="0" err="1" smtClean="0"/>
              <a:t>catfished</a:t>
            </a:r>
            <a:r>
              <a:rPr lang="en-US" sz="2400" dirty="0" smtClean="0"/>
              <a:t>! Gigi isn’t so gorgeous. She’s a 70 year old woman with 5 grandkids. She enjoys crocheting, murder mystery novels, and catfishing unsuspecting teens.</a:t>
            </a:r>
            <a:endParaRPr lang="en-US" sz="2400" dirty="0"/>
          </a:p>
        </p:txBody>
      </p:sp>
    </p:spTree>
    <p:extLst>
      <p:ext uri="{BB962C8B-B14F-4D97-AF65-F5344CB8AC3E}">
        <p14:creationId xmlns:p14="http://schemas.microsoft.com/office/powerpoint/2010/main" val="184177521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Would Someone Catfish?</a:t>
            </a:r>
          </a:p>
        </p:txBody>
      </p:sp>
      <p:sp>
        <p:nvSpPr>
          <p:cNvPr id="3" name="Content Placeholder 2"/>
          <p:cNvSpPr>
            <a:spLocks noGrp="1"/>
          </p:cNvSpPr>
          <p:nvPr>
            <p:ph idx="1"/>
          </p:nvPr>
        </p:nvSpPr>
        <p:spPr/>
        <p:txBody>
          <a:bodyPr/>
          <a:lstStyle/>
          <a:p>
            <a:r>
              <a:rPr lang="en-US" dirty="0"/>
              <a:t>Embarrassed of their true self</a:t>
            </a:r>
          </a:p>
          <a:p>
            <a:r>
              <a:rPr lang="en-US" dirty="0"/>
              <a:t>Like the attention that comes from pretending to be someone else (older, younger, different gender, etc.)</a:t>
            </a:r>
          </a:p>
          <a:p>
            <a:r>
              <a:rPr lang="en-US" dirty="0"/>
              <a:t>To bully, </a:t>
            </a:r>
            <a:r>
              <a:rPr lang="en-US" dirty="0" smtClean="0"/>
              <a:t>trick, or </a:t>
            </a:r>
            <a:r>
              <a:rPr lang="en-US" dirty="0"/>
              <a:t>embarrass someone else.  </a:t>
            </a:r>
          </a:p>
          <a:p>
            <a:r>
              <a:rPr lang="en-US" dirty="0"/>
              <a:t>To gain </a:t>
            </a:r>
            <a:r>
              <a:rPr lang="en-US" dirty="0" smtClean="0"/>
              <a:t>trust, </a:t>
            </a:r>
            <a:r>
              <a:rPr lang="en-US" dirty="0"/>
              <a:t>then take advantage of </a:t>
            </a:r>
            <a:r>
              <a:rPr lang="en-US" dirty="0" smtClean="0"/>
              <a:t>someone (emotionally, financially, sexually)</a:t>
            </a:r>
            <a:endParaRPr lang="en-US" dirty="0"/>
          </a:p>
          <a:p>
            <a:endParaRPr lang="en-US" dirty="0"/>
          </a:p>
        </p:txBody>
      </p:sp>
      <p:pic>
        <p:nvPicPr>
          <p:cNvPr id="4" name="Picture 3"/>
          <p:cNvPicPr>
            <a:picLocks noChangeAspect="1"/>
          </p:cNvPicPr>
          <p:nvPr/>
        </p:nvPicPr>
        <p:blipFill>
          <a:blip r:embed="rId3"/>
          <a:stretch>
            <a:fillRect/>
          </a:stretch>
        </p:blipFill>
        <p:spPr>
          <a:xfrm>
            <a:off x="4965539" y="4499544"/>
            <a:ext cx="3413964" cy="2535960"/>
          </a:xfrm>
          <a:prstGeom prst="rect">
            <a:avLst/>
          </a:prstGeom>
        </p:spPr>
      </p:pic>
    </p:spTree>
    <p:extLst>
      <p:ext uri="{BB962C8B-B14F-4D97-AF65-F5344CB8AC3E}">
        <p14:creationId xmlns:p14="http://schemas.microsoft.com/office/powerpoint/2010/main" val="2171207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 Signs of Catfishing</a:t>
            </a:r>
          </a:p>
        </p:txBody>
      </p:sp>
      <p:sp>
        <p:nvSpPr>
          <p:cNvPr id="3" name="Content Placeholder 2"/>
          <p:cNvSpPr>
            <a:spLocks noGrp="1"/>
          </p:cNvSpPr>
          <p:nvPr>
            <p:ph idx="1"/>
          </p:nvPr>
        </p:nvSpPr>
        <p:spPr/>
        <p:txBody>
          <a:bodyPr/>
          <a:lstStyle/>
          <a:p>
            <a:r>
              <a:rPr lang="en-US" dirty="0"/>
              <a:t>Refuses to speak on the phone or video chat</a:t>
            </a:r>
          </a:p>
          <a:p>
            <a:r>
              <a:rPr lang="en-US" dirty="0"/>
              <a:t>Tries to form a strong bond with you as soon as possible</a:t>
            </a:r>
          </a:p>
          <a:p>
            <a:r>
              <a:rPr lang="en-US" dirty="0"/>
              <a:t>Asks you for $$$$$$</a:t>
            </a:r>
          </a:p>
          <a:p>
            <a:r>
              <a:rPr lang="en-US" dirty="0"/>
              <a:t>All photos appear to be professionally taken</a:t>
            </a:r>
          </a:p>
          <a:p>
            <a:r>
              <a:rPr lang="en-US" dirty="0"/>
              <a:t>Too many or too few internet friends/followers</a:t>
            </a:r>
          </a:p>
          <a:p>
            <a:r>
              <a:rPr lang="en-US" dirty="0"/>
              <a:t>Travels a lot for work/school, but is never in your area</a:t>
            </a:r>
          </a:p>
          <a:p>
            <a:r>
              <a:rPr lang="en-US" dirty="0"/>
              <a:t>Avoids in-person contact/always makes excuses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0547" y="3854370"/>
            <a:ext cx="3361799" cy="3362444"/>
          </a:xfrm>
          <a:prstGeom prst="rect">
            <a:avLst/>
          </a:prstGeom>
        </p:spPr>
      </p:pic>
    </p:spTree>
    <p:extLst>
      <p:ext uri="{BB962C8B-B14F-4D97-AF65-F5344CB8AC3E}">
        <p14:creationId xmlns:p14="http://schemas.microsoft.com/office/powerpoint/2010/main" val="2548658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3">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3">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3">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3">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p:cTn id="3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1917882"/>
          </a:xfrm>
        </p:spPr>
        <p:txBody>
          <a:bodyPr/>
          <a:lstStyle/>
          <a:p>
            <a:pPr algn="ctr"/>
            <a:r>
              <a:rPr lang="en-US" dirty="0" smtClean="0"/>
              <a:t>Human Trafficking</a:t>
            </a:r>
            <a:endParaRPr lang="en-US" dirty="0"/>
          </a:p>
        </p:txBody>
      </p:sp>
    </p:spTree>
    <p:extLst>
      <p:ext uri="{BB962C8B-B14F-4D97-AF65-F5344CB8AC3E}">
        <p14:creationId xmlns:p14="http://schemas.microsoft.com/office/powerpoint/2010/main" val="41646634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639216"/>
          </a:xfrm>
        </p:spPr>
        <p:txBody>
          <a:bodyPr>
            <a:normAutofit fontScale="90000"/>
          </a:bodyPr>
          <a:lstStyle/>
          <a:p>
            <a:r>
              <a:rPr lang="en-US" dirty="0" smtClean="0"/>
              <a:t>What is Human Trafficking?</a:t>
            </a:r>
            <a:endParaRPr lang="en-US" dirty="0"/>
          </a:p>
        </p:txBody>
      </p:sp>
      <p:sp>
        <p:nvSpPr>
          <p:cNvPr id="3" name="Content Placeholder 2"/>
          <p:cNvSpPr>
            <a:spLocks noGrp="1"/>
          </p:cNvSpPr>
          <p:nvPr>
            <p:ph idx="1"/>
          </p:nvPr>
        </p:nvSpPr>
        <p:spPr>
          <a:xfrm>
            <a:off x="401256" y="1139252"/>
            <a:ext cx="10515600" cy="5718748"/>
          </a:xfrm>
        </p:spPr>
        <p:txBody>
          <a:bodyPr>
            <a:normAutofit/>
          </a:bodyPr>
          <a:lstStyle/>
          <a:p>
            <a:r>
              <a:rPr lang="en-US" dirty="0"/>
              <a:t>Human trafficking involves the use of force, fraud, or coercion to obtain some type of labor or commercial sex act. Every year, millions of men, women, and children are trafficked worldwide – including right here in the United States. It can happen in any community and victims can be any age, race, gender, or nationality</a:t>
            </a:r>
            <a:r>
              <a:rPr lang="en-US" dirty="0" smtClean="0"/>
              <a:t>.</a:t>
            </a:r>
            <a:endParaRPr lang="en-US" dirty="0" smtClean="0"/>
          </a:p>
          <a:p>
            <a:endParaRPr lang="en-US" dirty="0" smtClean="0"/>
          </a:p>
          <a:p>
            <a:r>
              <a:rPr lang="en-US" dirty="0" smtClean="0"/>
              <a:t>Traffickers </a:t>
            </a:r>
            <a:r>
              <a:rPr lang="en-US" dirty="0"/>
              <a:t>might use the following methods to lure </a:t>
            </a:r>
            <a:r>
              <a:rPr lang="en-US" dirty="0" smtClean="0"/>
              <a:t>victims </a:t>
            </a:r>
            <a:r>
              <a:rPr lang="en-US" dirty="0"/>
              <a:t>into trafficking situations</a:t>
            </a:r>
            <a:r>
              <a:rPr lang="en-US" dirty="0" smtClean="0"/>
              <a:t>:</a:t>
            </a:r>
            <a:endParaRPr lang="en-US" dirty="0"/>
          </a:p>
          <a:p>
            <a:pPr lvl="1"/>
            <a:r>
              <a:rPr lang="en-US" sz="2600" dirty="0"/>
              <a:t>Violence</a:t>
            </a:r>
          </a:p>
          <a:p>
            <a:pPr lvl="1"/>
            <a:r>
              <a:rPr lang="en-US" sz="2600" dirty="0"/>
              <a:t>Manipulation</a:t>
            </a:r>
          </a:p>
          <a:p>
            <a:pPr lvl="1"/>
            <a:r>
              <a:rPr lang="en-US" sz="2600" dirty="0"/>
              <a:t>False promises of well-paying jobs</a:t>
            </a:r>
          </a:p>
          <a:p>
            <a:pPr lvl="1"/>
            <a:r>
              <a:rPr lang="en-US" sz="2600" dirty="0"/>
              <a:t>Romantic relationships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8481" y="4312534"/>
            <a:ext cx="2545466" cy="2545466"/>
          </a:xfrm>
          <a:prstGeom prst="rect">
            <a:avLst/>
          </a:prstGeom>
        </p:spPr>
      </p:pic>
    </p:spTree>
    <p:extLst>
      <p:ext uri="{BB962C8B-B14F-4D97-AF65-F5344CB8AC3E}">
        <p14:creationId xmlns:p14="http://schemas.microsoft.com/office/powerpoint/2010/main" val="383427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9059"/>
          </a:xfrm>
        </p:spPr>
        <p:txBody>
          <a:bodyPr/>
          <a:lstStyle/>
          <a:p>
            <a:r>
              <a:rPr lang="en-US" dirty="0" smtClean="0"/>
              <a:t>Human Trafficking and Social Media</a:t>
            </a:r>
            <a:endParaRPr lang="en-US" dirty="0"/>
          </a:p>
        </p:txBody>
      </p:sp>
      <p:sp>
        <p:nvSpPr>
          <p:cNvPr id="3" name="Content Placeholder 2"/>
          <p:cNvSpPr>
            <a:spLocks noGrp="1"/>
          </p:cNvSpPr>
          <p:nvPr>
            <p:ph idx="1"/>
          </p:nvPr>
        </p:nvSpPr>
        <p:spPr>
          <a:xfrm>
            <a:off x="537259" y="1296176"/>
            <a:ext cx="10261922" cy="4946754"/>
          </a:xfrm>
        </p:spPr>
        <p:txBody>
          <a:bodyPr>
            <a:noAutofit/>
          </a:bodyPr>
          <a:lstStyle/>
          <a:p>
            <a:r>
              <a:rPr lang="en-US" sz="3000" dirty="0"/>
              <a:t>Perpetrators may use social media to start a friendship or relationship with someone to gain their trust. Once trust is established, they may use the relationship to convince them into going somewhere and/or meeting</a:t>
            </a:r>
            <a:r>
              <a:rPr lang="en-US" sz="3000" dirty="0" smtClean="0"/>
              <a:t>.</a:t>
            </a:r>
          </a:p>
          <a:p>
            <a:endParaRPr lang="en-US" sz="3000" dirty="0"/>
          </a:p>
          <a:p>
            <a:pPr marL="0" indent="0">
              <a:buNone/>
            </a:pPr>
            <a:r>
              <a:rPr lang="en-US" sz="3000" dirty="0"/>
              <a:t>They do this by pretending:</a:t>
            </a:r>
          </a:p>
          <a:p>
            <a:r>
              <a:rPr lang="en-US" dirty="0"/>
              <a:t>To offer friendship and understanding</a:t>
            </a:r>
          </a:p>
          <a:p>
            <a:r>
              <a:rPr lang="en-US" dirty="0"/>
              <a:t>To be in love</a:t>
            </a:r>
          </a:p>
          <a:p>
            <a:r>
              <a:rPr lang="en-US" dirty="0"/>
              <a:t>To offer housing</a:t>
            </a:r>
          </a:p>
          <a:p>
            <a:r>
              <a:rPr lang="en-US" dirty="0"/>
              <a:t>To offer a job or opportunity such as modeling </a:t>
            </a:r>
            <a:r>
              <a:rPr lang="en-US" dirty="0" smtClean="0"/>
              <a:t>or </a:t>
            </a:r>
            <a:r>
              <a:rPr lang="en-US" dirty="0" smtClean="0"/>
              <a:t>acting</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2831" y="4097438"/>
            <a:ext cx="2760562" cy="2760562"/>
          </a:xfrm>
          <a:prstGeom prst="rect">
            <a:avLst/>
          </a:prstGeom>
        </p:spPr>
      </p:pic>
    </p:spTree>
    <p:extLst>
      <p:ext uri="{BB962C8B-B14F-4D97-AF65-F5344CB8AC3E}">
        <p14:creationId xmlns:p14="http://schemas.microsoft.com/office/powerpoint/2010/main" val="324413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8921"/>
          </a:xfrm>
        </p:spPr>
        <p:txBody>
          <a:bodyPr/>
          <a:lstStyle/>
          <a:p>
            <a:r>
              <a:rPr lang="en-US" dirty="0" smtClean="0"/>
              <a:t>Who is most vulnerable?</a:t>
            </a:r>
            <a:endParaRPr lang="en-US" dirty="0"/>
          </a:p>
        </p:txBody>
      </p:sp>
      <p:sp>
        <p:nvSpPr>
          <p:cNvPr id="3" name="Content Placeholder 2"/>
          <p:cNvSpPr>
            <a:spLocks noGrp="1"/>
          </p:cNvSpPr>
          <p:nvPr>
            <p:ph idx="1"/>
          </p:nvPr>
        </p:nvSpPr>
        <p:spPr>
          <a:xfrm>
            <a:off x="838200" y="1454047"/>
            <a:ext cx="10515600" cy="5006714"/>
          </a:xfrm>
        </p:spPr>
        <p:txBody>
          <a:bodyPr>
            <a:normAutofit/>
          </a:bodyPr>
          <a:lstStyle/>
          <a:p>
            <a:pPr marL="0" indent="0">
              <a:buNone/>
            </a:pPr>
            <a:r>
              <a:rPr lang="en-US" sz="3000" dirty="0"/>
              <a:t>People you know might be vulnerable to trafficking if they:</a:t>
            </a:r>
          </a:p>
          <a:p>
            <a:r>
              <a:rPr lang="en-US" dirty="0"/>
              <a:t>Have an unstable living situation</a:t>
            </a:r>
          </a:p>
          <a:p>
            <a:r>
              <a:rPr lang="en-US" dirty="0"/>
              <a:t>Have a history of domestic violence</a:t>
            </a:r>
          </a:p>
          <a:p>
            <a:r>
              <a:rPr lang="en-US" dirty="0"/>
              <a:t>Has a caregiver or family member who has a substance abuse issue</a:t>
            </a:r>
          </a:p>
          <a:p>
            <a:r>
              <a:rPr lang="en-US" dirty="0"/>
              <a:t>Are runaways or involved in the juvenile justice or foster care system</a:t>
            </a:r>
          </a:p>
          <a:p>
            <a:r>
              <a:rPr lang="en-US" dirty="0"/>
              <a:t>Are undocumented immigrants</a:t>
            </a:r>
          </a:p>
          <a:p>
            <a:r>
              <a:rPr lang="en-US" dirty="0"/>
              <a:t>Are facing poverty or economic need</a:t>
            </a:r>
          </a:p>
          <a:p>
            <a:r>
              <a:rPr lang="en-US" dirty="0"/>
              <a:t>Have a history of sexual abuse</a:t>
            </a:r>
          </a:p>
          <a:p>
            <a:r>
              <a:rPr lang="en-US" dirty="0"/>
              <a:t>Are addicted to drugs or alcohol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07636" y="4340506"/>
            <a:ext cx="2517494" cy="2517494"/>
          </a:xfrm>
          <a:prstGeom prst="rect">
            <a:avLst/>
          </a:prstGeom>
        </p:spPr>
      </p:pic>
    </p:spTree>
    <p:extLst>
      <p:ext uri="{BB962C8B-B14F-4D97-AF65-F5344CB8AC3E}">
        <p14:creationId xmlns:p14="http://schemas.microsoft.com/office/powerpoint/2010/main" val="29582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3">
                                            <p:txEl>
                                              <p:pRg st="3" end="3"/>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3">
                                            <p:txEl>
                                              <p:pRg st="4" end="4"/>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3">
                                            <p:txEl>
                                              <p:pRg st="5" end="5"/>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 calcmode="lin" valueType="num">
                                      <p:cBhvr>
                                        <p:cTn id="32"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34" dur="500"/>
                                        <p:tgtEl>
                                          <p:spTgt spid="3">
                                            <p:txEl>
                                              <p:pRg st="6" end="6"/>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p:cTn id="37"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8"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9" dur="500"/>
                                        <p:tgtEl>
                                          <p:spTgt spid="3">
                                            <p:txEl>
                                              <p:pRg st="7" end="7"/>
                                            </p:txEl>
                                          </p:spTgt>
                                        </p:tgtEl>
                                      </p:cBhvr>
                                    </p:animEffect>
                                  </p:childTnLst>
                                </p:cTn>
                              </p:par>
                              <p:par>
                                <p:cTn id="40" presetID="53" presetClass="entr" presetSubtype="16" fill="hold" nodeType="with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 calcmode="lin" valueType="num">
                                      <p:cBhvr>
                                        <p:cTn id="4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44"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88921"/>
          </a:xfrm>
        </p:spPr>
        <p:txBody>
          <a:bodyPr/>
          <a:lstStyle/>
          <a:p>
            <a:r>
              <a:rPr lang="en-US" dirty="0"/>
              <a:t>Grooming, Exploitation, and Control</a:t>
            </a:r>
          </a:p>
        </p:txBody>
      </p:sp>
      <p:sp>
        <p:nvSpPr>
          <p:cNvPr id="3" name="Content Placeholder 2"/>
          <p:cNvSpPr>
            <a:spLocks noGrp="1"/>
          </p:cNvSpPr>
          <p:nvPr>
            <p:ph idx="1"/>
          </p:nvPr>
        </p:nvSpPr>
        <p:spPr>
          <a:xfrm>
            <a:off x="838200" y="1685540"/>
            <a:ext cx="10719216" cy="4512039"/>
          </a:xfrm>
        </p:spPr>
        <p:txBody>
          <a:bodyPr>
            <a:normAutofit/>
          </a:bodyPr>
          <a:lstStyle/>
          <a:p>
            <a:r>
              <a:rPr lang="en-US" sz="3000" dirty="0"/>
              <a:t>Contrary to popular misconceptions, sex trafficking rarely begins with kidnapping by a stranger. Instead, sex traffickers groom their victims by using love – romantic love, friendship and familial love – to manipulate them into cooperating in their own exploitation</a:t>
            </a:r>
            <a:r>
              <a:rPr lang="en-US" sz="3000" dirty="0" smtClean="0"/>
              <a:t>.</a:t>
            </a:r>
          </a:p>
          <a:p>
            <a:pPr marL="0" indent="0">
              <a:buNone/>
            </a:pPr>
            <a:endParaRPr lang="en-US" sz="3000" dirty="0" smtClean="0"/>
          </a:p>
          <a:p>
            <a:r>
              <a:rPr lang="en-US" sz="3000" dirty="0"/>
              <a:t>In 2020, 42% of trafficking victims were brought into trafficking by a member of their own families and 39% were recruited via an intimate partner or a marriage proposition</a:t>
            </a:r>
            <a:r>
              <a:rPr lang="en-US" sz="3000" dirty="0" smtClean="0"/>
              <a:t>.</a:t>
            </a:r>
          </a:p>
        </p:txBody>
      </p:sp>
    </p:spTree>
    <p:extLst>
      <p:ext uri="{BB962C8B-B14F-4D97-AF65-F5344CB8AC3E}">
        <p14:creationId xmlns:p14="http://schemas.microsoft.com/office/powerpoint/2010/main" val="9482341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95105"/>
            <a:ext cx="10515600" cy="714167"/>
          </a:xfrm>
        </p:spPr>
        <p:txBody>
          <a:bodyPr/>
          <a:lstStyle/>
          <a:p>
            <a:r>
              <a:rPr lang="en-US" dirty="0">
                <a:solidFill>
                  <a:schemeClr val="bg1"/>
                </a:solidFill>
              </a:rPr>
              <a:t>Busting the Myths</a:t>
            </a:r>
          </a:p>
        </p:txBody>
      </p:sp>
      <p:sp>
        <p:nvSpPr>
          <p:cNvPr id="3" name="Content Placeholder 2"/>
          <p:cNvSpPr>
            <a:spLocks noGrp="1"/>
          </p:cNvSpPr>
          <p:nvPr>
            <p:ph idx="1"/>
          </p:nvPr>
        </p:nvSpPr>
        <p:spPr>
          <a:xfrm>
            <a:off x="524656" y="1435947"/>
            <a:ext cx="10829144" cy="5187612"/>
          </a:xfrm>
        </p:spPr>
        <p:txBody>
          <a:bodyPr>
            <a:normAutofit/>
          </a:bodyPr>
          <a:lstStyle/>
          <a:p>
            <a:r>
              <a:rPr lang="en-US" sz="3200" dirty="0">
                <a:solidFill>
                  <a:schemeClr val="bg1"/>
                </a:solidFill>
              </a:rPr>
              <a:t>Myth: Human trafficking is always a violent crime</a:t>
            </a:r>
            <a:r>
              <a:rPr lang="en-US" sz="3200" dirty="0" smtClean="0">
                <a:solidFill>
                  <a:schemeClr val="bg1"/>
                </a:solidFill>
              </a:rPr>
              <a:t>.</a:t>
            </a:r>
          </a:p>
          <a:p>
            <a:pPr lvl="1"/>
            <a:r>
              <a:rPr lang="en-US" sz="2800" dirty="0" smtClean="0">
                <a:solidFill>
                  <a:schemeClr val="bg1"/>
                </a:solidFill>
              </a:rPr>
              <a:t>Fact</a:t>
            </a:r>
            <a:r>
              <a:rPr lang="en-US" sz="2800" dirty="0">
                <a:solidFill>
                  <a:schemeClr val="bg1"/>
                </a:solidFill>
              </a:rPr>
              <a:t>: Most traffickers use psychological means (defrauding, manipulating, threatening, etc.) to coerce victims</a:t>
            </a:r>
            <a:r>
              <a:rPr lang="en-US" sz="2800" dirty="0" smtClean="0">
                <a:solidFill>
                  <a:schemeClr val="bg1"/>
                </a:solidFill>
              </a:rPr>
              <a:t>.</a:t>
            </a:r>
          </a:p>
          <a:p>
            <a:pPr marL="457200" lvl="1" indent="0">
              <a:buNone/>
            </a:pPr>
            <a:endParaRPr lang="en-US" sz="2800" dirty="0" smtClean="0">
              <a:solidFill>
                <a:schemeClr val="bg1"/>
              </a:solidFill>
            </a:endParaRPr>
          </a:p>
          <a:p>
            <a:r>
              <a:rPr lang="en-US" sz="3200" dirty="0">
                <a:solidFill>
                  <a:schemeClr val="bg1"/>
                </a:solidFill>
              </a:rPr>
              <a:t>Myth: Only women and girls can be victims and survivors of sex trafficking</a:t>
            </a:r>
            <a:r>
              <a:rPr lang="en-US" sz="3200" dirty="0" smtClean="0">
                <a:solidFill>
                  <a:schemeClr val="bg1"/>
                </a:solidFill>
              </a:rPr>
              <a:t>.</a:t>
            </a:r>
          </a:p>
          <a:p>
            <a:pPr lvl="1"/>
            <a:r>
              <a:rPr lang="en-US" sz="2800" dirty="0" smtClean="0">
                <a:solidFill>
                  <a:schemeClr val="bg1"/>
                </a:solidFill>
              </a:rPr>
              <a:t>Fact</a:t>
            </a:r>
            <a:r>
              <a:rPr lang="en-US" sz="2800" dirty="0">
                <a:solidFill>
                  <a:schemeClr val="bg1"/>
                </a:solidFill>
              </a:rPr>
              <a:t>: People of all genders are victimized by sex traffickers. Boys and young men apart of the LGBTQ+ community are particularly vulnerable to trafficking</a:t>
            </a:r>
            <a:r>
              <a:rPr lang="en-US" sz="2800" dirty="0" smtClean="0">
                <a:solidFill>
                  <a:schemeClr val="bg1"/>
                </a:solidFill>
              </a:rPr>
              <a:t>.</a:t>
            </a:r>
          </a:p>
        </p:txBody>
      </p:sp>
    </p:spTree>
    <p:extLst>
      <p:ext uri="{BB962C8B-B14F-4D97-AF65-F5344CB8AC3E}">
        <p14:creationId xmlns:p14="http://schemas.microsoft.com/office/powerpoint/2010/main" val="2696435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71766"/>
            <a:ext cx="10515600" cy="714167"/>
          </a:xfrm>
        </p:spPr>
        <p:txBody>
          <a:bodyPr/>
          <a:lstStyle/>
          <a:p>
            <a:r>
              <a:rPr lang="en-US" dirty="0">
                <a:solidFill>
                  <a:schemeClr val="bg1"/>
                </a:solidFill>
              </a:rPr>
              <a:t>Busting the Myths</a:t>
            </a:r>
          </a:p>
        </p:txBody>
      </p:sp>
      <p:sp>
        <p:nvSpPr>
          <p:cNvPr id="3" name="Content Placeholder 2"/>
          <p:cNvSpPr>
            <a:spLocks noGrp="1"/>
          </p:cNvSpPr>
          <p:nvPr>
            <p:ph idx="1"/>
          </p:nvPr>
        </p:nvSpPr>
        <p:spPr>
          <a:xfrm>
            <a:off x="524656" y="1487063"/>
            <a:ext cx="10829144" cy="5187612"/>
          </a:xfrm>
        </p:spPr>
        <p:txBody>
          <a:bodyPr>
            <a:noAutofit/>
          </a:bodyPr>
          <a:lstStyle/>
          <a:p>
            <a:r>
              <a:rPr lang="en-US" dirty="0">
                <a:solidFill>
                  <a:schemeClr val="bg1"/>
                </a:solidFill>
              </a:rPr>
              <a:t>Myth: If the trafficked person consented to be in their initial situation, then it cannot be human trafficking or against their will because they “knew better.”</a:t>
            </a:r>
          </a:p>
          <a:p>
            <a:pPr lvl="1"/>
            <a:r>
              <a:rPr lang="en-US" sz="2600" dirty="0">
                <a:solidFill>
                  <a:schemeClr val="bg1"/>
                </a:solidFill>
              </a:rPr>
              <a:t>Fact: Initial agreement prior to acts of force, fraud, or coercion (or if the victim is a minor) is not relevant to the crime, nor is payment</a:t>
            </a:r>
            <a:r>
              <a:rPr lang="en-US" sz="2600" dirty="0" smtClean="0">
                <a:solidFill>
                  <a:schemeClr val="bg1"/>
                </a:solidFill>
              </a:rPr>
              <a:t>.</a:t>
            </a:r>
          </a:p>
          <a:p>
            <a:pPr lvl="1"/>
            <a:endParaRPr lang="en-US" sz="2600" dirty="0" smtClean="0">
              <a:solidFill>
                <a:schemeClr val="bg1"/>
              </a:solidFill>
            </a:endParaRPr>
          </a:p>
          <a:p>
            <a:r>
              <a:rPr lang="en-US" dirty="0" smtClean="0">
                <a:solidFill>
                  <a:schemeClr val="bg1"/>
                </a:solidFill>
              </a:rPr>
              <a:t>Myth</a:t>
            </a:r>
            <a:r>
              <a:rPr lang="en-US" dirty="0">
                <a:solidFill>
                  <a:schemeClr val="bg1"/>
                </a:solidFill>
              </a:rPr>
              <a:t>: People being trafficked are always physically unable to leave their situations, are locked in, or held against their will</a:t>
            </a:r>
            <a:r>
              <a:rPr lang="en-US" dirty="0" smtClean="0">
                <a:solidFill>
                  <a:schemeClr val="bg1"/>
                </a:solidFill>
              </a:rPr>
              <a:t>.</a:t>
            </a:r>
          </a:p>
          <a:p>
            <a:pPr lvl="1"/>
            <a:r>
              <a:rPr lang="en-US" sz="2600" dirty="0" smtClean="0">
                <a:solidFill>
                  <a:schemeClr val="bg1"/>
                </a:solidFill>
              </a:rPr>
              <a:t>Fact</a:t>
            </a:r>
            <a:r>
              <a:rPr lang="en-US" sz="2600" dirty="0">
                <a:solidFill>
                  <a:schemeClr val="bg1"/>
                </a:solidFill>
              </a:rPr>
              <a:t>: It is common for survivors to stay due to more complicated reasons, such as lacking the basic necessities (transportation, housing, etc.) to physically get out. Some survivors may be afraid for their safety or may not identify as being under the control of another person.</a:t>
            </a:r>
          </a:p>
        </p:txBody>
      </p:sp>
    </p:spTree>
    <p:extLst>
      <p:ext uri="{BB962C8B-B14F-4D97-AF65-F5344CB8AC3E}">
        <p14:creationId xmlns:p14="http://schemas.microsoft.com/office/powerpoint/2010/main" val="289813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5885" y="2089380"/>
            <a:ext cx="10515600" cy="1325563"/>
          </a:xfrm>
        </p:spPr>
        <p:txBody>
          <a:bodyPr/>
          <a:lstStyle/>
          <a:p>
            <a:pPr algn="ctr"/>
            <a:r>
              <a:rPr lang="en-US" dirty="0" smtClean="0">
                <a:solidFill>
                  <a:schemeClr val="bg1"/>
                </a:solidFill>
              </a:rPr>
              <a:t>Let’s talk about risks.</a:t>
            </a:r>
            <a:br>
              <a:rPr lang="en-US" dirty="0" smtClean="0">
                <a:solidFill>
                  <a:schemeClr val="bg1"/>
                </a:solidFill>
              </a:rPr>
            </a:br>
            <a:r>
              <a:rPr lang="en-US" dirty="0" smtClean="0">
                <a:solidFill>
                  <a:schemeClr val="bg1"/>
                </a:solidFill>
              </a:rPr>
              <a:t>Why should you be careful online?</a:t>
            </a:r>
            <a:endParaRPr lang="en-US" dirty="0">
              <a:solidFill>
                <a:schemeClr val="bg1"/>
              </a:solidFill>
            </a:endParaRPr>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saturation sat="139000"/>
                    </a14:imgEffect>
                    <a14:imgEffect>
                      <a14:brightnessContrast bright="14000"/>
                    </a14:imgEffect>
                  </a14:imgLayer>
                </a14:imgProps>
              </a:ext>
              <a:ext uri="{28A0092B-C50C-407E-A947-70E740481C1C}">
                <a14:useLocalDpi xmlns:a14="http://schemas.microsoft.com/office/drawing/2010/main" val="0"/>
              </a:ext>
            </a:extLst>
          </a:blip>
          <a:stretch>
            <a:fillRect/>
          </a:stretch>
        </p:blipFill>
        <p:spPr>
          <a:xfrm>
            <a:off x="8342121" y="3933982"/>
            <a:ext cx="2924018" cy="2924018"/>
          </a:xfrm>
          <a:prstGeom prst="rect">
            <a:avLst/>
          </a:prstGeom>
        </p:spPr>
      </p:pic>
    </p:spTree>
    <p:extLst>
      <p:ext uri="{BB962C8B-B14F-4D97-AF65-F5344CB8AC3E}">
        <p14:creationId xmlns:p14="http://schemas.microsoft.com/office/powerpoint/2010/main" val="104122012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959370"/>
            <a:ext cx="10515600" cy="5217593"/>
          </a:xfrm>
        </p:spPr>
        <p:txBody>
          <a:bodyPr>
            <a:normAutofit/>
          </a:bodyPr>
          <a:lstStyle/>
          <a:p>
            <a:pPr marL="0" indent="0" algn="ctr">
              <a:buNone/>
            </a:pPr>
            <a:r>
              <a:rPr lang="en-US" sz="3600" b="1" dirty="0" smtClean="0"/>
              <a:t>To </a:t>
            </a:r>
            <a:r>
              <a:rPr lang="en-US" sz="3600" b="1" dirty="0"/>
              <a:t>get help from the National Human Trafficking </a:t>
            </a:r>
            <a:r>
              <a:rPr lang="en-US" sz="3600" b="1" dirty="0" smtClean="0"/>
              <a:t>Hotline </a:t>
            </a:r>
          </a:p>
          <a:p>
            <a:pPr marL="0" indent="0" algn="ctr">
              <a:buNone/>
            </a:pPr>
            <a:r>
              <a:rPr lang="en-US" sz="3600" b="1" dirty="0" smtClean="0"/>
              <a:t>Call </a:t>
            </a:r>
            <a:r>
              <a:rPr lang="en-US" sz="3600" b="1" dirty="0"/>
              <a:t>1-888-373-7888</a:t>
            </a:r>
          </a:p>
          <a:p>
            <a:pPr marL="0" indent="0" algn="ctr">
              <a:buNone/>
            </a:pPr>
            <a:r>
              <a:rPr lang="en-US" sz="3600" b="1" dirty="0" smtClean="0"/>
              <a:t>or </a:t>
            </a:r>
            <a:r>
              <a:rPr lang="en-US" sz="3600" b="1" dirty="0"/>
              <a:t>text HELP or INFO to </a:t>
            </a:r>
            <a:r>
              <a:rPr lang="en-US" sz="3600" b="1" dirty="0" err="1"/>
              <a:t>BeFree</a:t>
            </a:r>
            <a:r>
              <a:rPr lang="en-US" sz="3600" b="1" dirty="0"/>
              <a:t> (233733</a:t>
            </a:r>
            <a:r>
              <a:rPr lang="en-US" sz="3600" b="1" dirty="0" smtClean="0"/>
              <a:t>)</a:t>
            </a:r>
          </a:p>
          <a:p>
            <a:pPr marL="0" indent="0" algn="ctr">
              <a:buNone/>
            </a:pPr>
            <a:endParaRPr lang="en-US" sz="3600" b="1" dirty="0"/>
          </a:p>
          <a:p>
            <a:pPr marL="0" indent="0" algn="ctr">
              <a:buNone/>
            </a:pPr>
            <a:r>
              <a:rPr lang="en-US" sz="3600" b="1" dirty="0" smtClean="0"/>
              <a:t>To </a:t>
            </a:r>
            <a:r>
              <a:rPr lang="en-US" sz="3600" b="1" dirty="0"/>
              <a:t>report suspected human </a:t>
            </a:r>
            <a:r>
              <a:rPr lang="en-US" sz="3600" b="1" dirty="0" smtClean="0"/>
              <a:t>trafficking </a:t>
            </a:r>
          </a:p>
          <a:p>
            <a:pPr marL="0" indent="0" algn="ctr">
              <a:buNone/>
            </a:pPr>
            <a:r>
              <a:rPr lang="en-US" sz="3600" b="1" dirty="0" smtClean="0"/>
              <a:t>Call 1-866-347-2423</a:t>
            </a:r>
            <a:endParaRPr lang="en-US" sz="3600" b="1" dirty="0"/>
          </a:p>
        </p:txBody>
      </p:sp>
    </p:spTree>
    <p:extLst>
      <p:ext uri="{BB962C8B-B14F-4D97-AF65-F5344CB8AC3E}">
        <p14:creationId xmlns:p14="http://schemas.microsoft.com/office/powerpoint/2010/main" val="41701796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36768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1870" y="2189423"/>
            <a:ext cx="10515600" cy="1917882"/>
          </a:xfrm>
        </p:spPr>
        <p:txBody>
          <a:bodyPr/>
          <a:lstStyle/>
          <a:p>
            <a:pPr algn="ctr"/>
            <a:r>
              <a:rPr lang="en-US" dirty="0" smtClean="0"/>
              <a:t>How do I Stay Smart and Safe Online? </a:t>
            </a:r>
            <a:endParaRPr lang="en-US" dirty="0"/>
          </a:p>
        </p:txBody>
      </p:sp>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559"/>
                    </a14:imgEffect>
                    <a14:imgEffect>
                      <a14:saturation sat="14000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8700256" y="3773347"/>
            <a:ext cx="2855626" cy="2855626"/>
          </a:xfrm>
          <a:prstGeom prst="rect">
            <a:avLst/>
          </a:prstGeom>
        </p:spPr>
      </p:pic>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saturation sat="128000"/>
                    </a14:imgEffect>
                    <a14:imgEffect>
                      <a14:brightnessContrast bright="14000"/>
                    </a14:imgEffect>
                  </a14:imgLayer>
                </a14:imgProps>
              </a:ext>
              <a:ext uri="{28A0092B-C50C-407E-A947-70E740481C1C}">
                <a14:useLocalDpi xmlns:a14="http://schemas.microsoft.com/office/drawing/2010/main" val="0"/>
              </a:ext>
            </a:extLst>
          </a:blip>
          <a:stretch>
            <a:fillRect/>
          </a:stretch>
        </p:blipFill>
        <p:spPr>
          <a:xfrm flipH="1">
            <a:off x="445318" y="3397362"/>
            <a:ext cx="3582671" cy="3583359"/>
          </a:xfrm>
          <a:prstGeom prst="rect">
            <a:avLst/>
          </a:prstGeom>
        </p:spPr>
      </p:pic>
    </p:spTree>
    <p:extLst>
      <p:ext uri="{BB962C8B-B14F-4D97-AF65-F5344CB8AC3E}">
        <p14:creationId xmlns:p14="http://schemas.microsoft.com/office/powerpoint/2010/main" val="1348480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2739920" y="150971"/>
            <a:ext cx="5261548" cy="6707029"/>
          </a:xfrm>
          <a:prstGeom prst="rect">
            <a:avLst/>
          </a:prstGeom>
        </p:spPr>
      </p:pic>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aturation sat="144000"/>
                    </a14:imgEffect>
                    <a14:imgEffect>
                      <a14:brightnessContrast bright="13000"/>
                    </a14:imgEffect>
                  </a14:imgLayer>
                </a14:imgProps>
              </a:ext>
              <a:ext uri="{28A0092B-C50C-407E-A947-70E740481C1C}">
                <a14:useLocalDpi xmlns:a14="http://schemas.microsoft.com/office/drawing/2010/main" val="0"/>
              </a:ext>
            </a:extLst>
          </a:blip>
          <a:stretch>
            <a:fillRect/>
          </a:stretch>
        </p:blipFill>
        <p:spPr>
          <a:xfrm>
            <a:off x="8324907" y="2971800"/>
            <a:ext cx="3728321" cy="3729037"/>
          </a:xfrm>
          <a:prstGeom prst="rect">
            <a:avLst/>
          </a:prstGeom>
        </p:spPr>
      </p:pic>
    </p:spTree>
    <p:extLst>
      <p:ext uri="{BB962C8B-B14F-4D97-AF65-F5344CB8AC3E}">
        <p14:creationId xmlns:p14="http://schemas.microsoft.com/office/powerpoint/2010/main" val="37188326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514350"/>
            <a:ext cx="10515600" cy="1176338"/>
          </a:xfrm>
        </p:spPr>
        <p:txBody>
          <a:bodyPr>
            <a:noAutofit/>
          </a:bodyPr>
          <a:lstStyle/>
          <a:p>
            <a:pPr>
              <a:spcBef>
                <a:spcPts val="600"/>
              </a:spcBef>
              <a:spcAft>
                <a:spcPts val="600"/>
              </a:spcAft>
            </a:pPr>
            <a:r>
              <a:rPr lang="en-US" sz="3600" b="0" dirty="0" smtClean="0"/>
              <a:t>Privacy and Location Settings</a:t>
            </a:r>
            <a:r>
              <a:rPr lang="en-US" sz="2800" b="0" dirty="0" smtClean="0"/>
              <a:t/>
            </a:r>
            <a:br>
              <a:rPr lang="en-US" sz="2800" b="0" dirty="0" smtClean="0"/>
            </a:br>
            <a:r>
              <a:rPr lang="en-US" sz="2800" b="0" dirty="0" smtClean="0"/>
              <a:t>Keep </a:t>
            </a:r>
            <a:r>
              <a:rPr lang="en-US" sz="2800" b="0" dirty="0"/>
              <a:t>your devices locked and password protected.</a:t>
            </a:r>
            <a:br>
              <a:rPr lang="en-US" sz="2800" b="0" dirty="0"/>
            </a:br>
            <a:r>
              <a:rPr lang="en-US" sz="2800" b="0" dirty="0"/>
              <a:t>Be aware of when your phone is using your location:</a:t>
            </a:r>
            <a:br>
              <a:rPr lang="en-US" sz="2800" b="0" dirty="0"/>
            </a:br>
            <a:endParaRPr lang="en-US" sz="2800" b="0" dirty="0"/>
          </a:p>
        </p:txBody>
      </p:sp>
      <p:pic>
        <p:nvPicPr>
          <p:cNvPr id="4" name="Content Placeholder 3"/>
          <p:cNvPicPr>
            <a:picLocks noGrp="1" noChangeAspect="1"/>
          </p:cNvPicPr>
          <p:nvPr>
            <p:ph idx="1"/>
          </p:nvPr>
        </p:nvPicPr>
        <p:blipFill>
          <a:blip r:embed="rId3"/>
          <a:stretch>
            <a:fillRect/>
          </a:stretch>
        </p:blipFill>
        <p:spPr>
          <a:xfrm>
            <a:off x="1239439" y="1876425"/>
            <a:ext cx="8831979" cy="4351338"/>
          </a:xfrm>
          <a:prstGeom prst="rect">
            <a:avLst/>
          </a:prstGeom>
        </p:spPr>
      </p:pic>
      <p:pic>
        <p:nvPicPr>
          <p:cNvPr id="6" name="Picture 5"/>
          <p:cNvPicPr>
            <a:picLocks noChangeAspect="1"/>
          </p:cNvPicPr>
          <p:nvPr/>
        </p:nvPicPr>
        <p:blipFill>
          <a:blip r:embed="rId4"/>
          <a:stretch>
            <a:fillRect/>
          </a:stretch>
        </p:blipFill>
        <p:spPr>
          <a:xfrm>
            <a:off x="2602489" y="803645"/>
            <a:ext cx="7620660" cy="5480779"/>
          </a:xfrm>
          <a:prstGeom prst="rect">
            <a:avLst/>
          </a:prstGeom>
        </p:spPr>
      </p:pic>
    </p:spTree>
    <p:extLst>
      <p:ext uri="{BB962C8B-B14F-4D97-AF65-F5344CB8AC3E}">
        <p14:creationId xmlns:p14="http://schemas.microsoft.com/office/powerpoint/2010/main" val="4039621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Are In Control of Your Settings</a:t>
            </a:r>
          </a:p>
        </p:txBody>
      </p:sp>
      <p:sp>
        <p:nvSpPr>
          <p:cNvPr id="3" name="Content Placeholder 2"/>
          <p:cNvSpPr>
            <a:spLocks noGrp="1"/>
          </p:cNvSpPr>
          <p:nvPr>
            <p:ph idx="1"/>
          </p:nvPr>
        </p:nvSpPr>
        <p:spPr>
          <a:xfrm>
            <a:off x="838200" y="1825625"/>
            <a:ext cx="8515662" cy="4351338"/>
          </a:xfrm>
        </p:spPr>
        <p:txBody>
          <a:bodyPr/>
          <a:lstStyle/>
          <a:p>
            <a:r>
              <a:rPr lang="en-US" dirty="0"/>
              <a:t>Many apps’ default settings allow them access to your location services</a:t>
            </a:r>
          </a:p>
          <a:p>
            <a:r>
              <a:rPr lang="en-US" dirty="0"/>
              <a:t>If an app is not location-based, then it doesn’t need your location</a:t>
            </a:r>
          </a:p>
          <a:p>
            <a:r>
              <a:rPr lang="en-US" dirty="0"/>
              <a:t>You can change these settings and choose which apps can use GPS</a:t>
            </a:r>
          </a:p>
          <a:p>
            <a:r>
              <a:rPr lang="en-US" dirty="0"/>
              <a:t>You can also allow different degrees to which apps can use this information</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4782" y="3502493"/>
            <a:ext cx="2809407" cy="2809407"/>
          </a:xfrm>
          <a:prstGeom prst="rect">
            <a:avLst/>
          </a:prstGeom>
        </p:spPr>
      </p:pic>
    </p:spTree>
    <p:extLst>
      <p:ext uri="{BB962C8B-B14F-4D97-AF65-F5344CB8AC3E}">
        <p14:creationId xmlns:p14="http://schemas.microsoft.com/office/powerpoint/2010/main" val="33504631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use Location </a:t>
            </a:r>
            <a:endParaRPr lang="en-US" dirty="0"/>
          </a:p>
        </p:txBody>
      </p:sp>
      <p:sp>
        <p:nvSpPr>
          <p:cNvPr id="3" name="Content Placeholder 2"/>
          <p:cNvSpPr>
            <a:spLocks noGrp="1"/>
          </p:cNvSpPr>
          <p:nvPr>
            <p:ph sz="half" idx="1"/>
          </p:nvPr>
        </p:nvSpPr>
        <p:spPr/>
        <p:txBody>
          <a:bodyPr/>
          <a:lstStyle/>
          <a:p>
            <a:pPr marL="0" indent="0">
              <a:buNone/>
            </a:pPr>
            <a:r>
              <a:rPr lang="en-US" dirty="0" smtClean="0"/>
              <a:t>Location </a:t>
            </a:r>
            <a:r>
              <a:rPr lang="en-US" dirty="0"/>
              <a:t>ON only while </a:t>
            </a:r>
            <a:r>
              <a:rPr lang="en-US" dirty="0" smtClean="0"/>
              <a:t>using:</a:t>
            </a:r>
            <a:endParaRPr lang="en-US" dirty="0"/>
          </a:p>
          <a:p>
            <a:r>
              <a:rPr lang="en-US" dirty="0" smtClean="0"/>
              <a:t>Maps/GPS</a:t>
            </a:r>
            <a:endParaRPr lang="en-US" dirty="0"/>
          </a:p>
          <a:p>
            <a:r>
              <a:rPr lang="en-US" dirty="0" smtClean="0"/>
              <a:t>Weather</a:t>
            </a:r>
            <a:endParaRPr lang="en-US" dirty="0"/>
          </a:p>
          <a:p>
            <a:r>
              <a:rPr lang="en-US" dirty="0"/>
              <a:t>Siri</a:t>
            </a:r>
          </a:p>
          <a:p>
            <a:r>
              <a:rPr lang="en-US" dirty="0"/>
              <a:t>Location-based apps such as Lyft, </a:t>
            </a:r>
            <a:r>
              <a:rPr lang="en-US" dirty="0" smtClean="0"/>
              <a:t>Uber, Fitbit</a:t>
            </a:r>
            <a:r>
              <a:rPr lang="en-US" dirty="0"/>
              <a:t>, etc.</a:t>
            </a:r>
          </a:p>
          <a:p>
            <a:endParaRPr lang="en-US" dirty="0"/>
          </a:p>
          <a:p>
            <a:endParaRPr lang="en-US" dirty="0"/>
          </a:p>
        </p:txBody>
      </p:sp>
      <p:sp>
        <p:nvSpPr>
          <p:cNvPr id="4" name="Content Placeholder 3"/>
          <p:cNvSpPr>
            <a:spLocks noGrp="1"/>
          </p:cNvSpPr>
          <p:nvPr>
            <p:ph sz="half" idx="2"/>
          </p:nvPr>
        </p:nvSpPr>
        <p:spPr/>
        <p:txBody>
          <a:bodyPr/>
          <a:lstStyle/>
          <a:p>
            <a:pPr marL="0" indent="0">
              <a:buNone/>
            </a:pPr>
            <a:r>
              <a:rPr lang="en-US" dirty="0" smtClean="0"/>
              <a:t>Location OFF while using:</a:t>
            </a:r>
          </a:p>
          <a:p>
            <a:r>
              <a:rPr lang="en-US" dirty="0"/>
              <a:t>Camera</a:t>
            </a:r>
          </a:p>
          <a:p>
            <a:r>
              <a:rPr lang="en-US" dirty="0"/>
              <a:t>Facebook</a:t>
            </a:r>
          </a:p>
          <a:p>
            <a:r>
              <a:rPr lang="en-US" dirty="0"/>
              <a:t>Instagram</a:t>
            </a:r>
          </a:p>
          <a:p>
            <a:r>
              <a:rPr lang="en-US" dirty="0"/>
              <a:t>Twitter</a:t>
            </a:r>
          </a:p>
          <a:p>
            <a:r>
              <a:rPr lang="en-US" dirty="0"/>
              <a:t>Snapchat</a:t>
            </a:r>
          </a:p>
          <a:p>
            <a:r>
              <a:rPr lang="en-US" dirty="0" err="1"/>
              <a:t>Tik</a:t>
            </a:r>
            <a:r>
              <a:rPr lang="en-US" dirty="0"/>
              <a:t> </a:t>
            </a:r>
            <a:r>
              <a:rPr lang="en-US" dirty="0" err="1"/>
              <a:t>Tok</a:t>
            </a:r>
            <a:endParaRPr lang="en-US" dirty="0"/>
          </a:p>
          <a:p>
            <a:pPr marL="0" indent="0">
              <a:buNone/>
            </a:pP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329" y="4130974"/>
            <a:ext cx="3388489" cy="33884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6499" y="4479402"/>
            <a:ext cx="2239701" cy="2239701"/>
          </a:xfrm>
          <a:prstGeom prst="rect">
            <a:avLst/>
          </a:prstGeom>
        </p:spPr>
      </p:pic>
    </p:spTree>
    <p:extLst>
      <p:ext uri="{BB962C8B-B14F-4D97-AF65-F5344CB8AC3E}">
        <p14:creationId xmlns:p14="http://schemas.microsoft.com/office/powerpoint/2010/main" val="12130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500"/>
                                        <p:tgtEl>
                                          <p:spTgt spid="4">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500"/>
                                        <p:tgtEl>
                                          <p:spTgt spid="4">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Effect transition="in" filter="fade">
                                      <p:cBhvr>
                                        <p:cTn id="33" dur="500"/>
                                        <p:tgtEl>
                                          <p:spTgt spid="4">
                                            <p:txEl>
                                              <p:pRg st="5" end="5"/>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
                                            <p:txEl>
                                              <p:pRg st="6" end="6"/>
                                            </p:txEl>
                                          </p:spTgt>
                                        </p:tgtEl>
                                        <p:attrNameLst>
                                          <p:attrName>style.visibility</p:attrName>
                                        </p:attrNameLst>
                                      </p:cBhvr>
                                      <p:to>
                                        <p:strVal val="visible"/>
                                      </p:to>
                                    </p:set>
                                    <p:animEffect transition="in" filter="fade">
                                      <p:cBhvr>
                                        <p:cTn id="36"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By turning ON location on social media apps, anyone that follows you can see exactly where you are on the map:</a:t>
            </a:r>
          </a:p>
        </p:txBody>
      </p:sp>
      <p:pic>
        <p:nvPicPr>
          <p:cNvPr id="4" name="Content Placeholder 3"/>
          <p:cNvPicPr>
            <a:picLocks noGrp="1" noChangeAspect="1"/>
          </p:cNvPicPr>
          <p:nvPr>
            <p:ph idx="1"/>
          </p:nvPr>
        </p:nvPicPr>
        <p:blipFill>
          <a:blip r:embed="rId3"/>
          <a:stretch>
            <a:fillRect/>
          </a:stretch>
        </p:blipFill>
        <p:spPr>
          <a:xfrm>
            <a:off x="189261" y="1690688"/>
            <a:ext cx="6465409" cy="3873259"/>
          </a:xfrm>
          <a:prstGeom prst="rect">
            <a:avLst/>
          </a:prstGeom>
        </p:spPr>
      </p:pic>
      <p:pic>
        <p:nvPicPr>
          <p:cNvPr id="5" name="Picture 4"/>
          <p:cNvPicPr>
            <a:picLocks noChangeAspect="1"/>
          </p:cNvPicPr>
          <p:nvPr/>
        </p:nvPicPr>
        <p:blipFill>
          <a:blip r:embed="rId4"/>
          <a:stretch>
            <a:fillRect/>
          </a:stretch>
        </p:blipFill>
        <p:spPr>
          <a:xfrm>
            <a:off x="6278519" y="2485686"/>
            <a:ext cx="5756319" cy="3972265"/>
          </a:xfrm>
          <a:prstGeom prst="rect">
            <a:avLst/>
          </a:prstGeom>
        </p:spPr>
      </p:pic>
    </p:spTree>
    <p:extLst>
      <p:ext uri="{BB962C8B-B14F-4D97-AF65-F5344CB8AC3E}">
        <p14:creationId xmlns:p14="http://schemas.microsoft.com/office/powerpoint/2010/main" val="91074042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2462" y="93843"/>
            <a:ext cx="10515600" cy="963613"/>
          </a:xfrm>
        </p:spPr>
        <p:txBody>
          <a:bodyPr/>
          <a:lstStyle/>
          <a:p>
            <a:pPr algn="ctr"/>
            <a:r>
              <a:rPr lang="en-US" dirty="0" smtClean="0">
                <a:solidFill>
                  <a:schemeClr val="bg1"/>
                </a:solidFill>
              </a:rPr>
              <a:t>Privacy and Reporting </a:t>
            </a:r>
            <a:endParaRPr lang="en-US" dirty="0">
              <a:solidFill>
                <a:schemeClr val="bg1"/>
              </a:solidFill>
            </a:endParaRPr>
          </a:p>
        </p:txBody>
      </p:sp>
      <p:pic>
        <p:nvPicPr>
          <p:cNvPr id="12" name="Content Placeholder 11"/>
          <p:cNvPicPr>
            <a:picLocks noGrp="1" noChangeAspect="1"/>
          </p:cNvPicPr>
          <p:nvPr>
            <p:ph idx="1"/>
          </p:nvPr>
        </p:nvPicPr>
        <p:blipFill>
          <a:blip r:embed="rId3"/>
          <a:stretch>
            <a:fillRect/>
          </a:stretch>
        </p:blipFill>
        <p:spPr>
          <a:xfrm>
            <a:off x="328461" y="1328738"/>
            <a:ext cx="3096786" cy="5289150"/>
          </a:xfrm>
          <a:prstGeom prst="rect">
            <a:avLst/>
          </a:prstGeom>
        </p:spPr>
      </p:pic>
      <p:sp>
        <p:nvSpPr>
          <p:cNvPr id="4" name="Right Arrow 3"/>
          <p:cNvSpPr/>
          <p:nvPr/>
        </p:nvSpPr>
        <p:spPr>
          <a:xfrm>
            <a:off x="7114629" y="2890178"/>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a:off x="7114629" y="3359244"/>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114629" y="4239888"/>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114629" y="4665669"/>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114629" y="5120532"/>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114629" y="1989952"/>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114629" y="2440065"/>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rot="10800000">
            <a:off x="3153453" y="3810000"/>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stretch>
            <a:fillRect/>
          </a:stretch>
        </p:blipFill>
        <p:spPr>
          <a:xfrm>
            <a:off x="8181429" y="987043"/>
            <a:ext cx="3505504" cy="5870957"/>
          </a:xfrm>
          <a:prstGeom prst="rect">
            <a:avLst/>
          </a:prstGeom>
        </p:spPr>
      </p:pic>
      <p:pic>
        <p:nvPicPr>
          <p:cNvPr id="14" name="Picture 13"/>
          <p:cNvPicPr>
            <a:picLocks noChangeAspect="1"/>
          </p:cNvPicPr>
          <p:nvPr/>
        </p:nvPicPr>
        <p:blipFill>
          <a:blip r:embed="rId5"/>
          <a:stretch>
            <a:fillRect/>
          </a:stretch>
        </p:blipFill>
        <p:spPr>
          <a:xfrm>
            <a:off x="4593761" y="1560036"/>
            <a:ext cx="1987468" cy="1865538"/>
          </a:xfrm>
          <a:prstGeom prst="rect">
            <a:avLst/>
          </a:prstGeom>
        </p:spPr>
      </p:pic>
    </p:spTree>
    <p:extLst>
      <p:ext uri="{BB962C8B-B14F-4D97-AF65-F5344CB8AC3E}">
        <p14:creationId xmlns:p14="http://schemas.microsoft.com/office/powerpoint/2010/main" val="822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12940" y="164478"/>
            <a:ext cx="10515600" cy="900112"/>
          </a:xfrm>
        </p:spPr>
        <p:txBody>
          <a:bodyPr/>
          <a:lstStyle/>
          <a:p>
            <a:r>
              <a:rPr lang="en-US" dirty="0" smtClean="0">
                <a:solidFill>
                  <a:schemeClr val="bg1"/>
                </a:solidFill>
              </a:rPr>
              <a:t>Privacy and Reporting</a:t>
            </a:r>
            <a:endParaRPr lang="en-US" dirty="0">
              <a:solidFill>
                <a:schemeClr val="bg1"/>
              </a:solidFill>
            </a:endParaRPr>
          </a:p>
        </p:txBody>
      </p:sp>
      <p:pic>
        <p:nvPicPr>
          <p:cNvPr id="4" name="Content Placeholder 3"/>
          <p:cNvPicPr>
            <a:picLocks noGrp="1" noChangeAspect="1"/>
          </p:cNvPicPr>
          <p:nvPr>
            <p:ph idx="1"/>
          </p:nvPr>
        </p:nvPicPr>
        <p:blipFill>
          <a:blip r:embed="rId3"/>
          <a:stretch>
            <a:fillRect/>
          </a:stretch>
        </p:blipFill>
        <p:spPr>
          <a:xfrm>
            <a:off x="392888" y="1170225"/>
            <a:ext cx="3371183" cy="5487749"/>
          </a:xfrm>
          <a:prstGeom prst="rect">
            <a:avLst/>
          </a:prstGeom>
        </p:spPr>
      </p:pic>
      <p:pic>
        <p:nvPicPr>
          <p:cNvPr id="5" name="Picture 4"/>
          <p:cNvPicPr>
            <a:picLocks noChangeAspect="1"/>
          </p:cNvPicPr>
          <p:nvPr/>
        </p:nvPicPr>
        <p:blipFill>
          <a:blip r:embed="rId4"/>
          <a:stretch>
            <a:fillRect/>
          </a:stretch>
        </p:blipFill>
        <p:spPr>
          <a:xfrm>
            <a:off x="4830871" y="1475764"/>
            <a:ext cx="1737511" cy="1731414"/>
          </a:xfrm>
          <a:prstGeom prst="rect">
            <a:avLst/>
          </a:prstGeom>
        </p:spPr>
      </p:pic>
      <p:pic>
        <p:nvPicPr>
          <p:cNvPr id="6" name="Picture 5"/>
          <p:cNvPicPr>
            <a:picLocks noChangeAspect="1"/>
          </p:cNvPicPr>
          <p:nvPr/>
        </p:nvPicPr>
        <p:blipFill>
          <a:blip r:embed="rId5"/>
          <a:stretch>
            <a:fillRect/>
          </a:stretch>
        </p:blipFill>
        <p:spPr>
          <a:xfrm>
            <a:off x="8305800" y="342901"/>
            <a:ext cx="3493311" cy="6212362"/>
          </a:xfrm>
          <a:prstGeom prst="rect">
            <a:avLst/>
          </a:prstGeom>
        </p:spPr>
      </p:pic>
      <p:sp>
        <p:nvSpPr>
          <p:cNvPr id="7" name="Right Arrow 6"/>
          <p:cNvSpPr/>
          <p:nvPr/>
        </p:nvSpPr>
        <p:spPr>
          <a:xfrm>
            <a:off x="7239000" y="2438400"/>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239000" y="2832123"/>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239000" y="322584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239000" y="3619569"/>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93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65113"/>
            <a:ext cx="10515600" cy="1092200"/>
          </a:xfrm>
        </p:spPr>
        <p:txBody>
          <a:bodyPr/>
          <a:lstStyle/>
          <a:p>
            <a:r>
              <a:rPr lang="en-US" dirty="0" smtClean="0">
                <a:solidFill>
                  <a:schemeClr val="bg1"/>
                </a:solidFill>
              </a:rPr>
              <a:t>Privacy and Reporting</a:t>
            </a:r>
            <a:endParaRPr lang="en-US" dirty="0">
              <a:solidFill>
                <a:schemeClr val="bg1"/>
              </a:solidFill>
            </a:endParaRPr>
          </a:p>
        </p:txBody>
      </p:sp>
      <p:pic>
        <p:nvPicPr>
          <p:cNvPr id="4" name="Content Placeholder 3"/>
          <p:cNvPicPr>
            <a:picLocks noGrp="1" noChangeAspect="1"/>
          </p:cNvPicPr>
          <p:nvPr>
            <p:ph idx="1"/>
          </p:nvPr>
        </p:nvPicPr>
        <p:blipFill>
          <a:blip r:embed="rId3"/>
          <a:stretch>
            <a:fillRect/>
          </a:stretch>
        </p:blipFill>
        <p:spPr>
          <a:xfrm>
            <a:off x="56738" y="1536759"/>
            <a:ext cx="7044921" cy="4090637"/>
          </a:xfrm>
          <a:prstGeom prst="rect">
            <a:avLst/>
          </a:prstGeom>
        </p:spPr>
      </p:pic>
      <p:sp>
        <p:nvSpPr>
          <p:cNvPr id="5" name="Right Arrow 4"/>
          <p:cNvSpPr/>
          <p:nvPr/>
        </p:nvSpPr>
        <p:spPr>
          <a:xfrm>
            <a:off x="7338151" y="1124634"/>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7338151" y="209599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7332456" y="3247026"/>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363064" y="3657711"/>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7363064" y="4133584"/>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7363064" y="4572202"/>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7339132" y="5055128"/>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7363064" y="5465813"/>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7363064" y="5910317"/>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8405932" y="96074"/>
            <a:ext cx="3316511" cy="2780017"/>
          </a:xfrm>
          <a:prstGeom prst="rect">
            <a:avLst/>
          </a:prstGeom>
        </p:spPr>
      </p:pic>
      <p:pic>
        <p:nvPicPr>
          <p:cNvPr id="15" name="Picture 14"/>
          <p:cNvPicPr>
            <a:picLocks noChangeAspect="1"/>
          </p:cNvPicPr>
          <p:nvPr/>
        </p:nvPicPr>
        <p:blipFill>
          <a:blip r:embed="rId5"/>
          <a:stretch>
            <a:fillRect/>
          </a:stretch>
        </p:blipFill>
        <p:spPr>
          <a:xfrm>
            <a:off x="8430317" y="2876091"/>
            <a:ext cx="3267739" cy="3926164"/>
          </a:xfrm>
          <a:prstGeom prst="rect">
            <a:avLst/>
          </a:prstGeom>
        </p:spPr>
      </p:pic>
      <p:pic>
        <p:nvPicPr>
          <p:cNvPr id="16" name="Picture 15"/>
          <p:cNvPicPr>
            <a:picLocks noChangeAspect="1"/>
          </p:cNvPicPr>
          <p:nvPr/>
        </p:nvPicPr>
        <p:blipFill>
          <a:blip r:embed="rId6"/>
          <a:stretch>
            <a:fillRect/>
          </a:stretch>
        </p:blipFill>
        <p:spPr>
          <a:xfrm>
            <a:off x="4884979" y="3736299"/>
            <a:ext cx="1658256" cy="1694835"/>
          </a:xfrm>
          <a:prstGeom prst="rect">
            <a:avLst/>
          </a:prstGeom>
        </p:spPr>
      </p:pic>
    </p:spTree>
    <p:extLst>
      <p:ext uri="{BB962C8B-B14F-4D97-AF65-F5344CB8AC3E}">
        <p14:creationId xmlns:p14="http://schemas.microsoft.com/office/powerpoint/2010/main" val="349051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Internet/Social Media Addiction</a:t>
            </a:r>
          </a:p>
        </p:txBody>
      </p:sp>
      <p:sp>
        <p:nvSpPr>
          <p:cNvPr id="3" name="Content Placeholder 2"/>
          <p:cNvSpPr>
            <a:spLocks noGrp="1"/>
          </p:cNvSpPr>
          <p:nvPr>
            <p:ph idx="1"/>
          </p:nvPr>
        </p:nvSpPr>
        <p:spPr>
          <a:xfrm>
            <a:off x="1346200" y="1690688"/>
            <a:ext cx="9702800" cy="4351338"/>
          </a:xfrm>
        </p:spPr>
        <p:txBody>
          <a:bodyPr>
            <a:normAutofit fontScale="92500" lnSpcReduction="20000"/>
          </a:bodyPr>
          <a:lstStyle/>
          <a:p>
            <a:pPr marL="0" indent="0">
              <a:buNone/>
            </a:pPr>
            <a:r>
              <a:rPr lang="en-US" sz="3000" dirty="0"/>
              <a:t>How many of you have access to a device?</a:t>
            </a:r>
          </a:p>
          <a:p>
            <a:r>
              <a:rPr lang="en-US" sz="3000" dirty="0"/>
              <a:t>A smart phone or iPad/tablet?</a:t>
            </a:r>
          </a:p>
          <a:p>
            <a:r>
              <a:rPr lang="en-US" sz="3000" dirty="0"/>
              <a:t>A laptop or PC?</a:t>
            </a:r>
          </a:p>
          <a:p>
            <a:r>
              <a:rPr lang="en-US" sz="3000" dirty="0"/>
              <a:t>A gaming device with internet access?</a:t>
            </a:r>
          </a:p>
          <a:p>
            <a:endParaRPr lang="en-US" sz="3000" dirty="0"/>
          </a:p>
          <a:p>
            <a:pPr marL="0" indent="0">
              <a:buNone/>
            </a:pPr>
            <a:r>
              <a:rPr lang="en-US" sz="3000" dirty="0"/>
              <a:t>How many of you check your phone/device :</a:t>
            </a:r>
          </a:p>
          <a:p>
            <a:r>
              <a:rPr lang="en-US" sz="3000" dirty="0"/>
              <a:t>When you wake up?</a:t>
            </a:r>
          </a:p>
          <a:p>
            <a:r>
              <a:rPr lang="en-US" sz="3000" dirty="0"/>
              <a:t>When you’re at school?</a:t>
            </a:r>
          </a:p>
          <a:p>
            <a:r>
              <a:rPr lang="en-US" sz="3000" dirty="0"/>
              <a:t>When you’re with family or friends?</a:t>
            </a:r>
          </a:p>
          <a:p>
            <a:r>
              <a:rPr lang="en-US" sz="3000" dirty="0"/>
              <a:t>When you’re supposed to be sleeping?</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97701" y="3449256"/>
            <a:ext cx="3232212" cy="3359533"/>
          </a:xfrm>
          <a:prstGeom prst="rect">
            <a:avLst/>
          </a:prstGeom>
        </p:spPr>
      </p:pic>
    </p:spTree>
    <p:extLst>
      <p:ext uri="{BB962C8B-B14F-4D97-AF65-F5344CB8AC3E}">
        <p14:creationId xmlns:p14="http://schemas.microsoft.com/office/powerpoint/2010/main" val="2761709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3">
                                            <p:txEl>
                                              <p:pRg st="2" end="2"/>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 calcmode="lin" valueType="num">
                                      <p:cBhvr>
                                        <p:cTn id="2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6" dur="500"/>
                                        <p:tgtEl>
                                          <p:spTgt spid="3">
                                            <p:txEl>
                                              <p:pRg st="6" end="6"/>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 calcmode="lin" valueType="num">
                                      <p:cBhvr>
                                        <p:cTn id="2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31" dur="500"/>
                                        <p:tgtEl>
                                          <p:spTgt spid="3">
                                            <p:txEl>
                                              <p:pRg st="7" end="7"/>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 calcmode="lin" valueType="num">
                                      <p:cBhvr>
                                        <p:cTn id="34"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36" dur="500"/>
                                        <p:tgtEl>
                                          <p:spTgt spid="3">
                                            <p:txEl>
                                              <p:pRg st="8" end="8"/>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p:cTn id="39"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41"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a:t>
            </a:r>
            <a:endParaRPr lang="en-US" dirty="0"/>
          </a:p>
        </p:txBody>
      </p:sp>
      <p:sp>
        <p:nvSpPr>
          <p:cNvPr id="3" name="Content Placeholder 2"/>
          <p:cNvSpPr>
            <a:spLocks noGrp="1"/>
          </p:cNvSpPr>
          <p:nvPr>
            <p:ph idx="1"/>
          </p:nvPr>
        </p:nvSpPr>
        <p:spPr>
          <a:xfrm>
            <a:off x="734028" y="1802476"/>
            <a:ext cx="9370102" cy="4351338"/>
          </a:xfrm>
        </p:spPr>
        <p:txBody>
          <a:bodyPr/>
          <a:lstStyle/>
          <a:p>
            <a:r>
              <a:rPr lang="en-US" dirty="0"/>
              <a:t>Social media is supposed to be a fun place to connect, share creativity etc. Stay smart and keep yourself safe by </a:t>
            </a:r>
            <a:r>
              <a:rPr lang="en-US" u="sng" dirty="0"/>
              <a:t>using</a:t>
            </a:r>
            <a:r>
              <a:rPr lang="en-US" dirty="0"/>
              <a:t> your privacy settings to your advantage!</a:t>
            </a:r>
          </a:p>
          <a:p>
            <a:endParaRPr lang="en-US" dirty="0"/>
          </a:p>
          <a:p>
            <a:r>
              <a:rPr lang="en-US" dirty="0"/>
              <a:t>Only report something or someone when you see spam, inappropriateness, discrimination, bullying, harassment and/or abuse. Do not report as a joke, to be funny, or to bully someone.</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1791" y="3694127"/>
            <a:ext cx="3163873" cy="3163873"/>
          </a:xfrm>
          <a:prstGeom prst="rect">
            <a:avLst/>
          </a:prstGeom>
        </p:spPr>
      </p:pic>
    </p:spTree>
    <p:extLst>
      <p:ext uri="{BB962C8B-B14F-4D97-AF65-F5344CB8AC3E}">
        <p14:creationId xmlns:p14="http://schemas.microsoft.com/office/powerpoint/2010/main" val="159550850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A Break!</a:t>
            </a:r>
          </a:p>
        </p:txBody>
      </p:sp>
      <p:sp>
        <p:nvSpPr>
          <p:cNvPr id="3" name="Content Placeholder 2"/>
          <p:cNvSpPr>
            <a:spLocks noGrp="1"/>
          </p:cNvSpPr>
          <p:nvPr>
            <p:ph idx="1"/>
          </p:nvPr>
        </p:nvSpPr>
        <p:spPr>
          <a:xfrm>
            <a:off x="566210" y="1806554"/>
            <a:ext cx="10290842" cy="3912667"/>
          </a:xfrm>
        </p:spPr>
        <p:txBody>
          <a:bodyPr/>
          <a:lstStyle/>
          <a:p>
            <a:pPr lvl="1"/>
            <a:r>
              <a:rPr lang="en-US" sz="2800" dirty="0"/>
              <a:t>Spend </a:t>
            </a:r>
            <a:r>
              <a:rPr lang="en-US" sz="2800" u="sng" dirty="0"/>
              <a:t>more</a:t>
            </a:r>
            <a:r>
              <a:rPr lang="en-US" sz="2800" dirty="0"/>
              <a:t> time on yourself and what you like, and </a:t>
            </a:r>
            <a:r>
              <a:rPr lang="en-US" sz="2800" u="sng" dirty="0"/>
              <a:t>less</a:t>
            </a:r>
            <a:r>
              <a:rPr lang="en-US" sz="2800" dirty="0"/>
              <a:t> time on what others are doing.</a:t>
            </a:r>
          </a:p>
          <a:p>
            <a:pPr lvl="1"/>
            <a:r>
              <a:rPr lang="en-US" sz="2800" dirty="0"/>
              <a:t>Break the cycle of comparing yourself and your life to others. </a:t>
            </a:r>
          </a:p>
          <a:p>
            <a:pPr marL="914400" lvl="2" indent="0">
              <a:buNone/>
            </a:pPr>
            <a:r>
              <a:rPr lang="en-US" sz="2800" dirty="0"/>
              <a:t>Remember: Social media is often just a highlight reel of people’s best moments.</a:t>
            </a:r>
          </a:p>
          <a:p>
            <a:pPr lvl="1"/>
            <a:r>
              <a:rPr lang="en-US" sz="2800" dirty="0" smtClean="0"/>
              <a:t>Increase </a:t>
            </a:r>
            <a:r>
              <a:rPr lang="en-US" sz="2800" dirty="0"/>
              <a:t>ability to focus on your own goals.</a:t>
            </a:r>
          </a:p>
          <a:p>
            <a:pPr lvl="1"/>
            <a:r>
              <a:rPr lang="en-US" sz="2800" dirty="0"/>
              <a:t>Better sleep and healthier habits.</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83180" y="3852472"/>
            <a:ext cx="3005528" cy="3005528"/>
          </a:xfrm>
          <a:prstGeom prst="rect">
            <a:avLst/>
          </a:prstGeom>
        </p:spPr>
      </p:pic>
    </p:spTree>
    <p:extLst>
      <p:ext uri="{BB962C8B-B14F-4D97-AF65-F5344CB8AC3E}">
        <p14:creationId xmlns:p14="http://schemas.microsoft.com/office/powerpoint/2010/main" val="3400843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54A49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6777"/>
          </a:xfrm>
        </p:spPr>
        <p:txBody>
          <a:bodyPr/>
          <a:lstStyle/>
          <a:p>
            <a:r>
              <a:rPr lang="en-US" dirty="0" smtClean="0">
                <a:solidFill>
                  <a:schemeClr val="bg1"/>
                </a:solidFill>
              </a:rPr>
              <a:t>Limit Your Time</a:t>
            </a:r>
            <a:endParaRPr lang="en-US" dirty="0">
              <a:solidFill>
                <a:schemeClr val="bg1"/>
              </a:solidFill>
            </a:endParaRPr>
          </a:p>
        </p:txBody>
      </p:sp>
      <p:pic>
        <p:nvPicPr>
          <p:cNvPr id="4" name="Content Placeholder 3"/>
          <p:cNvPicPr>
            <a:picLocks noGrp="1" noChangeAspect="1"/>
          </p:cNvPicPr>
          <p:nvPr>
            <p:ph idx="1"/>
          </p:nvPr>
        </p:nvPicPr>
        <p:blipFill>
          <a:blip r:embed="rId3"/>
          <a:stretch>
            <a:fillRect/>
          </a:stretch>
        </p:blipFill>
        <p:spPr>
          <a:xfrm>
            <a:off x="552998" y="1690688"/>
            <a:ext cx="4913802" cy="3414056"/>
          </a:xfrm>
          <a:prstGeom prst="rect">
            <a:avLst/>
          </a:prstGeom>
        </p:spPr>
      </p:pic>
      <p:pic>
        <p:nvPicPr>
          <p:cNvPr id="5" name="Picture 4"/>
          <p:cNvPicPr>
            <a:picLocks noChangeAspect="1"/>
          </p:cNvPicPr>
          <p:nvPr/>
        </p:nvPicPr>
        <p:blipFill>
          <a:blip r:embed="rId4"/>
          <a:stretch>
            <a:fillRect/>
          </a:stretch>
        </p:blipFill>
        <p:spPr>
          <a:xfrm>
            <a:off x="7153292" y="249363"/>
            <a:ext cx="4200508" cy="6608637"/>
          </a:xfrm>
          <a:prstGeom prst="rect">
            <a:avLst/>
          </a:prstGeom>
        </p:spPr>
      </p:pic>
      <p:sp>
        <p:nvSpPr>
          <p:cNvPr id="6" name="Right Arrow 5"/>
          <p:cNvSpPr/>
          <p:nvPr/>
        </p:nvSpPr>
        <p:spPr>
          <a:xfrm rot="10800000">
            <a:off x="5029200" y="2853372"/>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6705600" y="1834590"/>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6334133" y="5104744"/>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6396046" y="5910598"/>
            <a:ext cx="1066800" cy="323166"/>
          </a:xfrm>
          <a:prstGeom prst="rightArrow">
            <a:avLst/>
          </a:prstGeom>
          <a:solidFill>
            <a:schemeClr val="accent1">
              <a:lumMod val="75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2047905" y="4910817"/>
            <a:ext cx="1298561" cy="1322947"/>
          </a:xfrm>
          <a:prstGeom prst="rect">
            <a:avLst/>
          </a:prstGeom>
        </p:spPr>
      </p:pic>
      <p:pic>
        <p:nvPicPr>
          <p:cNvPr id="11" name="Picture 10"/>
          <p:cNvPicPr>
            <a:picLocks noChangeAspect="1"/>
          </p:cNvPicPr>
          <p:nvPr/>
        </p:nvPicPr>
        <p:blipFill>
          <a:blip r:embed="rId6"/>
          <a:stretch>
            <a:fillRect/>
          </a:stretch>
        </p:blipFill>
        <p:spPr>
          <a:xfrm>
            <a:off x="5900075" y="498422"/>
            <a:ext cx="1243692" cy="1170533"/>
          </a:xfrm>
          <a:prstGeom prst="rect">
            <a:avLst/>
          </a:prstGeom>
        </p:spPr>
      </p:pic>
    </p:spTree>
    <p:extLst>
      <p:ext uri="{BB962C8B-B14F-4D97-AF65-F5344CB8AC3E}">
        <p14:creationId xmlns:p14="http://schemas.microsoft.com/office/powerpoint/2010/main" val="28190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716" y="1615425"/>
            <a:ext cx="10045882" cy="3469755"/>
          </a:xfrm>
        </p:spPr>
        <p:txBody>
          <a:bodyPr>
            <a:normAutofit/>
          </a:bodyPr>
          <a:lstStyle/>
          <a:p>
            <a:pPr algn="ctr"/>
            <a:r>
              <a:rPr lang="en-US" sz="4800" dirty="0"/>
              <a:t>For more information and resources visit</a:t>
            </a:r>
            <a:r>
              <a:rPr lang="en-US" sz="4800" dirty="0" smtClean="0"/>
              <a:t>:</a:t>
            </a:r>
            <a:br>
              <a:rPr lang="en-US" sz="4800" dirty="0" smtClean="0"/>
            </a:br>
            <a:r>
              <a:rPr lang="en-US" dirty="0" smtClean="0"/>
              <a:t>www.Centerstoneteen.org</a:t>
            </a:r>
            <a:r>
              <a:rPr lang="en-US" dirty="0"/>
              <a:t/>
            </a:r>
            <a:br>
              <a:rPr lang="en-US" dirty="0"/>
            </a:br>
            <a:endParaRPr lang="en-US" dirty="0"/>
          </a:p>
        </p:txBody>
      </p:sp>
    </p:spTree>
    <p:extLst>
      <p:ext uri="{BB962C8B-B14F-4D97-AF65-F5344CB8AC3E}">
        <p14:creationId xmlns:p14="http://schemas.microsoft.com/office/powerpoint/2010/main" val="37360991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spTree>
    <p:extLst>
      <p:ext uri="{BB962C8B-B14F-4D97-AF65-F5344CB8AC3E}">
        <p14:creationId xmlns:p14="http://schemas.microsoft.com/office/powerpoint/2010/main" val="10050282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62201019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Picture Placeholder 2"/>
          <p:cNvSpPr>
            <a:spLocks noGrp="1"/>
          </p:cNvSpPr>
          <p:nvPr>
            <p:ph type="pic" sz="quarter" idx="10"/>
          </p:nvPr>
        </p:nvSpPr>
        <p:spPr/>
      </p:sp>
      <p:sp>
        <p:nvSpPr>
          <p:cNvPr id="4" name="Picture Placeholder 3"/>
          <p:cNvSpPr>
            <a:spLocks noGrp="1"/>
          </p:cNvSpPr>
          <p:nvPr>
            <p:ph type="pic" sz="quarter" idx="11"/>
          </p:nvPr>
        </p:nvSpPr>
        <p:spPr/>
      </p:sp>
      <p:sp>
        <p:nvSpPr>
          <p:cNvPr id="5" name="Picture Placeholder 4"/>
          <p:cNvSpPr>
            <a:spLocks noGrp="1"/>
          </p:cNvSpPr>
          <p:nvPr>
            <p:ph type="pic" sz="quarter" idx="12"/>
          </p:nvPr>
        </p:nvSpPr>
        <p:spPr/>
      </p:sp>
    </p:spTree>
    <p:extLst>
      <p:ext uri="{BB962C8B-B14F-4D97-AF65-F5344CB8AC3E}">
        <p14:creationId xmlns:p14="http://schemas.microsoft.com/office/powerpoint/2010/main" val="185881354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66595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836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Internet/Social Media Addiction</a:t>
            </a:r>
          </a:p>
        </p:txBody>
      </p:sp>
      <p:sp>
        <p:nvSpPr>
          <p:cNvPr id="3" name="Content Placeholder 2"/>
          <p:cNvSpPr>
            <a:spLocks noGrp="1"/>
          </p:cNvSpPr>
          <p:nvPr>
            <p:ph idx="1"/>
          </p:nvPr>
        </p:nvSpPr>
        <p:spPr>
          <a:xfrm>
            <a:off x="1069675" y="1690688"/>
            <a:ext cx="10127412" cy="4589342"/>
          </a:xfrm>
        </p:spPr>
        <p:txBody>
          <a:bodyPr>
            <a:normAutofit fontScale="85000" lnSpcReduction="20000"/>
          </a:bodyPr>
          <a:lstStyle/>
          <a:p>
            <a:r>
              <a:rPr lang="en-US" dirty="0"/>
              <a:t>In </a:t>
            </a:r>
            <a:r>
              <a:rPr lang="en-US" dirty="0" smtClean="0"/>
              <a:t>2022, 1,316 </a:t>
            </a:r>
            <a:r>
              <a:rPr lang="en-US" dirty="0"/>
              <a:t>teens were surveyed about their internet and social media usage</a:t>
            </a:r>
            <a:r>
              <a:rPr lang="en-US" dirty="0" smtClean="0"/>
              <a:t>:</a:t>
            </a:r>
          </a:p>
          <a:p>
            <a:r>
              <a:rPr lang="en-US" dirty="0"/>
              <a:t>97% said they use social media such as Instagram, Snapchat or </a:t>
            </a:r>
            <a:r>
              <a:rPr lang="en-US" dirty="0" smtClean="0"/>
              <a:t>YouTube and over 70% use these apps daily.</a:t>
            </a:r>
            <a:endParaRPr lang="en-US" dirty="0"/>
          </a:p>
          <a:p>
            <a:r>
              <a:rPr lang="en-US" dirty="0" smtClean="0"/>
              <a:t>19% </a:t>
            </a:r>
            <a:r>
              <a:rPr lang="en-US" dirty="0"/>
              <a:t>said they are </a:t>
            </a:r>
            <a:r>
              <a:rPr lang="en-US" dirty="0" smtClean="0"/>
              <a:t>on YouTube </a:t>
            </a:r>
            <a:r>
              <a:rPr lang="en-US" dirty="0"/>
              <a:t>almost </a:t>
            </a:r>
            <a:r>
              <a:rPr lang="en-US" dirty="0" smtClean="0"/>
              <a:t>constantly</a:t>
            </a:r>
          </a:p>
          <a:p>
            <a:endParaRPr lang="en-US" dirty="0"/>
          </a:p>
          <a:p>
            <a:pPr marL="0" indent="0">
              <a:buNone/>
            </a:pPr>
            <a:r>
              <a:rPr lang="en-US" dirty="0" smtClean="0"/>
              <a:t>Heavy </a:t>
            </a:r>
            <a:r>
              <a:rPr lang="en-US" dirty="0"/>
              <a:t>usage can:</a:t>
            </a:r>
          </a:p>
          <a:p>
            <a:r>
              <a:rPr lang="en-US" dirty="0"/>
              <a:t>Result in lower grades</a:t>
            </a:r>
          </a:p>
          <a:p>
            <a:r>
              <a:rPr lang="en-US" dirty="0"/>
              <a:t>Lead to stress and offline relationship problems</a:t>
            </a:r>
          </a:p>
          <a:p>
            <a:r>
              <a:rPr lang="en-US" dirty="0"/>
              <a:t>Increase feelings of loneliness, depression, and anxiety </a:t>
            </a:r>
          </a:p>
          <a:p>
            <a:r>
              <a:rPr lang="en-US" dirty="0"/>
              <a:t>An increase in procrastination and less focus</a:t>
            </a:r>
          </a:p>
          <a:p>
            <a:r>
              <a:rPr lang="en-US" dirty="0"/>
              <a:t>Promotes the spread of unreliable/false information</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33798" y="4456253"/>
            <a:ext cx="2315916" cy="2316360"/>
          </a:xfrm>
          <a:prstGeom prst="rect">
            <a:avLst/>
          </a:prstGeom>
        </p:spPr>
      </p:pic>
    </p:spTree>
    <p:extLst>
      <p:ext uri="{BB962C8B-B14F-4D97-AF65-F5344CB8AC3E}">
        <p14:creationId xmlns:p14="http://schemas.microsoft.com/office/powerpoint/2010/main" val="65258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fade">
                                      <p:cBhvr>
                                        <p:cTn id="10" dur="500"/>
                                        <p:tgtEl>
                                          <p:spTgt spid="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fade">
                                      <p:cBhvr>
                                        <p:cTn id="13" dur="500"/>
                                        <p:tgtEl>
                                          <p:spTgt spid="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fade">
                                      <p:cBhvr>
                                        <p:cTn id="16" dur="500"/>
                                        <p:tgtEl>
                                          <p:spTgt spid="3">
                                            <p:txEl>
                                              <p:pRg st="8" end="8"/>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256744"/>
            <a:ext cx="10515600" cy="1325563"/>
          </a:xfrm>
        </p:spPr>
        <p:txBody>
          <a:bodyPr/>
          <a:lstStyle/>
          <a:p>
            <a:r>
              <a:rPr lang="en-US" dirty="0" smtClean="0"/>
              <a:t>Information Sharing</a:t>
            </a:r>
            <a:endParaRPr lang="en-US" dirty="0"/>
          </a:p>
        </p:txBody>
      </p:sp>
      <p:sp>
        <p:nvSpPr>
          <p:cNvPr id="3" name="Content Placeholder 2"/>
          <p:cNvSpPr>
            <a:spLocks noGrp="1"/>
          </p:cNvSpPr>
          <p:nvPr>
            <p:ph idx="1"/>
          </p:nvPr>
        </p:nvSpPr>
        <p:spPr>
          <a:xfrm>
            <a:off x="1007165" y="1497496"/>
            <a:ext cx="10189922" cy="4782534"/>
          </a:xfrm>
        </p:spPr>
        <p:txBody>
          <a:bodyPr>
            <a:normAutofit/>
          </a:bodyPr>
          <a:lstStyle/>
          <a:p>
            <a:pPr marL="0" indent="0">
              <a:buNone/>
            </a:pPr>
            <a:r>
              <a:rPr lang="en-US" sz="3200" dirty="0"/>
              <a:t>Online, how many of you have posted. . . </a:t>
            </a:r>
          </a:p>
          <a:p>
            <a:r>
              <a:rPr lang="en-US" dirty="0"/>
              <a:t>A photo of yourself?</a:t>
            </a:r>
          </a:p>
          <a:p>
            <a:r>
              <a:rPr lang="en-US" dirty="0"/>
              <a:t>Your interests?</a:t>
            </a:r>
          </a:p>
          <a:p>
            <a:r>
              <a:rPr lang="en-US" dirty="0"/>
              <a:t>Your school name?</a:t>
            </a:r>
          </a:p>
          <a:p>
            <a:r>
              <a:rPr lang="en-US" dirty="0"/>
              <a:t>The town/city in which you live?</a:t>
            </a:r>
          </a:p>
          <a:p>
            <a:r>
              <a:rPr lang="en-US" dirty="0"/>
              <a:t>Your email address?</a:t>
            </a:r>
          </a:p>
          <a:p>
            <a:r>
              <a:rPr lang="en-US" dirty="0"/>
              <a:t>Your phone number?</a:t>
            </a:r>
          </a:p>
          <a:p>
            <a:r>
              <a:rPr lang="en-US" dirty="0"/>
              <a:t>Your relationship status?</a:t>
            </a:r>
          </a:p>
          <a:p>
            <a:r>
              <a:rPr lang="en-US" dirty="0"/>
              <a:t>A video of you?</a:t>
            </a:r>
          </a:p>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0704" y="3214545"/>
            <a:ext cx="3275348" cy="3275348"/>
          </a:xfrm>
          <a:prstGeom prst="rect">
            <a:avLst/>
          </a:prstGeom>
        </p:spPr>
      </p:pic>
    </p:spTree>
    <p:extLst>
      <p:ext uri="{BB962C8B-B14F-4D97-AF65-F5344CB8AC3E}">
        <p14:creationId xmlns:p14="http://schemas.microsoft.com/office/powerpoint/2010/main" val="349764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4948" y="113333"/>
            <a:ext cx="10515600" cy="1325563"/>
          </a:xfrm>
        </p:spPr>
        <p:txBody>
          <a:bodyPr>
            <a:normAutofit/>
          </a:bodyPr>
          <a:lstStyle/>
          <a:p>
            <a:pPr algn="ctr"/>
            <a:r>
              <a:rPr lang="en-US" sz="4000" dirty="0"/>
              <a:t>Social Media is Like a Giant Bulletin Board</a:t>
            </a:r>
          </a:p>
        </p:txBody>
      </p:sp>
      <p:pic>
        <p:nvPicPr>
          <p:cNvPr id="4" name="Content Placeholder 3"/>
          <p:cNvPicPr>
            <a:picLocks noGrp="1" noChangeAspect="1"/>
          </p:cNvPicPr>
          <p:nvPr>
            <p:ph idx="1"/>
          </p:nvPr>
        </p:nvPicPr>
        <p:blipFill>
          <a:blip r:embed="rId3"/>
          <a:stretch>
            <a:fillRect/>
          </a:stretch>
        </p:blipFill>
        <p:spPr>
          <a:xfrm>
            <a:off x="558983" y="1067471"/>
            <a:ext cx="11047530" cy="5565431"/>
          </a:xfrm>
          <a:prstGeom prst="rect">
            <a:avLst/>
          </a:prstGeom>
        </p:spPr>
      </p:pic>
      <p:pic>
        <p:nvPicPr>
          <p:cNvPr id="6" name="Picture 5"/>
          <p:cNvPicPr>
            <a:picLocks noChangeAspect="1"/>
          </p:cNvPicPr>
          <p:nvPr/>
        </p:nvPicPr>
        <p:blipFill>
          <a:blip r:embed="rId4"/>
          <a:stretch>
            <a:fillRect/>
          </a:stretch>
        </p:blipFill>
        <p:spPr>
          <a:xfrm>
            <a:off x="1560262" y="1749932"/>
            <a:ext cx="7242676" cy="4200508"/>
          </a:xfrm>
          <a:prstGeom prst="rect">
            <a:avLst/>
          </a:prstGeom>
        </p:spPr>
      </p:pic>
      <p:sp>
        <p:nvSpPr>
          <p:cNvPr id="7" name="Rectangle 6"/>
          <p:cNvSpPr/>
          <p:nvPr/>
        </p:nvSpPr>
        <p:spPr>
          <a:xfrm>
            <a:off x="2036597" y="2066749"/>
            <a:ext cx="6096000" cy="2677656"/>
          </a:xfrm>
          <a:prstGeom prst="rect">
            <a:avLst/>
          </a:prstGeom>
        </p:spPr>
        <p:txBody>
          <a:bodyPr>
            <a:spAutoFit/>
          </a:bodyPr>
          <a:lstStyle/>
          <a:p>
            <a:pPr marL="285750" indent="-285750" algn="ctr">
              <a:buFont typeface="Arial" panose="020B0604020202020204" pitchFamily="34" charset="0"/>
              <a:buChar char="•"/>
            </a:pPr>
            <a:r>
              <a:rPr lang="en-US" sz="2400" dirty="0">
                <a:solidFill>
                  <a:srgbClr val="367689"/>
                </a:solidFill>
                <a:latin typeface="Cambria" panose="02040503050406030204" pitchFamily="18" charset="0"/>
                <a:ea typeface="Cambria" panose="02040503050406030204" pitchFamily="18" charset="0"/>
              </a:rPr>
              <a:t>When you post something to a site/app, you are posting it on THEIR bulletin board. </a:t>
            </a:r>
          </a:p>
          <a:p>
            <a:pPr marL="285750" indent="-285750" algn="ctr">
              <a:buFont typeface="Arial" panose="020B0604020202020204" pitchFamily="34" charset="0"/>
              <a:buChar char="•"/>
            </a:pPr>
            <a:r>
              <a:rPr lang="en-US" sz="2400" dirty="0">
                <a:solidFill>
                  <a:srgbClr val="367689"/>
                </a:solidFill>
                <a:latin typeface="Cambria" panose="02040503050406030204" pitchFamily="18" charset="0"/>
                <a:ea typeface="Cambria" panose="02040503050406030204" pitchFamily="18" charset="0"/>
              </a:rPr>
              <a:t>Be aware of the “Terms of Service” you agree to when using an app.</a:t>
            </a:r>
          </a:p>
          <a:p>
            <a:pPr marL="285750" indent="-285750" algn="ctr">
              <a:buFont typeface="Arial" panose="020B0604020202020204" pitchFamily="34" charset="0"/>
              <a:buChar char="•"/>
            </a:pPr>
            <a:r>
              <a:rPr lang="en-US" sz="2400" dirty="0">
                <a:solidFill>
                  <a:srgbClr val="367689"/>
                </a:solidFill>
                <a:latin typeface="Cambria" panose="02040503050406030204" pitchFamily="18" charset="0"/>
                <a:ea typeface="Cambria" panose="02040503050406030204" pitchFamily="18" charset="0"/>
              </a:rPr>
              <a:t>The site/app you posted to may have the right to take and use your content for their benefit.</a:t>
            </a: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3226" y="1692012"/>
            <a:ext cx="1489748" cy="2287604"/>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22893" r="1722"/>
          <a:stretch/>
        </p:blipFill>
        <p:spPr>
          <a:xfrm>
            <a:off x="8872374" y="4232732"/>
            <a:ext cx="1751453" cy="1717708"/>
          </a:xfrm>
          <a:prstGeom prst="rect">
            <a:avLst/>
          </a:prstGeom>
        </p:spPr>
      </p:pic>
      <p:pic>
        <p:nvPicPr>
          <p:cNvPr id="3" name="Picture 2"/>
          <p:cNvPicPr>
            <a:picLocks noChangeAspect="1"/>
          </p:cNvPicPr>
          <p:nvPr/>
        </p:nvPicPr>
        <p:blipFill>
          <a:blip r:embed="rId7" cstate="print">
            <a:extLst>
              <a:ext uri="{BEBA8EAE-BF5A-486C-A8C5-ECC9F3942E4B}">
                <a14:imgProps xmlns:a14="http://schemas.microsoft.com/office/drawing/2010/main">
                  <a14:imgLayer r:embed="rId8">
                    <a14:imgEffect>
                      <a14:saturation sat="113000"/>
                    </a14:imgEffect>
                    <a14:imgEffect>
                      <a14:brightnessContrast bright="11000"/>
                    </a14:imgEffect>
                  </a14:imgLayer>
                </a14:imgProps>
              </a:ext>
              <a:ext uri="{28A0092B-C50C-407E-A947-70E740481C1C}">
                <a14:useLocalDpi xmlns:a14="http://schemas.microsoft.com/office/drawing/2010/main" val="0"/>
              </a:ext>
            </a:extLst>
          </a:blip>
          <a:stretch>
            <a:fillRect/>
          </a:stretch>
        </p:blipFill>
        <p:spPr>
          <a:xfrm flipH="1">
            <a:off x="1053911" y="3889974"/>
            <a:ext cx="2552524" cy="2553014"/>
          </a:xfrm>
          <a:prstGeom prst="rect">
            <a:avLst/>
          </a:prstGeom>
        </p:spPr>
      </p:pic>
    </p:spTree>
    <p:extLst>
      <p:ext uri="{BB962C8B-B14F-4D97-AF65-F5344CB8AC3E}">
        <p14:creationId xmlns:p14="http://schemas.microsoft.com/office/powerpoint/2010/main" val="18376430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ECEBE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post can impact your future:</a:t>
            </a:r>
          </a:p>
        </p:txBody>
      </p:sp>
      <p:sp>
        <p:nvSpPr>
          <p:cNvPr id="3" name="Content Placeholder 2"/>
          <p:cNvSpPr>
            <a:spLocks noGrp="1"/>
          </p:cNvSpPr>
          <p:nvPr>
            <p:ph idx="1"/>
          </p:nvPr>
        </p:nvSpPr>
        <p:spPr>
          <a:xfrm>
            <a:off x="838200" y="1690688"/>
            <a:ext cx="10515600" cy="4486275"/>
          </a:xfrm>
        </p:spPr>
        <p:txBody>
          <a:bodyPr>
            <a:normAutofit lnSpcReduction="10000"/>
          </a:bodyPr>
          <a:lstStyle/>
          <a:p>
            <a:r>
              <a:rPr lang="en-US" dirty="0"/>
              <a:t>36% of college admission staff search an applicant’s digital footprints</a:t>
            </a:r>
            <a:r>
              <a:rPr lang="en-US" dirty="0" smtClean="0"/>
              <a:t>.</a:t>
            </a:r>
            <a:endParaRPr lang="en-US" dirty="0"/>
          </a:p>
          <a:p>
            <a:r>
              <a:rPr lang="en-US" dirty="0"/>
              <a:t>70% of hiring managers search digital footprints during their hiring process</a:t>
            </a:r>
            <a:r>
              <a:rPr lang="en-US" dirty="0" smtClean="0"/>
              <a:t>.</a:t>
            </a:r>
          </a:p>
          <a:p>
            <a:endParaRPr lang="en-US" dirty="0"/>
          </a:p>
          <a:p>
            <a:pPr marL="0" indent="0">
              <a:buNone/>
            </a:pPr>
            <a:r>
              <a:rPr lang="en-US" b="1" i="1" dirty="0" smtClean="0"/>
              <a:t>Can’t </a:t>
            </a:r>
            <a:r>
              <a:rPr lang="en-US" b="1" i="1" dirty="0"/>
              <a:t>I just delete it</a:t>
            </a:r>
            <a:r>
              <a:rPr lang="en-US" b="1" i="1" dirty="0" smtClean="0"/>
              <a:t>?</a:t>
            </a:r>
          </a:p>
          <a:p>
            <a:endParaRPr lang="en-US" dirty="0"/>
          </a:p>
          <a:p>
            <a:r>
              <a:rPr lang="en-US" dirty="0"/>
              <a:t>When something is posted online, we can’t say it is truly gone even after deleting it. Posts, images, videos and texts can remain on servers forever. </a:t>
            </a:r>
          </a:p>
          <a:p>
            <a:endParaRPr lang="en-US" dirty="0"/>
          </a:p>
        </p:txBody>
      </p:sp>
    </p:spTree>
    <p:extLst>
      <p:ext uri="{BB962C8B-B14F-4D97-AF65-F5344CB8AC3E}">
        <p14:creationId xmlns:p14="http://schemas.microsoft.com/office/powerpoint/2010/main" val="170024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 calcmode="lin" valueType="num">
                                      <p:cBhvr additive="base">
                                        <p:cTn id="1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DB565D0-B185-4245-90D1-27976C13C2D0}" vid="{AEAB48F2-8B2D-47EB-9B1B-1E39396EA1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17987</TotalTime>
  <Words>4814</Words>
  <Application>Microsoft Office PowerPoint</Application>
  <PresentationFormat>Widescreen</PresentationFormat>
  <Paragraphs>464</Paragraphs>
  <Slides>58</Slides>
  <Notes>44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Calibri Light</vt:lpstr>
      <vt:lpstr>Cambria</vt:lpstr>
      <vt:lpstr>Times New Roman</vt:lpstr>
      <vt:lpstr>Office Theme</vt:lpstr>
      <vt:lpstr>Teen Sexual Health Toolkit 3.0</vt:lpstr>
      <vt:lpstr>Social Media</vt:lpstr>
      <vt:lpstr>Benefits and Risks</vt:lpstr>
      <vt:lpstr>Let’s talk about risks. Why should you be careful online?</vt:lpstr>
      <vt:lpstr>Internet/Social Media Addiction</vt:lpstr>
      <vt:lpstr>Internet/Social Media Addiction</vt:lpstr>
      <vt:lpstr>Information Sharing</vt:lpstr>
      <vt:lpstr>Social Media is Like a Giant Bulletin Board</vt:lpstr>
      <vt:lpstr>What you post can impact your future:</vt:lpstr>
      <vt:lpstr>They didn’t hire people who posted… </vt:lpstr>
      <vt:lpstr>PowerPoint Presentation</vt:lpstr>
      <vt:lpstr>Cyberbullying</vt:lpstr>
      <vt:lpstr>Forms of Cyberbullying</vt:lpstr>
      <vt:lpstr>Cyberbully Reported by Teens</vt:lpstr>
      <vt:lpstr>PowerPoint Presentation</vt:lpstr>
      <vt:lpstr>Effects of Cyberbullying </vt:lpstr>
      <vt:lpstr>If you or someone you know is experiencing a mental health crisis or suicidal thoughts please call or text:</vt:lpstr>
      <vt:lpstr>What if I’m being bullied online?</vt:lpstr>
      <vt:lpstr>How Can I Help Prevent Cyberbullying?</vt:lpstr>
      <vt:lpstr>Digital Abuse</vt:lpstr>
      <vt:lpstr>Your Digital Relationship Rights</vt:lpstr>
      <vt:lpstr>Catfishing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Would Someone Catfish?</vt:lpstr>
      <vt:lpstr>Warning Signs of Catfishing</vt:lpstr>
      <vt:lpstr>Human Trafficking</vt:lpstr>
      <vt:lpstr>What is Human Trafficking?</vt:lpstr>
      <vt:lpstr>Human Trafficking and Social Media</vt:lpstr>
      <vt:lpstr>Who is most vulnerable?</vt:lpstr>
      <vt:lpstr>Grooming, Exploitation, and Control</vt:lpstr>
      <vt:lpstr>Busting the Myths</vt:lpstr>
      <vt:lpstr>Busting the Myths</vt:lpstr>
      <vt:lpstr>PowerPoint Presentation</vt:lpstr>
      <vt:lpstr>How do I Stay Smart and Safe Online? </vt:lpstr>
      <vt:lpstr>PowerPoint Presentation</vt:lpstr>
      <vt:lpstr>Privacy and Location Settings Keep your devices locked and password protected. Be aware of when your phone is using your location: </vt:lpstr>
      <vt:lpstr>You Are In Control of Your Settings</vt:lpstr>
      <vt:lpstr>When to use Location </vt:lpstr>
      <vt:lpstr>By turning ON location on social media apps, anyone that follows you can see exactly where you are on the map:</vt:lpstr>
      <vt:lpstr>Privacy and Reporting </vt:lpstr>
      <vt:lpstr>Privacy and Reporting</vt:lpstr>
      <vt:lpstr>Privacy and Reporting</vt:lpstr>
      <vt:lpstr>Remember</vt:lpstr>
      <vt:lpstr>Take A Break!</vt:lpstr>
      <vt:lpstr>Limit Your Time</vt:lpstr>
      <vt:lpstr>For more information and resources visit: www.Centerstoneteen.org </vt:lpstr>
      <vt:lpstr>PowerPoint Presentation</vt:lpstr>
      <vt:lpstr>PowerPoint Presentation</vt:lpstr>
      <vt:lpstr>PowerPoint Presentation</vt:lpstr>
      <vt:lpstr>PowerPoint Presentation</vt:lpstr>
      <vt:lpstr>PowerPoint Presentation</vt:lpstr>
    </vt:vector>
  </TitlesOfParts>
  <Company>Centerstone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Elisabeth Urwiler</dc:creator>
  <cp:lastModifiedBy>Whitney E. Salyer</cp:lastModifiedBy>
  <cp:revision>88</cp:revision>
  <dcterms:created xsi:type="dcterms:W3CDTF">2021-12-02T17:37:03Z</dcterms:created>
  <dcterms:modified xsi:type="dcterms:W3CDTF">2023-09-27T22:02:14Z</dcterms:modified>
</cp:coreProperties>
</file>