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33.xml" ContentType="application/vnd.openxmlformats-officedocument.presentationml.notesSlide+xml"/>
  <Override PartName="/ppt/media/image45.jpg" ContentType="image/png"/>
  <Override PartName="/ppt/tags/tag26.xml" ContentType="application/vnd.openxmlformats-officedocument.presentationml.tags+xml"/>
  <Override PartName="/ppt/notesSlides/notesSlide34.xml" ContentType="application/vnd.openxmlformats-officedocument.presentationml.notesSlide+xml"/>
  <Override PartName="/ppt/tags/tag2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8.xml" ContentType="application/vnd.openxmlformats-officedocument.presentationml.tags+xml"/>
  <Override PartName="/ppt/notesSlides/notesSlide37.xml" ContentType="application/vnd.openxmlformats-officedocument.presentationml.notesSlide+xml"/>
  <Override PartName="/ppt/tags/tag29.xml" ContentType="application/vnd.openxmlformats-officedocument.presentationml.tags+xml"/>
  <Override PartName="/ppt/notesSlides/notesSlide38.xml" ContentType="application/vnd.openxmlformats-officedocument.presentationml.notesSlide+xml"/>
  <Override PartName="/ppt/tags/tag30.xml" ContentType="application/vnd.openxmlformats-officedocument.presentationml.tags+xml"/>
  <Override PartName="/ppt/notesSlides/notesSlide39.xml" ContentType="application/vnd.openxmlformats-officedocument.presentationml.notesSlide+xml"/>
  <Override PartName="/ppt/tags/tag31.xml" ContentType="application/vnd.openxmlformats-officedocument.presentationml.tags+xml"/>
  <Override PartName="/ppt/notesSlides/notesSlide40.xml" ContentType="application/vnd.openxmlformats-officedocument.presentationml.notesSlide+xml"/>
  <Override PartName="/ppt/tags/tag32.xml" ContentType="application/vnd.openxmlformats-officedocument.presentationml.tags+xml"/>
  <Override PartName="/ppt/notesSlides/notesSlide41.xml" ContentType="application/vnd.openxmlformats-officedocument.presentationml.notesSlide+xml"/>
  <Override PartName="/ppt/tags/tag33.xml" ContentType="application/vnd.openxmlformats-officedocument.presentationml.tags+xml"/>
  <Override PartName="/ppt/notesSlides/notesSlide42.xml" ContentType="application/vnd.openxmlformats-officedocument.presentationml.notesSlide+xml"/>
  <Override PartName="/ppt/tags/tag34.xml" ContentType="application/vnd.openxmlformats-officedocument.presentationml.tags+xml"/>
  <Override PartName="/ppt/notesSlides/notesSlide43.xml" ContentType="application/vnd.openxmlformats-officedocument.presentationml.notesSlide+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2"/>
    <p:sldMasterId id="2147483733" r:id="rId13"/>
  </p:sldMasterIdLst>
  <p:notesMasterIdLst>
    <p:notesMasterId r:id="rId59"/>
  </p:notesMasterIdLst>
  <p:sldIdLst>
    <p:sldId id="256" r:id="rId14"/>
    <p:sldId id="257" r:id="rId15"/>
    <p:sldId id="300" r:id="rId16"/>
    <p:sldId id="301" r:id="rId17"/>
    <p:sldId id="285" r:id="rId18"/>
    <p:sldId id="287" r:id="rId19"/>
    <p:sldId id="260" r:id="rId20"/>
    <p:sldId id="322" r:id="rId21"/>
    <p:sldId id="265" r:id="rId22"/>
    <p:sldId id="266" r:id="rId23"/>
    <p:sldId id="303" r:id="rId24"/>
    <p:sldId id="269" r:id="rId25"/>
    <p:sldId id="278" r:id="rId26"/>
    <p:sldId id="280" r:id="rId27"/>
    <p:sldId id="259" r:id="rId28"/>
    <p:sldId id="293" r:id="rId29"/>
    <p:sldId id="323" r:id="rId30"/>
    <p:sldId id="324" r:id="rId31"/>
    <p:sldId id="307" r:id="rId32"/>
    <p:sldId id="308" r:id="rId33"/>
    <p:sldId id="288" r:id="rId34"/>
    <p:sldId id="290" r:id="rId35"/>
    <p:sldId id="262" r:id="rId36"/>
    <p:sldId id="263" r:id="rId37"/>
    <p:sldId id="264" r:id="rId38"/>
    <p:sldId id="325" r:id="rId39"/>
    <p:sldId id="326" r:id="rId40"/>
    <p:sldId id="327" r:id="rId41"/>
    <p:sldId id="328" r:id="rId42"/>
    <p:sldId id="329" r:id="rId43"/>
    <p:sldId id="330" r:id="rId44"/>
    <p:sldId id="311" r:id="rId45"/>
    <p:sldId id="302" r:id="rId46"/>
    <p:sldId id="317" r:id="rId47"/>
    <p:sldId id="319" r:id="rId48"/>
    <p:sldId id="276" r:id="rId49"/>
    <p:sldId id="332" r:id="rId50"/>
    <p:sldId id="312" r:id="rId51"/>
    <p:sldId id="313" r:id="rId52"/>
    <p:sldId id="314" r:id="rId53"/>
    <p:sldId id="315" r:id="rId54"/>
    <p:sldId id="316" r:id="rId55"/>
    <p:sldId id="309" r:id="rId56"/>
    <p:sldId id="318" r:id="rId57"/>
    <p:sldId id="29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7689"/>
    <a:srgbClr val="3FB87A"/>
    <a:srgbClr val="91278F"/>
    <a:srgbClr val="FEEB5B"/>
    <a:srgbClr val="E1305C"/>
    <a:srgbClr val="F37D49"/>
    <a:srgbClr val="0D8CCA"/>
    <a:srgbClr val="0176BB"/>
    <a:srgbClr val="FFFFFF"/>
    <a:srgbClr val="3A78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92" autoAdjust="0"/>
    <p:restoredTop sz="76963" autoAdjust="0"/>
  </p:normalViewPr>
  <p:slideViewPr>
    <p:cSldViewPr>
      <p:cViewPr varScale="1">
        <p:scale>
          <a:sx n="53" d="100"/>
          <a:sy n="53" d="100"/>
        </p:scale>
        <p:origin x="320" y="3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2.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customXml" Target="../customXml/item8.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F9388-96CF-4C18-B16C-0FC9AA0F7213}"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122D46-36C0-441A-ADD8-D9CC26F56DD9}" type="slidenum">
              <a:rPr lang="en-US" smtClean="0"/>
              <a:t>‹#›</a:t>
            </a:fld>
            <a:endParaRPr lang="en-US"/>
          </a:p>
        </p:txBody>
      </p:sp>
    </p:spTree>
    <p:extLst>
      <p:ext uri="{BB962C8B-B14F-4D97-AF65-F5344CB8AC3E}">
        <p14:creationId xmlns:p14="http://schemas.microsoft.com/office/powerpoint/2010/main" val="3511774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Nota para el facilitador: esta presentación es larga. Es posible que desees dividirlo en varias lecciones, ya que cubre varios temas.</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1</a:t>
            </a:fld>
            <a:endParaRPr lang="en-US"/>
          </a:p>
        </p:txBody>
      </p:sp>
    </p:spTree>
    <p:extLst>
      <p:ext uri="{BB962C8B-B14F-4D97-AF65-F5344CB8AC3E}">
        <p14:creationId xmlns:p14="http://schemas.microsoft.com/office/powerpoint/2010/main" val="534563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http://www.careerbuilder.com/share/aboutus/pressreleasesdetail.aspx?ed=12%2F31%2F2016&amp;id=pr945&amp;sd=4%2F28%2F2016</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10</a:t>
            </a:fld>
            <a:endParaRPr lang="en-US"/>
          </a:p>
        </p:txBody>
      </p:sp>
    </p:spTree>
    <p:extLst>
      <p:ext uri="{BB962C8B-B14F-4D97-AF65-F5344CB8AC3E}">
        <p14:creationId xmlns:p14="http://schemas.microsoft.com/office/powerpoint/2010/main" val="3414398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r>
              <a:rPr lang="en-US" dirty="0"/>
              <a:t>http://bleacherreport.com/articles/2146596-penn-state-ol-coach-herb-hand-drops-recruit-over-social-media-actions?utm_source=twitter.com&amp;utm_medium=referral&amp;utm_campaign=programming-national</a:t>
            </a:r>
          </a:p>
          <a:p>
            <a:r>
              <a:rPr lang="en-US" dirty="0"/>
              <a:t>http://www.nydailynews.com/news/crime/teen-jailed-making-lol-crack-facebook-car-crash-drunk-driving-article-1.1162283</a:t>
            </a:r>
          </a:p>
          <a:p>
            <a:r>
              <a:rPr lang="en-US" dirty="0"/>
              <a:t>http://www.nytimes.com/2013/11/10/business/they-loved-your-gpa-then-they-saw-your-tweets.html?mcubz=0</a:t>
            </a:r>
          </a:p>
          <a:p>
            <a:r>
              <a:rPr lang="en-US" dirty="0"/>
              <a:t>http://www.kptv.com/story/35174857/longview-teen-arrested-after-social-media-school-shooting-threat</a:t>
            </a:r>
          </a:p>
          <a:p>
            <a:r>
              <a:rPr lang="en-US" dirty="0"/>
              <a:t>https://www.click2houston.com/news/texas/girl-13-arrested-in-connection-with-social-media-threats-in-splendora</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11</a:t>
            </a:fld>
            <a:endParaRPr lang="en-US"/>
          </a:p>
        </p:txBody>
      </p:sp>
    </p:spTree>
    <p:extLst>
      <p:ext uri="{BB962C8B-B14F-4D97-AF65-F5344CB8AC3E}">
        <p14:creationId xmlns:p14="http://schemas.microsoft.com/office/powerpoint/2010/main" val="105663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Incluso si obtuvo el trabajo o ya está en el equipo, debe ser consciente.</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12</a:t>
            </a:fld>
            <a:endParaRPr lang="en-US"/>
          </a:p>
        </p:txBody>
      </p:sp>
    </p:spTree>
    <p:extLst>
      <p:ext uri="{BB962C8B-B14F-4D97-AF65-F5344CB8AC3E}">
        <p14:creationId xmlns:p14="http://schemas.microsoft.com/office/powerpoint/2010/main" val="4223018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https://www.healthyplace.com/suicide/bullying-cyberbullying-and-teen-suicide</a:t>
            </a:r>
          </a:p>
        </p:txBody>
      </p:sp>
      <p:sp>
        <p:nvSpPr>
          <p:cNvPr id="4" name="Slide Number Placeholder 3"/>
          <p:cNvSpPr>
            <a:spLocks noGrp="1"/>
          </p:cNvSpPr>
          <p:nvPr>
            <p:ph type="sldNum" sz="quarter" idx="10"/>
          </p:nvPr>
        </p:nvSpPr>
        <p:spPr/>
        <p:txBody>
          <a:bodyPr/>
          <a:lstStyle/>
          <a:p>
            <a:fld id="{11122D46-36C0-441A-ADD8-D9CC26F56DD9}" type="slidenum">
              <a:rPr lang="en-US" smtClean="0"/>
              <a:t>13</a:t>
            </a:fld>
            <a:endParaRPr lang="en-US"/>
          </a:p>
        </p:txBody>
      </p:sp>
    </p:spTree>
    <p:extLst>
      <p:ext uri="{BB962C8B-B14F-4D97-AF65-F5344CB8AC3E}">
        <p14:creationId xmlns:p14="http://schemas.microsoft.com/office/powerpoint/2010/main" val="1890037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14</a:t>
            </a:fld>
            <a:endParaRPr lang="en-US"/>
          </a:p>
        </p:txBody>
      </p:sp>
    </p:spTree>
    <p:extLst>
      <p:ext uri="{BB962C8B-B14F-4D97-AF65-F5344CB8AC3E}">
        <p14:creationId xmlns:p14="http://schemas.microsoft.com/office/powerpoint/2010/main" val="2033157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dirty="0"/>
              <a:t>Esto incluye las redes sociales Y los juegos en línea.</a:t>
            </a:r>
          </a:p>
          <a:p>
            <a:r>
              <a:rPr lang="es-ES" dirty="0" smtClean="0"/>
              <a:t>Tipos de </a:t>
            </a:r>
            <a:r>
              <a:rPr lang="es-ES" dirty="0" err="1" smtClean="0"/>
              <a:t>ciberbullying</a:t>
            </a:r>
            <a:r>
              <a:rPr lang="es-ES" dirty="0" smtClean="0"/>
              <a:t> (sobre los cuales se preguntó en la encuesta):</a:t>
            </a:r>
          </a:p>
          <a:p>
            <a:r>
              <a:rPr lang="es-ES" dirty="0" smtClean="0"/>
              <a:t>Insultos ofensivos,</a:t>
            </a:r>
          </a:p>
          <a:p>
            <a:r>
              <a:rPr lang="es-ES" dirty="0" smtClean="0"/>
              <a:t>Esparciendo rumores</a:t>
            </a:r>
          </a:p>
          <a:p>
            <a:r>
              <a:rPr lang="es-ES" dirty="0" smtClean="0"/>
              <a:t>Recibir imágenes explícitas que no solicitaron</a:t>
            </a:r>
          </a:p>
          <a:p>
            <a:r>
              <a:rPr lang="es-ES" dirty="0" smtClean="0"/>
              <a:t>Amenazas físicas</a:t>
            </a:r>
          </a:p>
          <a:p>
            <a:r>
              <a:rPr lang="es-ES" dirty="0" smtClean="0"/>
              <a:t>Que alguien que no sea uno de sus padres les pregunte constantemente dónde están, qué están haciendo o con quién están.</a:t>
            </a:r>
          </a:p>
          <a:p>
            <a:r>
              <a:rPr lang="es-ES" dirty="0" smtClean="0"/>
              <a:t>Que se compartan imágenes explícitas de ellos sin su consentimiento.</a:t>
            </a:r>
          </a:p>
          <a:p>
            <a:endParaRPr lang="es-ES" dirty="0" smtClean="0"/>
          </a:p>
          <a:p>
            <a:r>
              <a:rPr lang="es-ES" dirty="0" smtClean="0"/>
              <a:t>https://www.pewresearch.org/internet/2022/12/15/teens-and-cyberbullying-2022/</a:t>
            </a:r>
          </a:p>
          <a:p>
            <a:r>
              <a:rPr lang="es-ES" dirty="0" smtClean="0"/>
              <a:t>https://www.broadbandsearch.net/blog/cyber-bullying-statistics</a:t>
            </a:r>
          </a:p>
          <a:p>
            <a:r>
              <a:rPr lang="es-ES" dirty="0" smtClean="0"/>
              <a:t>https://www.stopbullying.gov/resources/facts#stats</a:t>
            </a:r>
          </a:p>
          <a:p>
            <a:endParaRPr lang="es-ES" dirty="0" smtClean="0"/>
          </a:p>
          <a:p>
            <a:r>
              <a:rPr lang="es-ES" dirty="0" smtClean="0"/>
              <a:t>Alrededor del 37% de los jóvenes de entre 12 y 17 años han sido acosados ​​en línea. Al 30% le ha sucedido más de una vez.[1]</a:t>
            </a:r>
          </a:p>
          <a:p>
            <a:r>
              <a:rPr lang="es-ES" dirty="0" smtClean="0"/>
              <a:t>El 95% de los adolescentes en los EE. UU. están en línea y la gran mayoría accede a Internet desde su dispositivo móvil, lo que lo convierte en el medio más común para el acoso cibernético.[2]</a:t>
            </a:r>
          </a:p>
          <a:p>
            <a:r>
              <a:rPr lang="es-ES" dirty="0" smtClean="0"/>
              <a:t>El 23% de los estudiantes informaron que habían dicho o hecho algo malo o cruel con otra persona en línea. El 27 % informó que había experimentado lo mismo por parte de otra persona.[3]</a:t>
            </a:r>
          </a:p>
          <a:p>
            <a:r>
              <a:rPr lang="es-ES" dirty="0" smtClean="0"/>
              <a:t>Las niñas tienen más probabilidades que los niños de ser víctimas y perpetradores de acoso cibernético. El 15 % de las adolescentes ha sido objeto de al menos cuatro tipos diferentes de comportamientos abusivos en línea, en comparación con el 6 % de los niños.[4]</a:t>
            </a:r>
          </a:p>
          <a:p>
            <a:r>
              <a:rPr lang="es-ES" dirty="0" smtClean="0"/>
              <a:t>Aproximadamente la mitad de los estudiantes LGBTQ+ sufren acoso en línea, una tasa superior a la media.[5]</a:t>
            </a:r>
          </a:p>
          <a:p>
            <a:r>
              <a:rPr lang="es-ES" dirty="0" smtClean="0"/>
              <a:t>Instagram es el sitio de redes sociales donde la mayoría de los jóvenes reportan haber sufrido </a:t>
            </a:r>
            <a:r>
              <a:rPr lang="es-ES" dirty="0" err="1" smtClean="0"/>
              <a:t>ciberacoso</a:t>
            </a:r>
            <a:r>
              <a:rPr lang="es-ES" dirty="0" smtClean="0"/>
              <a:t>: el 42% de los encuestados sufrieron acoso en la plataforma.[6]</a:t>
            </a:r>
          </a:p>
          <a:p>
            <a:r>
              <a:rPr lang="es-ES" dirty="0" smtClean="0"/>
              <a:t>Los jóvenes que sufren acoso cibernético corren un mayor riesgo de sufrir conductas suicidas y autolesiones que aquellos que no lo sufren.[7]</a:t>
            </a:r>
          </a:p>
          <a:p>
            <a:r>
              <a:rPr lang="es-ES" dirty="0" smtClean="0"/>
              <a:t>El 83% de los jóvenes cree que las empresas de redes sociales deberían hacer más para abordar el </a:t>
            </a:r>
            <a:r>
              <a:rPr lang="es-ES" dirty="0" err="1" smtClean="0"/>
              <a:t>ciberacoso</a:t>
            </a:r>
            <a:r>
              <a:rPr lang="es-ES" dirty="0" smtClean="0"/>
              <a:t> en sus plataformas.[8]</a:t>
            </a:r>
          </a:p>
          <a:p>
            <a:r>
              <a:rPr lang="es-ES" dirty="0" smtClean="0"/>
              <a:t>El 60% de los jóvenes ha sido testigo de acoso online. La mayoría no interviene.[9]</a:t>
            </a:r>
          </a:p>
          <a:p>
            <a:r>
              <a:rPr lang="es-ES" dirty="0" smtClean="0"/>
              <a:t>Sólo 1 de cada 10 víctimas adolescentes informará a sus padres o a un adulto de confianza de su abuso.[10]</a:t>
            </a:r>
          </a:p>
          <a:p>
            <a:r>
              <a:rPr lang="es-ES" dirty="0" smtClean="0"/>
              <a:t>4 de cada 5 estudiantes (81%) dicen que serían más propensos a intervenir en casos de </a:t>
            </a:r>
            <a:r>
              <a:rPr lang="es-ES" dirty="0" err="1" smtClean="0"/>
              <a:t>ciberacoso</a:t>
            </a:r>
            <a:r>
              <a:rPr lang="es-ES" dirty="0" smtClean="0"/>
              <a:t> si pudieran hacerlo de forma anónima.[11]</a:t>
            </a:r>
          </a:p>
          <a:p>
            <a:r>
              <a:rPr lang="en-US" dirty="0" smtClean="0"/>
              <a:t>(11 Facts About Cyberbullying | DoSomething.org) </a:t>
            </a:r>
          </a:p>
          <a:p>
            <a:endParaRPr lang="es-ES" dirty="0"/>
          </a:p>
        </p:txBody>
      </p:sp>
      <p:sp>
        <p:nvSpPr>
          <p:cNvPr id="4" name="Slide Number Placeholder 3"/>
          <p:cNvSpPr>
            <a:spLocks noGrp="1"/>
          </p:cNvSpPr>
          <p:nvPr>
            <p:ph type="sldNum" sz="quarter" idx="10"/>
          </p:nvPr>
        </p:nvSpPr>
        <p:spPr/>
        <p:txBody>
          <a:bodyPr/>
          <a:lstStyle/>
          <a:p>
            <a:fld id="{11122D46-36C0-441A-ADD8-D9CC26F56DD9}" type="slidenum">
              <a:rPr lang="en-US" smtClean="0"/>
              <a:t>15</a:t>
            </a:fld>
            <a:endParaRPr lang="en-US"/>
          </a:p>
        </p:txBody>
      </p:sp>
    </p:spTree>
    <p:extLst>
      <p:ext uri="{BB962C8B-B14F-4D97-AF65-F5344CB8AC3E}">
        <p14:creationId xmlns:p14="http://schemas.microsoft.com/office/powerpoint/2010/main" val="807971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los estudiantes que habían sido acosados cibernéticamente se les pidió que identificaran qué problemas sentían debido a su experiencia con el acoso cibernético.</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https://www.broadbandsearch.net/blog/cyber-bullying-statistics#post-navigation-0</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16</a:t>
            </a:fld>
            <a:endParaRPr lang="en-US"/>
          </a:p>
        </p:txBody>
      </p:sp>
    </p:spTree>
    <p:extLst>
      <p:ext uri="{BB962C8B-B14F-4D97-AF65-F5344CB8AC3E}">
        <p14:creationId xmlns:p14="http://schemas.microsoft.com/office/powerpoint/2010/main" val="164504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https://www.stopbullying.gov/bullying/effects#suicide</a:t>
            </a:r>
          </a:p>
          <a:p>
            <a:r>
              <a:rPr lang="en-US" dirty="0" smtClean="0"/>
              <a:t>https://www.broadbandsearch.net/blog/cyber-bullying-statistics#post-navigation-6</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17</a:t>
            </a:fld>
            <a:endParaRPr lang="en-US"/>
          </a:p>
        </p:txBody>
      </p:sp>
    </p:spTree>
    <p:extLst>
      <p:ext uri="{BB962C8B-B14F-4D97-AF65-F5344CB8AC3E}">
        <p14:creationId xmlns:p14="http://schemas.microsoft.com/office/powerpoint/2010/main" val="1202448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Otras líneas directas para jóvenes:</a:t>
            </a:r>
          </a:p>
          <a:p>
            <a:r>
              <a:rPr lang="es-ES" dirty="0" smtClean="0"/>
              <a:t>loveisrespect.org (1.800.331.9474)</a:t>
            </a:r>
          </a:p>
          <a:p>
            <a:r>
              <a:rPr lang="es-ES" dirty="0" smtClean="0"/>
              <a:t>Defensores de pares disponibles las 24 horas del día, los 7 días de la semana para apoyar a los adolescentes que tienen inquietudes sobre la violencia en el noviazgo. Chat disponible a través de su sitio web, o envíe un mensaje de texto con </a:t>
            </a:r>
            <a:r>
              <a:rPr lang="es-ES" dirty="0" err="1" smtClean="0"/>
              <a:t>loveis</a:t>
            </a:r>
            <a:r>
              <a:rPr lang="es-ES" dirty="0" smtClean="0"/>
              <a:t> al 22522</a:t>
            </a:r>
          </a:p>
          <a:p>
            <a:r>
              <a:rPr lang="es-ES" dirty="0" smtClean="0"/>
              <a:t>Línea de vida del Proyecto Trevor (1.866.488.7386) https://www.thetrevorproject.org/</a:t>
            </a:r>
          </a:p>
          <a:p>
            <a:r>
              <a:rPr lang="es-ES" dirty="0" smtClean="0"/>
              <a:t>Proporciona servicios de intervención en crisis y prevención del suicidio las 24 horas del día, los 7 días de la semana a jóvenes lesbianas, </a:t>
            </a:r>
            <a:r>
              <a:rPr lang="es-ES" dirty="0" err="1" smtClean="0"/>
              <a:t>gays</a:t>
            </a:r>
            <a:r>
              <a:rPr lang="es-ES" dirty="0" smtClean="0"/>
              <a:t>, bisexuales, </a:t>
            </a:r>
            <a:r>
              <a:rPr lang="es-ES" dirty="0" err="1" smtClean="0"/>
              <a:t>transgénero</a:t>
            </a:r>
            <a:r>
              <a:rPr lang="es-ES" dirty="0" smtClean="0"/>
              <a:t> y en cuestionamiento.</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18</a:t>
            </a:fld>
            <a:endParaRPr lang="en-US"/>
          </a:p>
        </p:txBody>
      </p:sp>
    </p:spTree>
    <p:extLst>
      <p:ext uri="{BB962C8B-B14F-4D97-AF65-F5344CB8AC3E}">
        <p14:creationId xmlns:p14="http://schemas.microsoft.com/office/powerpoint/2010/main" val="2750155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Hable con un adulto en quien confíe</a:t>
            </a:r>
          </a:p>
          <a:p>
            <a:pPr marL="171450" indent="-171450">
              <a:buFont typeface="Arial" panose="020B0604020202020204" pitchFamily="34" charset="0"/>
              <a:buChar char="•"/>
            </a:pPr>
            <a:r>
              <a:rPr lang="es-ES" dirty="0"/>
              <a:t>Hablar con un adulto no es “ser un soplón". Un adulto de confianza puede brindar apoyo y ayuda para detener lo que está sucediendo.</a:t>
            </a:r>
          </a:p>
          <a:p>
            <a:r>
              <a:rPr lang="es-ES" dirty="0"/>
              <a:t>Ignorar y bloquear</a:t>
            </a:r>
          </a:p>
          <a:p>
            <a:pPr marL="171450" indent="-171450">
              <a:buFont typeface="Arial" panose="020B0604020202020204" pitchFamily="34" charset="0"/>
              <a:buChar char="•"/>
            </a:pPr>
            <a:r>
              <a:rPr lang="es-ES" dirty="0"/>
              <a:t>Ignore los mensajes de odio y bloquee cualquier cuenta de acoso, correos electrónicos o números de teléfono.</a:t>
            </a:r>
          </a:p>
          <a:p>
            <a:r>
              <a:rPr lang="es-ES" dirty="0"/>
              <a:t>No acose al acosador</a:t>
            </a:r>
          </a:p>
          <a:p>
            <a:pPr marL="171450" indent="-171450">
              <a:buFont typeface="Arial" panose="020B0604020202020204" pitchFamily="34" charset="0"/>
              <a:buChar char="•"/>
            </a:pPr>
            <a:r>
              <a:rPr lang="es-ES" dirty="0"/>
              <a:t>Ser amable y respetuoso (incluso con el acosador) demuestra que tiene el control de sus emociones y que no dejará que su negatividad le deprima.</a:t>
            </a:r>
          </a:p>
          <a:p>
            <a:r>
              <a:rPr lang="es-ES" dirty="0"/>
              <a:t>Quédese con los que le apoyan</a:t>
            </a:r>
          </a:p>
          <a:p>
            <a:pPr marL="171450" indent="-171450">
              <a:buFont typeface="Arial" panose="020B0604020202020204" pitchFamily="34" charset="0"/>
              <a:buChar char="•"/>
            </a:pPr>
            <a:r>
              <a:rPr lang="es-ES" dirty="0"/>
              <a:t>Hable sobre esto con amigos en los que pueda confiar y que le tengan afecto.</a:t>
            </a:r>
          </a:p>
          <a:p>
            <a:r>
              <a:rPr lang="es-ES" dirty="0"/>
              <a:t>Reportar el acoso cuando ocurra</a:t>
            </a:r>
          </a:p>
          <a:p>
            <a:pPr marL="171450" indent="-171450">
              <a:buFont typeface="Arial" panose="020B0604020202020204" pitchFamily="34" charset="0"/>
              <a:buChar char="•"/>
            </a:pPr>
            <a:r>
              <a:rPr lang="es-ES" dirty="0"/>
              <a:t>Puede reportar comentarios y cuentas en la aplicación o sitio web que está utilizando.</a:t>
            </a:r>
            <a:endParaRPr lang="en-US" dirty="0"/>
          </a:p>
          <a:p>
            <a:endParaRPr lang="en-US" dirty="0"/>
          </a:p>
          <a:p>
            <a:endParaRPr lang="en-US" dirty="0"/>
          </a:p>
          <a:p>
            <a:endParaRPr lang="en-US" dirty="0"/>
          </a:p>
          <a:p>
            <a:r>
              <a:rPr lang="en-US" dirty="0"/>
              <a:t>Https://www.plannedparenthood.org/learn/teens/bullying-safety-privacy/bullying</a:t>
            </a:r>
          </a:p>
          <a:p>
            <a:r>
              <a:rPr lang="en-US" dirty="0"/>
              <a:t>https://www.stopbullying.gov/cyberbullying/how-to-deal-with-haters</a:t>
            </a:r>
          </a:p>
        </p:txBody>
      </p:sp>
      <p:sp>
        <p:nvSpPr>
          <p:cNvPr id="4" name="Slide Number Placeholder 3"/>
          <p:cNvSpPr>
            <a:spLocks noGrp="1"/>
          </p:cNvSpPr>
          <p:nvPr>
            <p:ph type="sldNum" sz="quarter" idx="10"/>
          </p:nvPr>
        </p:nvSpPr>
        <p:spPr/>
        <p:txBody>
          <a:bodyPr/>
          <a:lstStyle/>
          <a:p>
            <a:fld id="{11122D46-36C0-441A-ADD8-D9CC26F56DD9}" type="slidenum">
              <a:rPr lang="en-US" smtClean="0"/>
              <a:t>19</a:t>
            </a:fld>
            <a:endParaRPr lang="en-US"/>
          </a:p>
        </p:txBody>
      </p:sp>
    </p:spTree>
    <p:extLst>
      <p:ext uri="{BB962C8B-B14F-4D97-AF65-F5344CB8AC3E}">
        <p14:creationId xmlns:p14="http://schemas.microsoft.com/office/powerpoint/2010/main" val="234207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*haga clic para cada uno* YouTube, Instagram, Snapchat y </a:t>
            </a:r>
            <a:r>
              <a:rPr lang="es-ES" dirty="0" err="1" smtClean="0"/>
              <a:t>TikTok</a:t>
            </a:r>
            <a:r>
              <a:rPr lang="es-ES" dirty="0" smtClean="0"/>
              <a:t> son las aplicaciones más populares para los jóvenes (en 2023) </a:t>
            </a:r>
          </a:p>
          <a:p>
            <a:r>
              <a:rPr lang="es-ES" dirty="0" smtClean="0"/>
              <a:t>Dos tercios de los adolescentes afirman utilizar </a:t>
            </a:r>
            <a:r>
              <a:rPr lang="es-ES" dirty="0" err="1" smtClean="0"/>
              <a:t>TikTok</a:t>
            </a:r>
            <a:r>
              <a:rPr lang="es-ES" dirty="0" smtClean="0"/>
              <a:t>, seguidos por aproximadamente seis de cada diez que dicen utilizar Instagram (62%) y Snapchat (59%). Un porcentaje mucho menor de adolescentes dice haber usado alguna vez Twitter (23%), </a:t>
            </a:r>
            <a:r>
              <a:rPr lang="es-ES" dirty="0" err="1" smtClean="0"/>
              <a:t>Twitch</a:t>
            </a:r>
            <a:r>
              <a:rPr lang="es-ES" dirty="0" smtClean="0"/>
              <a:t> (20%), WhatsApp (17%), </a:t>
            </a:r>
            <a:r>
              <a:rPr lang="es-ES" dirty="0" err="1" smtClean="0"/>
              <a:t>Reddit</a:t>
            </a:r>
            <a:r>
              <a:rPr lang="es-ES" dirty="0" smtClean="0"/>
              <a:t> (14%) y Tumblr (5%).</a:t>
            </a:r>
          </a:p>
          <a:p>
            <a:endParaRPr lang="es-ES" dirty="0" smtClean="0"/>
          </a:p>
          <a:p>
            <a:r>
              <a:rPr lang="en-US" dirty="0" smtClean="0"/>
              <a:t>https://www.pewresearch.org/short-reads/2023/04/24/teens-and-social-media-key-findings-from-pew-research-center-surveys/</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2</a:t>
            </a:fld>
            <a:endParaRPr lang="en-US"/>
          </a:p>
        </p:txBody>
      </p:sp>
    </p:spTree>
    <p:extLst>
      <p:ext uri="{BB962C8B-B14F-4D97-AF65-F5344CB8AC3E}">
        <p14:creationId xmlns:p14="http://schemas.microsoft.com/office/powerpoint/2010/main" val="368823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https://www.plannedparenthood.org/learn/teens/bullying-safety-privacy/bullying/bullying-social-media</a:t>
            </a:r>
          </a:p>
        </p:txBody>
      </p:sp>
      <p:sp>
        <p:nvSpPr>
          <p:cNvPr id="4" name="Slide Number Placeholder 3"/>
          <p:cNvSpPr>
            <a:spLocks noGrp="1"/>
          </p:cNvSpPr>
          <p:nvPr>
            <p:ph type="sldNum" sz="quarter" idx="10"/>
          </p:nvPr>
        </p:nvSpPr>
        <p:spPr/>
        <p:txBody>
          <a:bodyPr/>
          <a:lstStyle/>
          <a:p>
            <a:fld id="{11122D46-36C0-441A-ADD8-D9CC26F56DD9}" type="slidenum">
              <a:rPr lang="en-US" smtClean="0"/>
              <a:t>20</a:t>
            </a:fld>
            <a:endParaRPr lang="en-US"/>
          </a:p>
        </p:txBody>
      </p:sp>
    </p:spTree>
    <p:extLst>
      <p:ext uri="{BB962C8B-B14F-4D97-AF65-F5344CB8AC3E}">
        <p14:creationId xmlns:p14="http://schemas.microsoft.com/office/powerpoint/2010/main" val="1331143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El 22% de las adolescentes (entre 15 y 17 años) dicen que alguien les ha enviado imágenes explícitas que no pidieron, un acto a veces denominado “</a:t>
            </a:r>
            <a:r>
              <a:rPr lang="es-ES" dirty="0" err="1" smtClean="0"/>
              <a:t>cyberflashing</a:t>
            </a:r>
            <a:r>
              <a:rPr lang="es-ES" dirty="0" smtClean="0"/>
              <a:t>.”</a:t>
            </a:r>
          </a:p>
          <a:p>
            <a:r>
              <a:rPr lang="es-ES" dirty="0" smtClean="0"/>
              <a:t>El 8% hizo que alguien compartiera imágenes explícitas de ellos sin su consentimiento, en lo que también se conoce como porno de venganza.</a:t>
            </a:r>
          </a:p>
          <a:p>
            <a:r>
              <a:rPr lang="es-ES" dirty="0" smtClean="0"/>
              <a:t>El 17% ha sido objeto de interrogatorios persistentes sobre su paradero y actividades.</a:t>
            </a:r>
          </a:p>
          <a:p>
            <a:endParaRPr lang="es-ES" dirty="0" smtClean="0"/>
          </a:p>
          <a:p>
            <a:r>
              <a:rPr lang="en-US" dirty="0" smtClean="0"/>
              <a:t>https://www.pewresearch.org/internet/2022/12/15/teens-and-cyberbullying-2022/</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21</a:t>
            </a:fld>
            <a:endParaRPr lang="en-US"/>
          </a:p>
        </p:txBody>
      </p:sp>
    </p:spTree>
    <p:extLst>
      <p:ext uri="{BB962C8B-B14F-4D97-AF65-F5344CB8AC3E}">
        <p14:creationId xmlns:p14="http://schemas.microsoft.com/office/powerpoint/2010/main" val="331000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Loveisrespect.org (1.800.331.9474)</a:t>
            </a:r>
          </a:p>
          <a:p>
            <a:r>
              <a:rPr lang="es-ES" dirty="0" smtClean="0"/>
              <a:t>Defensores de pares disponibles las 24 horas del día, los 7 días de la semana para apoyar a los adolescentes que tienen inquietudes sobre la violencia en el noviazgo. Chat disponible a través de su sitio web, o envíe un mensaje de texto con </a:t>
            </a:r>
            <a:r>
              <a:rPr lang="es-ES" dirty="0" err="1" smtClean="0"/>
              <a:t>loveis</a:t>
            </a:r>
            <a:r>
              <a:rPr lang="es-ES" dirty="0" smtClean="0"/>
              <a:t> al 22522</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22</a:t>
            </a:fld>
            <a:endParaRPr lang="en-US"/>
          </a:p>
        </p:txBody>
      </p:sp>
    </p:spTree>
    <p:extLst>
      <p:ext uri="{BB962C8B-B14F-4D97-AF65-F5344CB8AC3E}">
        <p14:creationId xmlns:p14="http://schemas.microsoft.com/office/powerpoint/2010/main" val="1689950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https</a:t>
            </a:r>
            <a:r>
              <a:rPr lang="en-US" dirty="0"/>
              <a:t>://medium.com/@taariqmutaliph/catfishing-the-danger-of-youth-352229710bd</a:t>
            </a:r>
          </a:p>
        </p:txBody>
      </p:sp>
      <p:sp>
        <p:nvSpPr>
          <p:cNvPr id="4" name="Slide Number Placeholder 3"/>
          <p:cNvSpPr>
            <a:spLocks noGrp="1"/>
          </p:cNvSpPr>
          <p:nvPr>
            <p:ph type="sldNum" sz="quarter" idx="10"/>
          </p:nvPr>
        </p:nvSpPr>
        <p:spPr/>
        <p:txBody>
          <a:bodyPr/>
          <a:lstStyle/>
          <a:p>
            <a:fld id="{11122D46-36C0-441A-ADD8-D9CC26F56DD9}" type="slidenum">
              <a:rPr lang="en-US" smtClean="0"/>
              <a:t>23</a:t>
            </a:fld>
            <a:endParaRPr lang="en-US"/>
          </a:p>
        </p:txBody>
      </p:sp>
    </p:spTree>
    <p:extLst>
      <p:ext uri="{BB962C8B-B14F-4D97-AF65-F5344CB8AC3E}">
        <p14:creationId xmlns:p14="http://schemas.microsoft.com/office/powerpoint/2010/main" val="2458123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gente hace </a:t>
            </a:r>
            <a:r>
              <a:rPr lang="es-ES" dirty="0" err="1"/>
              <a:t>catfishing</a:t>
            </a:r>
            <a:r>
              <a:rPr lang="es-ES" dirty="0"/>
              <a:t> por muchas razones diferentes.</a:t>
            </a:r>
          </a:p>
          <a:p>
            <a:endParaRPr lang="es-ES" dirty="0"/>
          </a:p>
          <a:p>
            <a:r>
              <a:rPr lang="es-ES" dirty="0"/>
              <a:t>Los adolescentes a menudo hacen amigos o aceptan los seguidores de personas que no conocen, lo que hace que los adolescentes sean más susceptibles al </a:t>
            </a:r>
            <a:r>
              <a:rPr lang="es-ES" dirty="0" err="1"/>
              <a:t>catfishing</a:t>
            </a:r>
            <a:r>
              <a:rPr lang="es-ES" dirty="0"/>
              <a:t>.</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24</a:t>
            </a:fld>
            <a:endParaRPr lang="en-US"/>
          </a:p>
        </p:txBody>
      </p:sp>
    </p:spTree>
    <p:extLst>
      <p:ext uri="{BB962C8B-B14F-4D97-AF65-F5344CB8AC3E}">
        <p14:creationId xmlns:p14="http://schemas.microsoft.com/office/powerpoint/2010/main" val="2732163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s-ES" dirty="0"/>
              <a:t>Si sospecha que alguien le está haciendo </a:t>
            </a:r>
            <a:r>
              <a:rPr lang="es-ES" dirty="0" err="1"/>
              <a:t>catfishing</a:t>
            </a:r>
            <a:r>
              <a:rPr lang="es-ES" dirty="0"/>
              <a:t>:</a:t>
            </a:r>
          </a:p>
          <a:p>
            <a:pPr marL="171450" indent="-171450">
              <a:buFontTx/>
              <a:buChar char="-"/>
            </a:pPr>
            <a:r>
              <a:rPr lang="es-ES" dirty="0"/>
              <a:t>No comparta ninguna de su información personal.</a:t>
            </a:r>
          </a:p>
          <a:p>
            <a:pPr marL="171450" indent="-171450">
              <a:buFontTx/>
              <a:buChar char="-"/>
            </a:pPr>
            <a:r>
              <a:rPr lang="es-ES" dirty="0"/>
              <a:t>Considere terminar la comunicación con ellos.</a:t>
            </a:r>
          </a:p>
          <a:p>
            <a:pPr marL="171450" indent="-171450">
              <a:buFontTx/>
              <a:buChar char="-"/>
            </a:pPr>
            <a:r>
              <a:rPr lang="es-ES" dirty="0"/>
              <a:t>Nunca se encuentre con ellos solo.</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25</a:t>
            </a:fld>
            <a:endParaRPr lang="en-US"/>
          </a:p>
        </p:txBody>
      </p:sp>
    </p:spTree>
    <p:extLst>
      <p:ext uri="{BB962C8B-B14F-4D97-AF65-F5344CB8AC3E}">
        <p14:creationId xmlns:p14="http://schemas.microsoft.com/office/powerpoint/2010/main" val="1163984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Las siguientes diapositivas hablan sobre la trata de personas. Revise si es apropiado para la edad.</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26</a:t>
            </a:fld>
            <a:endParaRPr lang="en-US"/>
          </a:p>
        </p:txBody>
      </p:sp>
    </p:spTree>
    <p:extLst>
      <p:ext uri="{BB962C8B-B14F-4D97-AF65-F5344CB8AC3E}">
        <p14:creationId xmlns:p14="http://schemas.microsoft.com/office/powerpoint/2010/main" val="1160751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347D8-FAE5-418A-A492-DD6CCBE815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555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Cualquiera puede ser víctima de trata, en cualquier comunidad, así como cualquiera puede ser víctima de cualquier tipo de delito. Pero la verdadera historia es que, si bien le puede pasar a cualquiera, la evidencia disponible sugiere que las personas de color y LGBTQ+ tienen más probabilidades de ser víctimas de trata que otros grupos demográficos.</a:t>
            </a:r>
          </a:p>
          <a:p>
            <a:endParaRPr lang="en-US" dirty="0" smtClean="0"/>
          </a:p>
          <a:p>
            <a:r>
              <a:rPr lang="en-US" dirty="0" smtClean="0"/>
              <a:t>https://polarisproject.org/vulnerabilities-and-recruitment/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347D8-FAE5-418A-A492-DD6CCBE815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¿Qué es el aseo personal?</a:t>
            </a:r>
          </a:p>
          <a:p>
            <a:r>
              <a:rPr lang="es-ES" dirty="0" smtClean="0"/>
              <a:t>Los traficantes sexuales trabajan cuidadosa y metódicamente para ganarse la confianza de sus víctimas, crear cierto grado de dependencia y promover sutilmente la idea de que vender servicios sexuales es normal, aceptable y necesario. En última instancia, una preparación exitosa da como resultado que las personas vulnerables cooperen en su propia explotación y abuso y crean que han tomado la decisión de hacerlo de forma independiente.</a:t>
            </a:r>
          </a:p>
          <a:p>
            <a:r>
              <a:rPr lang="en-US" dirty="0" smtClean="0"/>
              <a:t>https</a:t>
            </a:r>
            <a:r>
              <a:rPr lang="en-US" dirty="0" smtClean="0"/>
              <a:t>://polarisproject.org/love-and-trafficking/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347D8-FAE5-418A-A492-DD6CCBE815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256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s-ES" baseline="0" dirty="0" smtClean="0"/>
              <a:t>La mayoría de los adolescentes informan haber experimentado cada una de las cuatro experiencias positivas sobre las que se les preguntó: sentirse más conectados con lo que sucede en la vida de sus amigos (80%), tener un lugar donde pueden mostrar su lado creativo (71%), como tienen personas que pueden apoyarlos en momentos difíciles (67%) y son más aceptados (58%).</a:t>
            </a:r>
          </a:p>
          <a:p>
            <a:pPr marL="0" indent="0">
              <a:buFontTx/>
              <a:buNone/>
            </a:pPr>
            <a:endParaRPr lang="es-ES" baseline="0" dirty="0" smtClean="0"/>
          </a:p>
          <a:p>
            <a:pPr marL="0" indent="0">
              <a:buFontTx/>
              <a:buNone/>
            </a:pPr>
            <a:r>
              <a:rPr lang="en-US" baseline="0" dirty="0" smtClean="0"/>
              <a:t>https://www.pewresearch.org/short-reads/2023/04/24/teens-and-social-media-key-findings-from-pew-research-center-surveys/</a:t>
            </a:r>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11122D46-36C0-441A-ADD8-D9CC26F56DD9}" type="slidenum">
              <a:rPr lang="en-US" smtClean="0"/>
              <a:t>3</a:t>
            </a:fld>
            <a:endParaRPr lang="en-US"/>
          </a:p>
        </p:txBody>
      </p:sp>
    </p:spTree>
    <p:extLst>
      <p:ext uri="{BB962C8B-B14F-4D97-AF65-F5344CB8AC3E}">
        <p14:creationId xmlns:p14="http://schemas.microsoft.com/office/powerpoint/2010/main" val="1310354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https://polarisproject.org/myths-facts-and-statistics/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347D8-FAE5-418A-A492-DD6CCBE815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203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https://polarisproject.org/myths-facts-and-statistics/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347D8-FAE5-418A-A492-DD6CCBE815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334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Si usted o alguien que conoce se encuentra en una situación peligrosa, es importante </a:t>
            </a:r>
            <a:r>
              <a:rPr lang="es-ES" u="sng" dirty="0"/>
              <a:t>hablar con un adulto de confianza para obtener apoyo y ayuda</a:t>
            </a:r>
            <a:r>
              <a:rPr lang="es-ES" dirty="0"/>
              <a:t>. Juntos pueden llamar a la línea directa de trata de personas para obtener más apoyo, informar algo y aprender más sobre la trata de personas.</a:t>
            </a:r>
          </a:p>
          <a:p>
            <a:endParaRPr lang="en-US" dirty="0"/>
          </a:p>
          <a:p>
            <a:endParaRPr lang="en-US" dirty="0"/>
          </a:p>
          <a:p>
            <a:r>
              <a:rPr lang="en-US" dirty="0"/>
              <a:t>https://polarisproject.org/human-trafficking/</a:t>
            </a:r>
          </a:p>
        </p:txBody>
      </p:sp>
      <p:sp>
        <p:nvSpPr>
          <p:cNvPr id="4" name="Slide Number Placeholder 3"/>
          <p:cNvSpPr>
            <a:spLocks noGrp="1"/>
          </p:cNvSpPr>
          <p:nvPr>
            <p:ph type="sldNum" sz="quarter" idx="10"/>
          </p:nvPr>
        </p:nvSpPr>
        <p:spPr/>
        <p:txBody>
          <a:bodyPr/>
          <a:lstStyle/>
          <a:p>
            <a:fld id="{11122D46-36C0-441A-ADD8-D9CC26F56DD9}" type="slidenum">
              <a:rPr lang="en-US" smtClean="0"/>
              <a:t>32</a:t>
            </a:fld>
            <a:endParaRPr lang="en-US"/>
          </a:p>
        </p:txBody>
      </p:sp>
    </p:spTree>
    <p:extLst>
      <p:ext uri="{BB962C8B-B14F-4D97-AF65-F5344CB8AC3E}">
        <p14:creationId xmlns:p14="http://schemas.microsoft.com/office/powerpoint/2010/main" val="2985705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122D46-36C0-441A-ADD8-D9CC26F56DD9}" type="slidenum">
              <a:rPr lang="en-US" smtClean="0"/>
              <a:t>34</a:t>
            </a:fld>
            <a:endParaRPr lang="en-US"/>
          </a:p>
        </p:txBody>
      </p:sp>
    </p:spTree>
    <p:extLst>
      <p:ext uri="{BB962C8B-B14F-4D97-AF65-F5344CB8AC3E}">
        <p14:creationId xmlns:p14="http://schemas.microsoft.com/office/powerpoint/2010/main" val="2525464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*Primer clic para configuración de iPhone*</a:t>
            </a:r>
          </a:p>
          <a:p>
            <a:r>
              <a:rPr lang="es-ES" dirty="0" smtClean="0"/>
              <a:t>*Segundo clic para configuración de Android*</a:t>
            </a:r>
            <a:endParaRPr lang="en-US" dirty="0"/>
          </a:p>
        </p:txBody>
      </p:sp>
      <p:sp>
        <p:nvSpPr>
          <p:cNvPr id="4" name="Slide Number Placeholder 3"/>
          <p:cNvSpPr>
            <a:spLocks noGrp="1"/>
          </p:cNvSpPr>
          <p:nvPr>
            <p:ph type="sldNum" sz="quarter" idx="5"/>
          </p:nvPr>
        </p:nvSpPr>
        <p:spPr/>
        <p:txBody>
          <a:bodyPr/>
          <a:lstStyle/>
          <a:p>
            <a:fld id="{11122D46-36C0-441A-ADD8-D9CC26F56DD9}" type="slidenum">
              <a:rPr lang="en-US" smtClean="0"/>
              <a:t>35</a:t>
            </a:fld>
            <a:endParaRPr lang="en-US"/>
          </a:p>
        </p:txBody>
      </p:sp>
    </p:spTree>
    <p:extLst>
      <p:ext uri="{BB962C8B-B14F-4D97-AF65-F5344CB8AC3E}">
        <p14:creationId xmlns:p14="http://schemas.microsoft.com/office/powerpoint/2010/main" val="25091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36</a:t>
            </a:fld>
            <a:endParaRPr lang="en-US"/>
          </a:p>
        </p:txBody>
      </p:sp>
    </p:spTree>
    <p:extLst>
      <p:ext uri="{BB962C8B-B14F-4D97-AF65-F5344CB8AC3E}">
        <p14:creationId xmlns:p14="http://schemas.microsoft.com/office/powerpoint/2010/main" val="1269337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¿Otros ejemplos de aplicaciones que necesitan ubicación para funcionar y aquellas que no?</a:t>
            </a:r>
          </a:p>
          <a:p>
            <a:r>
              <a:rPr lang="es-ES" dirty="0" smtClean="0"/>
              <a:t>La mayoría de las aplicaciones se pueden configurar en “ubicación solo cuando se usa la aplicación” o “ubicación aproximada” en lugar de “ubicación exacta”.</a:t>
            </a:r>
          </a:p>
          <a:p>
            <a:r>
              <a:rPr lang="es-ES" dirty="0" smtClean="0"/>
              <a:t>* Recuerde salir de las aplicaciones cuando haya terminado de usar, para que la aplicación no continúe usando su ubicación.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347D8-FAE5-418A-A492-DD6CCBE815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404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Snapchat</a:t>
            </a:r>
          </a:p>
          <a:p>
            <a:r>
              <a:rPr lang="en-US" dirty="0"/>
              <a:t>Instagram</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38</a:t>
            </a:fld>
            <a:endParaRPr lang="en-US"/>
          </a:p>
        </p:txBody>
      </p:sp>
    </p:spTree>
    <p:extLst>
      <p:ext uri="{BB962C8B-B14F-4D97-AF65-F5344CB8AC3E}">
        <p14:creationId xmlns:p14="http://schemas.microsoft.com/office/powerpoint/2010/main" val="3985055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gn="l" defTabSz="914400" rtl="0" eaLnBrk="1" latinLnBrk="0" hangingPunct="1">
              <a:buFont typeface="Arial" panose="020B0604020202020204" pitchFamily="34" charset="0"/>
              <a:buNone/>
            </a:pPr>
            <a:r>
              <a:rPr lang="es-ES" sz="1200" kern="1200" dirty="0">
                <a:solidFill>
                  <a:schemeClr val="tx1"/>
                </a:solidFill>
                <a:latin typeface="+mn-lt"/>
                <a:ea typeface="+mn-ea"/>
                <a:cs typeface="+mn-cs"/>
              </a:rPr>
              <a:t>Vaya a Configuración&gt; Privacidad</a:t>
            </a:r>
          </a:p>
          <a:p>
            <a:pPr marL="0" lvl="1" indent="0" algn="l" defTabSz="914400" rtl="0" eaLnBrk="1" latinLnBrk="0" hangingPunct="1">
              <a:buFont typeface="Arial" panose="020B0604020202020204" pitchFamily="34" charset="0"/>
              <a:buNone/>
            </a:pPr>
            <a:r>
              <a:rPr lang="es-ES" sz="1200" kern="1200" dirty="0">
                <a:solidFill>
                  <a:schemeClr val="tx1"/>
                </a:solidFill>
                <a:latin typeface="+mn-lt"/>
                <a:ea typeface="+mn-ea"/>
                <a:cs typeface="+mn-cs"/>
              </a:rPr>
              <a:t>Comentarios</a:t>
            </a:r>
          </a:p>
          <a:p>
            <a:pPr marL="628650" lvl="1" indent="-171450">
              <a:buFont typeface="Arial" panose="020B0604020202020204" pitchFamily="34" charset="0"/>
              <a:buChar char="•"/>
            </a:pPr>
            <a:r>
              <a:rPr lang="es-ES" baseline="0" dirty="0"/>
              <a:t>Filtre quién puede y quién no puede comentar sus fotos y videos</a:t>
            </a:r>
          </a:p>
          <a:p>
            <a:pPr marL="628650" lvl="1" indent="-171450">
              <a:buFont typeface="Arial" panose="020B0604020202020204" pitchFamily="34" charset="0"/>
              <a:buChar char="•"/>
            </a:pPr>
            <a:r>
              <a:rPr lang="es-ES" baseline="0" dirty="0"/>
              <a:t>Bloquee palabras inapropiadas u ofensivas de su sección de comentarios</a:t>
            </a:r>
          </a:p>
          <a:p>
            <a:pPr marL="0" lvl="1" indent="0" algn="l" defTabSz="914400" rtl="0" eaLnBrk="1" latinLnBrk="0" hangingPunct="1">
              <a:buFont typeface="Arial" panose="020B0604020202020204" pitchFamily="34" charset="0"/>
              <a:buNone/>
            </a:pPr>
            <a:r>
              <a:rPr lang="es-ES" sz="1200" kern="1200" dirty="0">
                <a:solidFill>
                  <a:schemeClr val="tx1"/>
                </a:solidFill>
                <a:latin typeface="+mn-lt"/>
                <a:ea typeface="+mn-ea"/>
                <a:cs typeface="+mn-cs"/>
              </a:rPr>
              <a:t>Etiquetas</a:t>
            </a:r>
          </a:p>
          <a:p>
            <a:pPr marL="628650" lvl="1" indent="-171450">
              <a:buFont typeface="Arial" panose="020B0604020202020204" pitchFamily="34" charset="0"/>
              <a:buChar char="•"/>
            </a:pPr>
            <a:r>
              <a:rPr lang="es-ES" baseline="0" dirty="0"/>
              <a:t>Filtre quién tiene que pedir permiso para etiquetarle en una publicación</a:t>
            </a:r>
          </a:p>
          <a:p>
            <a:pPr marL="628650" lvl="1" indent="-171450">
              <a:buFont typeface="Arial" panose="020B0604020202020204" pitchFamily="34" charset="0"/>
              <a:buChar char="•"/>
            </a:pPr>
            <a:r>
              <a:rPr lang="es-ES" baseline="0" dirty="0" err="1"/>
              <a:t>Desetiquétese</a:t>
            </a:r>
            <a:r>
              <a:rPr lang="es-ES" baseline="0" dirty="0"/>
              <a:t> en las publicaciones</a:t>
            </a:r>
          </a:p>
          <a:p>
            <a:pPr marL="0" lvl="1" indent="0" algn="l" defTabSz="914400" rtl="0" eaLnBrk="1" latinLnBrk="0" hangingPunct="1">
              <a:buFont typeface="Arial" panose="020B0604020202020204" pitchFamily="34" charset="0"/>
              <a:buNone/>
            </a:pPr>
            <a:r>
              <a:rPr lang="es-ES" sz="1200" kern="1200" dirty="0">
                <a:solidFill>
                  <a:schemeClr val="tx1"/>
                </a:solidFill>
                <a:latin typeface="+mn-lt"/>
                <a:ea typeface="+mn-ea"/>
                <a:cs typeface="+mn-cs"/>
              </a:rPr>
              <a:t>Historia</a:t>
            </a:r>
          </a:p>
          <a:p>
            <a:pPr marL="628650" lvl="1" indent="-171450">
              <a:buFont typeface="Arial" panose="020B0604020202020204" pitchFamily="34" charset="0"/>
              <a:buChar char="•"/>
            </a:pPr>
            <a:r>
              <a:rPr lang="es-ES" baseline="0" dirty="0"/>
              <a:t>Decida quién puede ver su historia y silencie las historias que no quiere ver</a:t>
            </a:r>
          </a:p>
          <a:p>
            <a:pPr marL="0" lvl="1" indent="0" algn="l" defTabSz="914400" rtl="0" eaLnBrk="1" latinLnBrk="0" hangingPunct="1">
              <a:buFont typeface="Arial" panose="020B0604020202020204" pitchFamily="34" charset="0"/>
              <a:buNone/>
            </a:pPr>
            <a:r>
              <a:rPr lang="es-ES" sz="1200" kern="1200" dirty="0">
                <a:solidFill>
                  <a:schemeClr val="tx1"/>
                </a:solidFill>
                <a:latin typeface="+mn-lt"/>
                <a:ea typeface="+mn-ea"/>
                <a:cs typeface="+mn-cs"/>
              </a:rPr>
              <a:t>Actividad</a:t>
            </a:r>
          </a:p>
          <a:p>
            <a:pPr marL="628650" lvl="1" indent="-171450">
              <a:buFont typeface="Arial" panose="020B0604020202020204" pitchFamily="34" charset="0"/>
              <a:buChar char="•"/>
            </a:pPr>
            <a:r>
              <a:rPr lang="es-ES" baseline="0" dirty="0"/>
              <a:t>Decida quién puede ver cuándo está activo en Instagram</a:t>
            </a:r>
            <a:endParaRPr lang="en-US" baseline="0" dirty="0"/>
          </a:p>
          <a:p>
            <a:pPr marL="457200" lvl="1" indent="0">
              <a:buFont typeface="Arial" panose="020B0604020202020204" pitchFamily="34" charset="0"/>
              <a:buNone/>
            </a:pPr>
            <a:endParaRPr lang="en-US" baseline="0" dirty="0"/>
          </a:p>
          <a:p>
            <a:pPr marL="171450" lvl="0" indent="-171450">
              <a:buFontTx/>
              <a:buChar char="-"/>
            </a:pPr>
            <a:r>
              <a:rPr lang="es-ES" baseline="0" dirty="0"/>
              <a:t>Configure su cuenta como Privada para que solo las personas que apruebe puedan ver sus fotos y videos</a:t>
            </a:r>
          </a:p>
          <a:p>
            <a:pPr marL="171450" lvl="0" indent="-171450">
              <a:buFontTx/>
              <a:buChar char="-"/>
            </a:pPr>
            <a:r>
              <a:rPr lang="es-ES" baseline="0" dirty="0"/>
              <a:t>Restrinja las cuentas para protegerse de interacciones no deseadas sin tener que bloquearlas o dejar de seguirlas. Tiene que dar su aprobación para que sus comentarios aparezcan en sus publicaciones.</a:t>
            </a:r>
          </a:p>
          <a:p>
            <a:pPr marL="171450" lvl="0" indent="-171450">
              <a:buFontTx/>
              <a:buChar char="-"/>
            </a:pPr>
            <a:r>
              <a:rPr lang="es-ES" baseline="0" dirty="0"/>
              <a:t>Bloquee cuentas con las que desee cero interacción.</a:t>
            </a:r>
          </a:p>
          <a:p>
            <a:pPr marL="0" lvl="0" indent="0">
              <a:buFontTx/>
              <a:buNone/>
            </a:pPr>
            <a:endParaRPr lang="es-ES" baseline="0" dirty="0"/>
          </a:p>
          <a:p>
            <a:pPr marL="0" lvl="0" indent="0">
              <a:buFontTx/>
              <a:buNone/>
            </a:pPr>
            <a:r>
              <a:rPr lang="es-ES" baseline="0" dirty="0"/>
              <a:t>Reportes - para reportar una cuenta o comentario que incluye spam, intimidación, acoso, discriminación o es inapropiado, vaya a la cuenta, toque los 3 puntos en la esquina superior derecha, toque Reportar y siga las indicaciones.</a:t>
            </a:r>
            <a:endParaRPr lang="en-US" baseline="0" dirty="0"/>
          </a:p>
        </p:txBody>
      </p:sp>
      <p:sp>
        <p:nvSpPr>
          <p:cNvPr id="4" name="Slide Number Placeholder 3"/>
          <p:cNvSpPr>
            <a:spLocks noGrp="1"/>
          </p:cNvSpPr>
          <p:nvPr>
            <p:ph type="sldNum" sz="quarter" idx="10"/>
          </p:nvPr>
        </p:nvSpPr>
        <p:spPr/>
        <p:txBody>
          <a:bodyPr/>
          <a:lstStyle/>
          <a:p>
            <a:fld id="{11122D46-36C0-441A-ADD8-D9CC26F56DD9}" type="slidenum">
              <a:rPr lang="en-US" smtClean="0"/>
              <a:t>39</a:t>
            </a:fld>
            <a:endParaRPr lang="en-US"/>
          </a:p>
        </p:txBody>
      </p:sp>
    </p:spTree>
    <p:extLst>
      <p:ext uri="{BB962C8B-B14F-4D97-AF65-F5344CB8AC3E}">
        <p14:creationId xmlns:p14="http://schemas.microsoft.com/office/powerpoint/2010/main" val="374324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Contáctame - decida quién puede enviarle mensajes en Snapchat</a:t>
            </a:r>
          </a:p>
          <a:p>
            <a:r>
              <a:rPr lang="es-ES" baseline="0" dirty="0"/>
              <a:t>Ver mi historia - decida quién puede ver su historia</a:t>
            </a:r>
          </a:p>
          <a:p>
            <a:r>
              <a:rPr lang="es-ES" baseline="0" dirty="0"/>
              <a:t>Ver mi ubicación - decida quién puede ver su ubicación y si aparecerá en el mapa</a:t>
            </a:r>
          </a:p>
          <a:p>
            <a:r>
              <a:rPr lang="es-ES" baseline="0" dirty="0"/>
              <a:t>Verme en Agregar rápido - decida si desea que lo sugieran para que las personas lo agreguen como amigo</a:t>
            </a:r>
          </a:p>
          <a:p>
            <a:endParaRPr lang="es-ES" baseline="0" dirty="0"/>
          </a:p>
          <a:p>
            <a:r>
              <a:rPr lang="es-ES" baseline="0" dirty="0"/>
              <a:t>Reportes - reporte la historia de alguien, un </a:t>
            </a:r>
            <a:r>
              <a:rPr lang="es-ES" baseline="0" dirty="0" err="1"/>
              <a:t>snap</a:t>
            </a:r>
            <a:r>
              <a:rPr lang="es-ES" baseline="0" dirty="0"/>
              <a:t> que le enviaron o una cuenta de Snapchat</a:t>
            </a:r>
            <a:endParaRPr lang="en-US" baseline="0" dirty="0"/>
          </a:p>
        </p:txBody>
      </p:sp>
      <p:sp>
        <p:nvSpPr>
          <p:cNvPr id="4" name="Slide Number Placeholder 3"/>
          <p:cNvSpPr>
            <a:spLocks noGrp="1"/>
          </p:cNvSpPr>
          <p:nvPr>
            <p:ph type="sldNum" sz="quarter" idx="10"/>
          </p:nvPr>
        </p:nvSpPr>
        <p:spPr/>
        <p:txBody>
          <a:bodyPr/>
          <a:lstStyle/>
          <a:p>
            <a:fld id="{11122D46-36C0-441A-ADD8-D9CC26F56DD9}" type="slidenum">
              <a:rPr lang="en-US" smtClean="0"/>
              <a:t>40</a:t>
            </a:fld>
            <a:endParaRPr lang="en-US"/>
          </a:p>
        </p:txBody>
      </p:sp>
    </p:spTree>
    <p:extLst>
      <p:ext uri="{BB962C8B-B14F-4D97-AF65-F5344CB8AC3E}">
        <p14:creationId xmlns:p14="http://schemas.microsoft.com/office/powerpoint/2010/main" val="44936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Cuando se trata de experiencias negativas, el 38% de los adolescentes dice que lo que ven en las redes sociales los hace sentir abrumados por todo el drama. Aproximadamente tres de cada diez dicen que les hace sentir que sus amigos los dejan al margen (31%) o se sienten presionados a publicar contenido que obtendrá muchos comentarios o me gusta (29%). Y el 23% dice que lo que ve en las redes sociales les hace sentir peor acerca de su propia vida.</a:t>
            </a:r>
          </a:p>
          <a:p>
            <a:endParaRPr lang="es-ES" dirty="0" smtClean="0"/>
          </a:p>
          <a:p>
            <a:r>
              <a:rPr lang="en-US" dirty="0" smtClean="0"/>
              <a:t>https://www.pewresearch.org/short-reads/2023/04/24/teens-and-social-media-key-findings-from-pew-research-center-surveys/</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4</a:t>
            </a:fld>
            <a:endParaRPr lang="en-US"/>
          </a:p>
        </p:txBody>
      </p:sp>
    </p:spTree>
    <p:extLst>
      <p:ext uri="{BB962C8B-B14F-4D97-AF65-F5344CB8AC3E}">
        <p14:creationId xmlns:p14="http://schemas.microsoft.com/office/powerpoint/2010/main" val="890705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Vaya a Perfil&gt; 3 puntos en la esquina superior derecha&gt; Privacidad y seguridad</a:t>
            </a:r>
          </a:p>
          <a:p>
            <a:endParaRPr lang="es-ES" dirty="0"/>
          </a:p>
          <a:p>
            <a:r>
              <a:rPr lang="es-ES" dirty="0"/>
              <a:t>Privacidad</a:t>
            </a:r>
          </a:p>
          <a:p>
            <a:r>
              <a:rPr lang="es-ES" dirty="0"/>
              <a:t>1. Haga que la cuenta sea privada para que pueda aprobar quién puede seguirla y ver </a:t>
            </a:r>
            <a:r>
              <a:rPr lang="es-ES" dirty="0" err="1"/>
              <a:t>stus</a:t>
            </a:r>
            <a:r>
              <a:rPr lang="es-ES" dirty="0"/>
              <a:t> videos</a:t>
            </a:r>
          </a:p>
          <a:p>
            <a:r>
              <a:rPr lang="es-ES" dirty="0"/>
              <a:t>2. </a:t>
            </a:r>
            <a:r>
              <a:rPr lang="es-ES" dirty="0" err="1"/>
              <a:t>Eliga</a:t>
            </a:r>
            <a:r>
              <a:rPr lang="es-ES" dirty="0"/>
              <a:t> si su perfil puede ser sugerido para que otros usuarios lo sigan</a:t>
            </a:r>
          </a:p>
          <a:p>
            <a:r>
              <a:rPr lang="es-ES" dirty="0"/>
              <a:t>3. Decida si otros usuarios pueden descargar tus videos</a:t>
            </a:r>
          </a:p>
          <a:p>
            <a:r>
              <a:rPr lang="es-ES" dirty="0"/>
              <a:t>4. Decida quién puede hacer un dueto con sus videos</a:t>
            </a:r>
          </a:p>
          <a:p>
            <a:r>
              <a:rPr lang="es-ES" dirty="0"/>
              <a:t>5. Decida quién puede reaccionar a sus videos</a:t>
            </a:r>
          </a:p>
          <a:p>
            <a:r>
              <a:rPr lang="es-ES" dirty="0"/>
              <a:t>6. Decida quién puede ver los videos que le han gustado</a:t>
            </a:r>
          </a:p>
          <a:p>
            <a:r>
              <a:rPr lang="es-ES" dirty="0"/>
              <a:t>7. Decida quién puede comentar sus videos</a:t>
            </a:r>
          </a:p>
          <a:p>
            <a:r>
              <a:rPr lang="es-ES" dirty="0"/>
              <a:t>8. Filtre el spam o los comentarios ofensivos y/o elija palabras específicas que no quiera ver en sus comentarios</a:t>
            </a:r>
          </a:p>
          <a:p>
            <a:endParaRPr lang="es-ES" dirty="0"/>
          </a:p>
          <a:p>
            <a:r>
              <a:rPr lang="es-ES" dirty="0"/>
              <a:t>Reportes</a:t>
            </a:r>
          </a:p>
          <a:p>
            <a:r>
              <a:rPr lang="es-ES" dirty="0"/>
              <a:t>- Vaya a la cuenta del usuario, toque 3 puntos en la esquina superior derecha, pulse Reportar y siga las indicaciones</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41</a:t>
            </a:fld>
            <a:endParaRPr lang="en-US"/>
          </a:p>
        </p:txBody>
      </p:sp>
    </p:spTree>
    <p:extLst>
      <p:ext uri="{BB962C8B-B14F-4D97-AF65-F5344CB8AC3E}">
        <p14:creationId xmlns:p14="http://schemas.microsoft.com/office/powerpoint/2010/main" val="679401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122D46-36C0-441A-ADD8-D9CC26F56DD9}" type="slidenum">
              <a:rPr lang="en-US" smtClean="0"/>
              <a:t>42</a:t>
            </a:fld>
            <a:endParaRPr lang="en-US"/>
          </a:p>
        </p:txBody>
      </p:sp>
    </p:spTree>
    <p:extLst>
      <p:ext uri="{BB962C8B-B14F-4D97-AF65-F5344CB8AC3E}">
        <p14:creationId xmlns:p14="http://schemas.microsoft.com/office/powerpoint/2010/main" val="16870734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Tómese un descanso de mirar su teléfono y/o redes sociales.</a:t>
            </a:r>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43</a:t>
            </a:fld>
            <a:endParaRPr lang="en-US"/>
          </a:p>
        </p:txBody>
      </p:sp>
    </p:spTree>
    <p:extLst>
      <p:ext uri="{BB962C8B-B14F-4D97-AF65-F5344CB8AC3E}">
        <p14:creationId xmlns:p14="http://schemas.microsoft.com/office/powerpoint/2010/main" val="1957426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Instagram: vaya a su perfil &gt; 3 líneas en la esquina superior derecha &gt; Su actividad</a:t>
            </a:r>
          </a:p>
          <a:p>
            <a:r>
              <a:rPr lang="es-ES" baseline="0" dirty="0"/>
              <a:t>1. Haga un seguimiento de la cantidad de tiempo que navega en Instagram cada día.</a:t>
            </a:r>
          </a:p>
          <a:p>
            <a:r>
              <a:rPr lang="es-ES" baseline="0" dirty="0"/>
              <a:t>2. Establezca un límite diario para su tiempo dedicado a navegar cada día. Recibirá un recordatorio cuando haya alcanzado su límite.</a:t>
            </a:r>
          </a:p>
          <a:p>
            <a:r>
              <a:rPr lang="es-ES" baseline="0" dirty="0"/>
              <a:t>3. Elija las notificaciones que desea recibir. Esto ayuda a administrar cuánto está usted yendo a su teléfono para verificar una notificación.</a:t>
            </a:r>
          </a:p>
          <a:p>
            <a:endParaRPr lang="es-ES" baseline="0" dirty="0"/>
          </a:p>
          <a:p>
            <a:r>
              <a:rPr lang="es-ES" baseline="0" dirty="0" err="1"/>
              <a:t>TikTok</a:t>
            </a:r>
            <a:r>
              <a:rPr lang="es-ES" baseline="0" dirty="0"/>
              <a:t>: Tu perfil &gt; 3 puntos en la esquina superior derecha &gt; Bienestar digital</a:t>
            </a:r>
          </a:p>
          <a:p>
            <a:r>
              <a:rPr lang="es-ES" baseline="0" dirty="0"/>
              <a:t>1. Establezca un límite diario para su tiempo de navegación en </a:t>
            </a:r>
            <a:r>
              <a:rPr lang="es-ES" baseline="0" dirty="0" err="1"/>
              <a:t>TikTok</a:t>
            </a:r>
            <a:r>
              <a:rPr lang="es-ES" baseline="0" dirty="0"/>
              <a:t>. Una vez alcanzado el límite, necesitará una contraseña para ingresar.</a:t>
            </a:r>
            <a:endParaRPr lang="en-US" baseline="0" dirty="0"/>
          </a:p>
        </p:txBody>
      </p:sp>
      <p:sp>
        <p:nvSpPr>
          <p:cNvPr id="4" name="Slide Number Placeholder 3"/>
          <p:cNvSpPr>
            <a:spLocks noGrp="1"/>
          </p:cNvSpPr>
          <p:nvPr>
            <p:ph type="sldNum" sz="quarter" idx="10"/>
          </p:nvPr>
        </p:nvSpPr>
        <p:spPr/>
        <p:txBody>
          <a:bodyPr/>
          <a:lstStyle/>
          <a:p>
            <a:fld id="{11122D46-36C0-441A-ADD8-D9CC26F56DD9}" type="slidenum">
              <a:rPr lang="en-US" smtClean="0"/>
              <a:t>44</a:t>
            </a:fld>
            <a:endParaRPr lang="en-US"/>
          </a:p>
        </p:txBody>
      </p:sp>
    </p:spTree>
    <p:extLst>
      <p:ext uri="{BB962C8B-B14F-4D97-AF65-F5344CB8AC3E}">
        <p14:creationId xmlns:p14="http://schemas.microsoft.com/office/powerpoint/2010/main" val="2754928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Los adolescentes están relativamente divididos sobre si les resultaría fácil o difícil abandonar las redes sociales. Un 54% dice que sería muy o algo difícil, mientras que un 46% dice que sería muy o algo fácil.</a:t>
            </a:r>
          </a:p>
          <a:p>
            <a:endParaRPr lang="es-ES" dirty="0" smtClean="0"/>
          </a:p>
          <a:p>
            <a:r>
              <a:rPr lang="en-US" dirty="0" smtClean="0"/>
              <a:t>https://www.pewresearch.org/short-reads/2023/04/24/teens-and-social-media-key-findings-from-pew-research-center-surveys/</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5</a:t>
            </a:fld>
            <a:endParaRPr lang="en-US"/>
          </a:p>
        </p:txBody>
      </p:sp>
    </p:spTree>
    <p:extLst>
      <p:ext uri="{BB962C8B-B14F-4D97-AF65-F5344CB8AC3E}">
        <p14:creationId xmlns:p14="http://schemas.microsoft.com/office/powerpoint/2010/main" val="33854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Aproximadamente un tercio de los adolescentes (36%) dice que pasa demasiado tiempo en las redes sociales.</a:t>
            </a:r>
          </a:p>
          <a:p>
            <a:r>
              <a:rPr lang="es-ES" dirty="0" smtClean="0"/>
              <a:t>El 32% dice que las redes sociales han tenido un efecto mayoritariamente negativo en las personas de su edad, mientras que el 9% dice lo mismo sobre el efecto de las redes sociales en ellos mismos.</a:t>
            </a:r>
          </a:p>
          <a:p>
            <a:endParaRPr lang="es-ES" dirty="0" smtClean="0"/>
          </a:p>
          <a:p>
            <a:r>
              <a:rPr lang="en-US" dirty="0" smtClean="0"/>
              <a:t>https://www.pewresearch.org/short-reads/2023/04/24/teens-and-social-media-key-findings-from-pew-research-center-surveys/</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6</a:t>
            </a:fld>
            <a:endParaRPr lang="en-US"/>
          </a:p>
        </p:txBody>
      </p:sp>
    </p:spTree>
    <p:extLst>
      <p:ext uri="{BB962C8B-B14F-4D97-AF65-F5344CB8AC3E}">
        <p14:creationId xmlns:p14="http://schemas.microsoft.com/office/powerpoint/2010/main" val="1651867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s-ES" baseline="0" dirty="0"/>
              <a:t>Puede que esto no parezca un gran problema, pero no es seguro compartir su información personal en una plataforma pública donde cualquiera puede tener acceso a ella.</a:t>
            </a:r>
          </a:p>
          <a:p>
            <a:pPr marL="171450" indent="-171450">
              <a:buFontTx/>
              <a:buChar char="-"/>
            </a:pPr>
            <a:r>
              <a:rPr lang="es-ES" baseline="0" dirty="0"/>
              <a:t>No comparta su dirección, número de teléfono, dirección de correo electrónico o nombre de la escuela en línea o en las redes sociales.</a:t>
            </a:r>
          </a:p>
          <a:p>
            <a:pPr marL="171450" indent="-171450">
              <a:buFontTx/>
              <a:buChar char="-"/>
            </a:pPr>
            <a:r>
              <a:rPr lang="es-ES" baseline="0" dirty="0"/>
              <a:t>Tenga mucho cuidado al compartir pensamientos, fotos y videos de usted mismo.</a:t>
            </a:r>
          </a:p>
          <a:p>
            <a:pPr marL="171450" indent="-171450">
              <a:buFontTx/>
              <a:buChar char="-"/>
            </a:pPr>
            <a:r>
              <a:rPr lang="es-ES" baseline="0" dirty="0"/>
              <a:t>Cualquiera podría tener acceso a él, incluso aquellos que usted no desea que lo vean.</a:t>
            </a:r>
            <a:endParaRPr lang="en-US" baseline="0" dirty="0"/>
          </a:p>
          <a:p>
            <a:endParaRPr lang="en-US" dirty="0"/>
          </a:p>
          <a:p>
            <a:r>
              <a:rPr lang="en-US" dirty="0" err="1"/>
              <a:t>Foto</a:t>
            </a:r>
            <a:r>
              <a:rPr lang="en-US" dirty="0"/>
              <a:t>: https://www.wsj.com/articles/coping-with-photo-overload-on-social-media-1502720991</a:t>
            </a:r>
          </a:p>
        </p:txBody>
      </p:sp>
      <p:sp>
        <p:nvSpPr>
          <p:cNvPr id="4" name="Slide Number Placeholder 3"/>
          <p:cNvSpPr>
            <a:spLocks noGrp="1"/>
          </p:cNvSpPr>
          <p:nvPr>
            <p:ph type="sldNum" sz="quarter" idx="10"/>
          </p:nvPr>
        </p:nvSpPr>
        <p:spPr/>
        <p:txBody>
          <a:bodyPr/>
          <a:lstStyle/>
          <a:p>
            <a:fld id="{11122D46-36C0-441A-ADD8-D9CC26F56DD9}" type="slidenum">
              <a:rPr lang="en-US" smtClean="0"/>
              <a:t>7</a:t>
            </a:fld>
            <a:endParaRPr lang="en-US"/>
          </a:p>
        </p:txBody>
      </p:sp>
    </p:spTree>
    <p:extLst>
      <p:ext uri="{BB962C8B-B14F-4D97-AF65-F5344CB8AC3E}">
        <p14:creationId xmlns:p14="http://schemas.microsoft.com/office/powerpoint/2010/main" val="168667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Seis de cada diez adolescentes dicen que creen que tienen poco (40%) o ningún control (20%) sobre la información personal que las empresas de redes sociales recopilan sobre ellos. Otro 26% no está seguro de cuánto control tiene. Sólo el 14% de los adolescentes cree que tiene mucho control.</a:t>
            </a:r>
          </a:p>
          <a:p>
            <a:endParaRPr lang="en-US" dirty="0" smtClean="0"/>
          </a:p>
          <a:p>
            <a:r>
              <a:rPr lang="es-ES" dirty="0" smtClean="0"/>
              <a:t>Aproximadamente cuatro de cada diez adolescentes dicen que a menudo o en ocasiones deciden no publicar algo en las redes sociales porque les preocupa que la gente pueda usarlo para avergonzarlos (40%) o porque no se alinea con la forma en que les gusta representarse a sí mismos en estas plataformas. (38%). Un tercio de los adolescentes dice que evitan publicar ciertas cosas por temor a ofender a otros con lo que dicen, mientras que el 27% dice que evitan publicar cosas porque podría perjudicar sus posibilidades de postularse para escuelas o empleos</a:t>
            </a:r>
          </a:p>
          <a:p>
            <a:endParaRPr lang="en-US" dirty="0" smtClean="0"/>
          </a:p>
          <a:p>
            <a:r>
              <a:rPr lang="en-US" dirty="0" smtClean="0"/>
              <a:t>https</a:t>
            </a:r>
            <a:r>
              <a:rPr lang="en-US" dirty="0" smtClean="0"/>
              <a:t>://www.pewresearch.org/short-reads/2023/04/24/teens-and-social-media-key-findings-from-pew-research-center-surveys/</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8</a:t>
            </a:fld>
            <a:endParaRPr lang="en-US"/>
          </a:p>
        </p:txBody>
      </p:sp>
    </p:spTree>
    <p:extLst>
      <p:ext uri="{BB962C8B-B14F-4D97-AF65-F5344CB8AC3E}">
        <p14:creationId xmlns:p14="http://schemas.microsoft.com/office/powerpoint/2010/main" val="228096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dirty="0"/>
              <a:t>Debido a que las redes sociales son TAN comunes, ahora se ha convertido en una forma común en que las personas y los profesionales aprenden acerca de alguien, desde buscar en Google hasta encontrar sus cuentas de redes sociales.</a:t>
            </a:r>
          </a:p>
          <a:p>
            <a:r>
              <a:rPr lang="es-ES" dirty="0"/>
              <a:t>Puede parecer de sentido común no publicar nada inapropiado para que todos lo vean, pero es más fácil de lo que piensa.</a:t>
            </a:r>
          </a:p>
          <a:p>
            <a:endParaRPr lang="es-ES" dirty="0"/>
          </a:p>
          <a:p>
            <a:r>
              <a:rPr lang="es-ES" dirty="0"/>
              <a:t>Por lo tanto, tener buenas calificaciones y un puntaje alto en el examen puede no ser todo lo que se necesita para ser aceptado en la escuela de sus sueños.</a:t>
            </a:r>
          </a:p>
          <a:p>
            <a:endParaRPr lang="es-ES" dirty="0"/>
          </a:p>
          <a:p>
            <a:r>
              <a:rPr lang="es-ES" dirty="0"/>
              <a:t>Huella digital: la información sobre una persona en particular que existe en Internet como resultado de su actividad en línea</a:t>
            </a:r>
            <a:endParaRPr lang="en-US" baseline="0" dirty="0"/>
          </a:p>
          <a:p>
            <a:endParaRPr lang="en-US" baseline="0" dirty="0"/>
          </a:p>
          <a:p>
            <a:r>
              <a:rPr lang="en-US" baseline="0" dirty="0"/>
              <a:t>https://www.usnews.com/education/best-colleges/articles/2019-08-22/why-colleges-look-at-students-social-media-accounts</a:t>
            </a:r>
          </a:p>
          <a:p>
            <a:r>
              <a:rPr lang="en-US" dirty="0"/>
              <a:t>http://www.nytimes.com/2013/11/10/business/they-loved-your-gpa-then-they-saw-your-tweets.html?mcubz=0</a:t>
            </a:r>
          </a:p>
          <a:p>
            <a:r>
              <a:rPr lang="en-US" dirty="0"/>
              <a:t>https://studybreaks.com/culture/what-you-post-online-social-media/</a:t>
            </a:r>
          </a:p>
          <a:p>
            <a:r>
              <a:rPr lang="en-US" dirty="0"/>
              <a:t>https://www.careerbuilder.com/advice/social-media-survey-2017</a:t>
            </a:r>
          </a:p>
          <a:p>
            <a:endParaRPr lang="en-US" dirty="0"/>
          </a:p>
        </p:txBody>
      </p:sp>
      <p:sp>
        <p:nvSpPr>
          <p:cNvPr id="4" name="Slide Number Placeholder 3"/>
          <p:cNvSpPr>
            <a:spLocks noGrp="1"/>
          </p:cNvSpPr>
          <p:nvPr>
            <p:ph type="sldNum" sz="quarter" idx="10"/>
          </p:nvPr>
        </p:nvSpPr>
        <p:spPr/>
        <p:txBody>
          <a:bodyPr/>
          <a:lstStyle/>
          <a:p>
            <a:fld id="{11122D46-36C0-441A-ADD8-D9CC26F56DD9}" type="slidenum">
              <a:rPr lang="en-US" smtClean="0"/>
              <a:t>9</a:t>
            </a:fld>
            <a:endParaRPr lang="en-US"/>
          </a:p>
        </p:txBody>
      </p:sp>
    </p:spTree>
    <p:extLst>
      <p:ext uri="{BB962C8B-B14F-4D97-AF65-F5344CB8AC3E}">
        <p14:creationId xmlns:p14="http://schemas.microsoft.com/office/powerpoint/2010/main" val="3452178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b="1">
                <a:solidFill>
                  <a:srgbClr val="367689"/>
                </a:solidFill>
                <a:latin typeface="Cambria" panose="02040503050406030204" pitchFamily="18" charset="0"/>
                <a:ea typeface="Cambria" panose="02040503050406030204" pitchFamily="18"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367689"/>
                </a:solidFill>
                <a:latin typeface="Cambria" panose="02040503050406030204" pitchFamily="18" charset="0"/>
                <a:ea typeface="Cambria" panose="02040503050406030204"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3114142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EC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3940414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54A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1899" y="5574909"/>
            <a:ext cx="2492200" cy="997876"/>
          </a:xfrm>
          <a:prstGeom prst="rect">
            <a:avLst/>
          </a:prstGeom>
        </p:spPr>
      </p:pic>
    </p:spTree>
    <p:extLst>
      <p:ext uri="{BB962C8B-B14F-4D97-AF65-F5344CB8AC3E}">
        <p14:creationId xmlns:p14="http://schemas.microsoft.com/office/powerpoint/2010/main" val="4051540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About Centerstone - Slide 1">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0503" b="-2685"/>
          <a:stretch/>
        </p:blipFill>
        <p:spPr>
          <a:xfrm>
            <a:off x="2282" y="-256478"/>
            <a:ext cx="12200555" cy="7301678"/>
          </a:xfrm>
          <a:prstGeom prst="rect">
            <a:avLst/>
          </a:prstGeom>
        </p:spPr>
      </p:pic>
      <p:sp>
        <p:nvSpPr>
          <p:cNvPr id="2" name="Title 1"/>
          <p:cNvSpPr txBox="1">
            <a:spLocks/>
          </p:cNvSpPr>
          <p:nvPr/>
        </p:nvSpPr>
        <p:spPr>
          <a:xfrm>
            <a:off x="998868" y="768489"/>
            <a:ext cx="9712198" cy="626400"/>
          </a:xfrm>
          <a:prstGeom prst="rect">
            <a:avLst/>
          </a:prstGeom>
        </p:spPr>
        <p:txBody>
          <a:bodyPr/>
          <a:lstStyle>
            <a:lvl1pPr algn="l" defTabSz="914400" rtl="0" eaLnBrk="1" latinLnBrk="0" hangingPunct="1">
              <a:lnSpc>
                <a:spcPct val="90000"/>
              </a:lnSpc>
              <a:spcBef>
                <a:spcPct val="0"/>
              </a:spcBef>
              <a:buNone/>
              <a:defRPr sz="4000" kern="1200">
                <a:solidFill>
                  <a:srgbClr val="98CDCD"/>
                </a:solidFill>
                <a:latin typeface="Arial" panose="020B0604020202020204" pitchFamily="34" charset="0"/>
                <a:ea typeface="+mj-ea"/>
                <a:cs typeface="Arial" panose="020B0604020202020204" pitchFamily="34" charset="0"/>
              </a:defRPr>
            </a:lvl1pPr>
          </a:lstStyle>
          <a:p>
            <a:r>
              <a:rPr lang="en-US" b="1" dirty="0" smtClean="0">
                <a:solidFill>
                  <a:srgbClr val="54A49D"/>
                </a:solidFill>
                <a:latin typeface="Cambria" panose="02040503050406030204" pitchFamily="18" charset="0"/>
                <a:ea typeface="Cambria" panose="02040503050406030204" pitchFamily="18" charset="0"/>
              </a:rPr>
              <a:t>Centerstone at a glance</a:t>
            </a:r>
            <a:endParaRPr lang="en-US" b="1" dirty="0">
              <a:solidFill>
                <a:srgbClr val="54A49D"/>
              </a:solidFill>
              <a:latin typeface="Cambria" panose="02040503050406030204" pitchFamily="18" charset="0"/>
              <a:ea typeface="Cambria" panose="02040503050406030204" pitchFamily="18" charset="0"/>
            </a:endParaRPr>
          </a:p>
        </p:txBody>
      </p:sp>
      <p:sp>
        <p:nvSpPr>
          <p:cNvPr id="3" name="Rectangle 2"/>
          <p:cNvSpPr/>
          <p:nvPr/>
        </p:nvSpPr>
        <p:spPr>
          <a:xfrm>
            <a:off x="782868" y="561600"/>
            <a:ext cx="10670400" cy="4746380"/>
          </a:xfrm>
          <a:prstGeom prst="rect">
            <a:avLst/>
          </a:prstGeom>
          <a:noFill/>
          <a:ln w="12700">
            <a:solidFill>
              <a:srgbClr val="E49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93268" y="1420089"/>
            <a:ext cx="10104000" cy="5170646"/>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Centerstone is a private, nonprofit healthcare organization with services available nationally</a:t>
            </a:r>
          </a:p>
          <a:p>
            <a:pPr marL="285750" indent="-285750">
              <a:buFont typeface="Arial" panose="020B0604020202020204" pitchFamily="34" charset="0"/>
              <a:buChar char="•"/>
            </a:pPr>
            <a:endPar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Specialized </a:t>
            </a:r>
            <a:r>
              <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programs for the military community, therapeutic foster care, children’s services and employee assistance </a:t>
            </a: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programs (eap)</a:t>
            </a:r>
          </a:p>
          <a:p>
            <a:pPr marL="285750" indent="-285750">
              <a:buFont typeface="Arial" panose="020B0604020202020204" pitchFamily="34" charset="0"/>
              <a:buChar char="•"/>
            </a:pPr>
            <a:endPar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60+ years in operation</a:t>
            </a:r>
          </a:p>
          <a:p>
            <a:pPr marL="285750" indent="-285750">
              <a:buFont typeface="Arial" panose="020B0604020202020204" pitchFamily="34" charset="0"/>
              <a:buChar char="•"/>
            </a:pPr>
            <a:endPar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CARF and Joint Commission Accredited</a:t>
            </a:r>
          </a:p>
          <a:p>
            <a:pPr marL="285750" indent="-285750">
              <a:buFont typeface="Arial" panose="020B0604020202020204" pitchFamily="34" charset="0"/>
              <a:buChar char="•"/>
            </a:pPr>
            <a:endPar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Centerstone’s Research Institute provides guidance through research and technology, leveraging the best practices for use in all our </a:t>
            </a: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communities</a:t>
            </a:r>
          </a:p>
          <a:p>
            <a:pPr marL="285750" indent="-285750">
              <a:buFont typeface="Arial" panose="020B0604020202020204" pitchFamily="34" charset="0"/>
              <a:buChar char="•"/>
            </a:pPr>
            <a:endPar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Centerstone’s Foundation secures philanthropic resources to support the work and mission of delivering care that changes people’s </a:t>
            </a: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lives</a:t>
            </a:r>
            <a:endPar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smtClean="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smtClean="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smtClean="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85101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cxnSp>
        <p:nvCxnSpPr>
          <p:cNvPr id="13" name="Straight Connector 12"/>
          <p:cNvCxnSpPr/>
          <p:nvPr/>
        </p:nvCxnSpPr>
        <p:spPr>
          <a:xfrm>
            <a:off x="603921" y="3872021"/>
            <a:ext cx="9108791" cy="2072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603921" y="383138"/>
            <a:ext cx="9942907" cy="626400"/>
          </a:xfrm>
          <a:prstGeom prst="rect">
            <a:avLst/>
          </a:prstGeom>
        </p:spPr>
        <p:txBody>
          <a:bodyPr/>
          <a:lstStyle>
            <a:lvl1pPr algn="l" defTabSz="914400" rtl="0" eaLnBrk="1" latinLnBrk="0" hangingPunct="1">
              <a:lnSpc>
                <a:spcPct val="90000"/>
              </a:lnSpc>
              <a:spcBef>
                <a:spcPct val="0"/>
              </a:spcBef>
              <a:buNone/>
              <a:defRPr sz="4000" kern="1200">
                <a:solidFill>
                  <a:srgbClr val="98CDCD"/>
                </a:solidFill>
                <a:latin typeface="Arial" panose="020B0604020202020204" pitchFamily="34" charset="0"/>
                <a:ea typeface="+mj-ea"/>
                <a:cs typeface="Arial" panose="020B0604020202020204" pitchFamily="34" charset="0"/>
              </a:defRPr>
            </a:lvl1pPr>
          </a:lstStyle>
          <a:p>
            <a:r>
              <a:rPr lang="en-US" b="1" dirty="0" smtClean="0">
                <a:solidFill>
                  <a:srgbClr val="367689"/>
                </a:solidFill>
                <a:latin typeface="Cambria" panose="02040503050406030204" pitchFamily="18" charset="0"/>
                <a:ea typeface="Cambria" panose="02040503050406030204" pitchFamily="18" charset="0"/>
              </a:rPr>
              <a:t>Centerstone at a glance</a:t>
            </a:r>
            <a:endParaRPr lang="en-US" b="1" dirty="0">
              <a:solidFill>
                <a:srgbClr val="367689"/>
              </a:solidFill>
              <a:latin typeface="Cambria" panose="02040503050406030204" pitchFamily="18" charset="0"/>
              <a:ea typeface="Cambria" panose="02040503050406030204" pitchFamily="18" charset="0"/>
            </a:endParaRPr>
          </a:p>
        </p:txBody>
      </p:sp>
      <p:sp>
        <p:nvSpPr>
          <p:cNvPr id="15" name="TextBox 14"/>
          <p:cNvSpPr txBox="1"/>
          <p:nvPr/>
        </p:nvSpPr>
        <p:spPr>
          <a:xfrm>
            <a:off x="1089586" y="1661495"/>
            <a:ext cx="3177071" cy="2800767"/>
          </a:xfrm>
          <a:prstGeom prst="rect">
            <a:avLst/>
          </a:prstGeom>
          <a:noFill/>
          <a:ln w="28575">
            <a:noFill/>
          </a:ln>
        </p:spPr>
        <p:txBody>
          <a:bodyPr wrap="square" rtlCol="0">
            <a:spAutoFit/>
          </a:bodyPr>
          <a:lstStyle/>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People Served:</a:t>
            </a: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107,406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total</a:t>
            </a:r>
          </a:p>
          <a:p>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        32,000+ children</a:t>
            </a:r>
          </a:p>
          <a:p>
            <a:r>
              <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       75,000+ adults</a:t>
            </a:r>
          </a:p>
          <a:p>
            <a:endParaRPr lang="en-US" dirty="0">
              <a:latin typeface="Cambria" panose="02040503050406030204" pitchFamily="18" charset="0"/>
              <a:ea typeface="Cambria" panose="02040503050406030204" pitchFamily="18" charset="0"/>
              <a:cs typeface="Arial" panose="020B0604020202020204" pitchFamily="34" charset="0"/>
            </a:endParaRP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Services Provided:</a:t>
            </a: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2,189,937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total</a:t>
            </a:r>
            <a:endPar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endParaRPr lang="en-US" sz="1600" b="1" dirty="0" smtClean="0">
              <a:solidFill>
                <a:srgbClr val="367689"/>
              </a:solidFill>
              <a:latin typeface="Cambria" panose="02040503050406030204" pitchFamily="18" charset="0"/>
              <a:ea typeface="Cambria" panose="02040503050406030204" pitchFamily="18" charset="0"/>
              <a:cs typeface="Arial" panose="020B0604020202020204" pitchFamily="34" charset="0"/>
            </a:endParaRPr>
          </a:p>
          <a:p>
            <a:endParaRPr lang="en-US" sz="1600" dirty="0">
              <a:latin typeface="Cambria" panose="02040503050406030204" pitchFamily="18" charset="0"/>
              <a:ea typeface="Cambria" panose="02040503050406030204" pitchFamily="18" charset="0"/>
              <a:cs typeface="Arial" panose="020B0604020202020204" pitchFamily="34" charset="0"/>
            </a:endParaRPr>
          </a:p>
          <a:p>
            <a:endParaRPr lang="en-US" dirty="0">
              <a:latin typeface="Cambria" panose="02040503050406030204" pitchFamily="18" charset="0"/>
              <a:ea typeface="Cambria" panose="02040503050406030204" pitchFamily="18" charset="0"/>
              <a:cs typeface="Arial" panose="020B0604020202020204" pitchFamily="34" charset="0"/>
            </a:endParaRPr>
          </a:p>
        </p:txBody>
      </p:sp>
      <p:sp>
        <p:nvSpPr>
          <p:cNvPr id="16" name="TextBox 15"/>
          <p:cNvSpPr txBox="1"/>
          <p:nvPr/>
        </p:nvSpPr>
        <p:spPr>
          <a:xfrm>
            <a:off x="4552055" y="4341662"/>
            <a:ext cx="4376871" cy="1169551"/>
          </a:xfrm>
          <a:prstGeom prst="rect">
            <a:avLst/>
          </a:prstGeom>
          <a:noFill/>
          <a:ln w="28575">
            <a:noFill/>
          </a:ln>
        </p:spPr>
        <p:txBody>
          <a:bodyPr wrap="square" rtlCol="0">
            <a:spAutoFit/>
          </a:bodyPr>
          <a:lstStyle/>
          <a:p>
            <a:endParaRPr lang="en-US" b="1" dirty="0">
              <a:latin typeface="Cambria" panose="02040503050406030204" pitchFamily="18" charset="0"/>
              <a:ea typeface="Cambria" panose="02040503050406030204" pitchFamily="18" charset="0"/>
              <a:cs typeface="Arial" panose="020B0604020202020204" pitchFamily="34" charset="0"/>
            </a:endParaRPr>
          </a:p>
          <a:p>
            <a:r>
              <a:rPr lang="en-US" sz="1800"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1</a:t>
            </a:r>
            <a:r>
              <a:rPr lang="en-US" sz="1800" b="1" dirty="0" smtClean="0">
                <a:solidFill>
                  <a:srgbClr val="54A49D"/>
                </a:solidFill>
                <a:latin typeface="Cambria" panose="02040503050406030204" pitchFamily="18" charset="0"/>
                <a:ea typeface="Cambria" panose="02040503050406030204" pitchFamily="18" charset="0"/>
                <a:cs typeface="Arial" panose="020B0604020202020204" pitchFamily="34" charset="0"/>
              </a:rPr>
              <a:t> </a:t>
            </a:r>
            <a:r>
              <a:rPr lang="en-US" sz="1800"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Inpatient Behavioral Hospital</a:t>
            </a:r>
          </a:p>
          <a:p>
            <a:endParaRPr lang="en-US" sz="1600" b="1"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endParaRPr lang="en-US" dirty="0">
              <a:latin typeface="Cambria" panose="02040503050406030204" pitchFamily="18" charset="0"/>
              <a:ea typeface="Cambria" panose="02040503050406030204" pitchFamily="18" charset="0"/>
              <a:cs typeface="Arial" panose="020B0604020202020204" pitchFamily="34" charset="0"/>
            </a:endParaRPr>
          </a:p>
        </p:txBody>
      </p:sp>
      <p:sp>
        <p:nvSpPr>
          <p:cNvPr id="17" name="Rectangle 16"/>
          <p:cNvSpPr/>
          <p:nvPr/>
        </p:nvSpPr>
        <p:spPr>
          <a:xfrm>
            <a:off x="603921" y="1062866"/>
            <a:ext cx="5327858" cy="523220"/>
          </a:xfrm>
          <a:prstGeom prst="rect">
            <a:avLst/>
          </a:prstGeom>
        </p:spPr>
        <p:txBody>
          <a:bodyPr wrap="square">
            <a:spAutoFit/>
          </a:bodyPr>
          <a:lstStyle/>
          <a:p>
            <a:r>
              <a:rPr lang="en-US" sz="2800"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Care In FY 2022</a:t>
            </a:r>
            <a:endParaRPr lang="en-US" sz="2800" b="1" dirty="0">
              <a:solidFill>
                <a:srgbClr val="367689"/>
              </a:solidFill>
              <a:latin typeface="Cambria" panose="02040503050406030204" pitchFamily="18" charset="0"/>
              <a:ea typeface="Cambria" panose="02040503050406030204" pitchFamily="18" charset="0"/>
              <a:cs typeface="Arial" panose="020B0604020202020204" pitchFamily="34" charset="0"/>
            </a:endParaRPr>
          </a:p>
        </p:txBody>
      </p:sp>
      <p:sp>
        <p:nvSpPr>
          <p:cNvPr id="18" name="Rectangle 17"/>
          <p:cNvSpPr/>
          <p:nvPr/>
        </p:nvSpPr>
        <p:spPr>
          <a:xfrm>
            <a:off x="5526420" y="1661495"/>
            <a:ext cx="4282659" cy="2585323"/>
          </a:xfrm>
          <a:prstGeom prst="rect">
            <a:avLst/>
          </a:prstGeom>
        </p:spPr>
        <p:txBody>
          <a:bodyPr wrap="square">
            <a:spAutoFit/>
          </a:bodyPr>
          <a:lstStyle/>
          <a:p>
            <a:r>
              <a:rPr lang="en-US" b="1" dirty="0">
                <a:solidFill>
                  <a:srgbClr val="367689"/>
                </a:solidFill>
                <a:latin typeface="Cambria" panose="02040503050406030204" pitchFamily="18" charset="0"/>
                <a:ea typeface="Cambria" panose="02040503050406030204" pitchFamily="18" charset="0"/>
                <a:cs typeface="Arial" panose="020B0604020202020204" pitchFamily="34" charset="0"/>
              </a:rPr>
              <a:t>Staff:</a:t>
            </a: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3,080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clinical and administrative </a:t>
            </a:r>
            <a:r>
              <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staff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plus </a:t>
            </a:r>
            <a:r>
              <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a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nationwide network </a:t>
            </a:r>
            <a:r>
              <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of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contracted behavioral health providers.</a:t>
            </a:r>
          </a:p>
          <a:p>
            <a:endPar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Total</a:t>
            </a:r>
            <a:r>
              <a:rPr lang="en-US" b="1" baseline="0" dirty="0" smtClean="0">
                <a:solidFill>
                  <a:srgbClr val="367689"/>
                </a:solidFill>
                <a:latin typeface="Cambria" panose="02040503050406030204" pitchFamily="18" charset="0"/>
                <a:ea typeface="Cambria" panose="02040503050406030204" pitchFamily="18" charset="0"/>
                <a:cs typeface="Arial" panose="020B0604020202020204" pitchFamily="34" charset="0"/>
              </a:rPr>
              <a:t> Revenue</a:t>
            </a:r>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a:t>
            </a: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$305,725,431</a:t>
            </a:r>
            <a:endPar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endPar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endPar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p:txBody>
      </p:sp>
      <p:sp>
        <p:nvSpPr>
          <p:cNvPr id="19" name="Rectangle 18"/>
          <p:cNvSpPr/>
          <p:nvPr/>
        </p:nvSpPr>
        <p:spPr>
          <a:xfrm>
            <a:off x="603921" y="3958028"/>
            <a:ext cx="8610404" cy="523220"/>
          </a:xfrm>
          <a:prstGeom prst="rect">
            <a:avLst/>
          </a:prstGeom>
        </p:spPr>
        <p:txBody>
          <a:bodyPr wrap="square">
            <a:spAutoFit/>
          </a:bodyPr>
          <a:lstStyle/>
          <a:p>
            <a:r>
              <a:rPr lang="en-US" sz="2800" b="1" dirty="0" err="1" smtClean="0">
                <a:solidFill>
                  <a:srgbClr val="367689"/>
                </a:solidFill>
                <a:latin typeface="Cambria" panose="02040503050406030204" pitchFamily="18" charset="0"/>
                <a:ea typeface="Cambria" panose="02040503050406030204" pitchFamily="18" charset="0"/>
                <a:cs typeface="Arial" panose="020B0604020202020204" pitchFamily="34" charset="0"/>
              </a:rPr>
              <a:t>Centerstone</a:t>
            </a:r>
            <a:r>
              <a:rPr lang="en-US" sz="2800"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 in</a:t>
            </a:r>
            <a:r>
              <a:rPr lang="en-US" sz="2800" b="1" baseline="0" dirty="0" smtClean="0">
                <a:solidFill>
                  <a:srgbClr val="367689"/>
                </a:solidFill>
                <a:latin typeface="Cambria" panose="02040503050406030204" pitchFamily="18" charset="0"/>
                <a:ea typeface="Cambria" panose="02040503050406030204" pitchFamily="18" charset="0"/>
                <a:cs typeface="Arial" panose="020B0604020202020204" pitchFamily="34" charset="0"/>
              </a:rPr>
              <a:t> the Community</a:t>
            </a:r>
            <a:endParaRPr lang="en-US" sz="2800" b="1" dirty="0">
              <a:solidFill>
                <a:srgbClr val="367689"/>
              </a:solidFill>
              <a:latin typeface="Cambria" panose="02040503050406030204" pitchFamily="18" charset="0"/>
              <a:ea typeface="Cambria" panose="02040503050406030204" pitchFamily="18" charset="0"/>
              <a:cs typeface="Arial" panose="020B0604020202020204" pitchFamily="34" charset="0"/>
            </a:endParaRPr>
          </a:p>
        </p:txBody>
      </p:sp>
      <p:sp>
        <p:nvSpPr>
          <p:cNvPr id="20" name="Rectangle 19"/>
          <p:cNvSpPr/>
          <p:nvPr/>
        </p:nvSpPr>
        <p:spPr>
          <a:xfrm>
            <a:off x="1089586" y="4630452"/>
            <a:ext cx="1743740" cy="369332"/>
          </a:xfrm>
          <a:prstGeom prst="rect">
            <a:avLst/>
          </a:prstGeom>
        </p:spPr>
        <p:txBody>
          <a:bodyPr wrap="square">
            <a:spAutoFit/>
          </a:bodyPr>
          <a:lstStyle/>
          <a:p>
            <a:r>
              <a:rPr lang="en-US" sz="1800"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170+</a:t>
            </a:r>
            <a:r>
              <a:rPr lang="en-US" sz="1800" dirty="0" smtClean="0">
                <a:solidFill>
                  <a:srgbClr val="367689"/>
                </a:solidFill>
                <a:latin typeface="Cambria" panose="02040503050406030204" pitchFamily="18" charset="0"/>
                <a:ea typeface="Cambria" panose="02040503050406030204" pitchFamily="18" charset="0"/>
                <a:cs typeface="Arial" panose="020B0604020202020204" pitchFamily="34" charset="0"/>
              </a:rPr>
              <a:t> </a:t>
            </a:r>
            <a:r>
              <a:rPr lang="en-US" sz="1800"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Locations</a:t>
            </a:r>
            <a:endParaRPr lang="en-US" sz="1800"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p:txBody>
      </p:sp>
      <p:sp>
        <p:nvSpPr>
          <p:cNvPr id="22" name="Rectangle 21"/>
          <p:cNvSpPr/>
          <p:nvPr/>
        </p:nvSpPr>
        <p:spPr>
          <a:xfrm>
            <a:off x="9214324" y="4618923"/>
            <a:ext cx="2150444" cy="369332"/>
          </a:xfrm>
          <a:prstGeom prst="rect">
            <a:avLst/>
          </a:prstGeom>
        </p:spPr>
        <p:txBody>
          <a:bodyPr wrap="square">
            <a:spAutoFit/>
          </a:bodyPr>
          <a:lstStyle/>
          <a:p>
            <a:r>
              <a:rPr lang="en-US" sz="1800" b="1" dirty="0" smtClean="0">
                <a:solidFill>
                  <a:srgbClr val="367689"/>
                </a:solidFill>
                <a:latin typeface="Arial" panose="020B0604020202020204" pitchFamily="34" charset="0"/>
                <a:cs typeface="Arial" panose="020B0604020202020204" pitchFamily="34" charset="0"/>
              </a:rPr>
              <a:t>750+ </a:t>
            </a:r>
            <a:r>
              <a:rPr lang="en-US" sz="1800" b="0" dirty="0" smtClean="0">
                <a:solidFill>
                  <a:schemeClr val="bg1">
                    <a:lumMod val="50000"/>
                  </a:schemeClr>
                </a:solidFill>
                <a:latin typeface="Arial" panose="020B0604020202020204" pitchFamily="34" charset="0"/>
                <a:cs typeface="Arial" panose="020B0604020202020204" pitchFamily="34" charset="0"/>
              </a:rPr>
              <a:t>Schools</a:t>
            </a:r>
            <a:endParaRPr lang="en-US" sz="1800"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70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367689"/>
                </a:solidFill>
                <a:latin typeface="Cambria" panose="02040503050406030204" pitchFamily="18" charset="0"/>
                <a:ea typeface="Cambria" panose="02040503050406030204"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2805055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54A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b="1">
                <a:solidFill>
                  <a:schemeClr val="bg1"/>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Cambria" panose="02040503050406030204" pitchFamily="18" charset="0"/>
                <a:ea typeface="Cambria" panose="02040503050406030204" pitchFamily="18"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21899" y="5574909"/>
            <a:ext cx="2492200" cy="99787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01634" y="1164674"/>
            <a:ext cx="3428590" cy="1928581"/>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38837" y="4697840"/>
            <a:ext cx="3428590" cy="1928581"/>
          </a:xfrm>
          <a:prstGeom prst="rect">
            <a:avLst/>
          </a:prstGeom>
        </p:spPr>
      </p:pic>
    </p:spTree>
    <p:extLst>
      <p:ext uri="{BB962C8B-B14F-4D97-AF65-F5344CB8AC3E}">
        <p14:creationId xmlns:p14="http://schemas.microsoft.com/office/powerpoint/2010/main" val="317115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a:xfrm>
            <a:off x="838200" y="2766217"/>
            <a:ext cx="10515600" cy="1325563"/>
          </a:xfrm>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2308820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457" y="5586412"/>
            <a:ext cx="2409825" cy="942975"/>
          </a:xfrm>
          <a:prstGeom prst="rect">
            <a:avLst/>
          </a:prstGeom>
        </p:spPr>
      </p:pic>
    </p:spTree>
    <p:extLst>
      <p:ext uri="{BB962C8B-B14F-4D97-AF65-F5344CB8AC3E}">
        <p14:creationId xmlns:p14="http://schemas.microsoft.com/office/powerpoint/2010/main" val="4035905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3151618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365125"/>
            <a:ext cx="10515600" cy="1325563"/>
          </a:xfrm>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367689"/>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367689"/>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1362558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54A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b="1">
                <a:solidFill>
                  <a:schemeClr val="bg1"/>
                </a:solidFill>
                <a:latin typeface="Cambria" panose="02040503050406030204" pitchFamily="18" charset="0"/>
                <a:ea typeface="Cambria" panose="02040503050406030204" pitchFamily="18"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Cambria" panose="02040503050406030204" pitchFamily="18" charset="0"/>
                <a:ea typeface="Cambria" panose="02040503050406030204" pitchFamily="18"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1899" y="5574909"/>
            <a:ext cx="2492200" cy="99787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1634" y="1164674"/>
            <a:ext cx="3428590" cy="1928581"/>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38837" y="4697840"/>
            <a:ext cx="3428590" cy="1928581"/>
          </a:xfrm>
          <a:prstGeom prst="rect">
            <a:avLst/>
          </a:prstGeom>
        </p:spPr>
      </p:pic>
    </p:spTree>
    <p:extLst>
      <p:ext uri="{BB962C8B-B14F-4D97-AF65-F5344CB8AC3E}">
        <p14:creationId xmlns:p14="http://schemas.microsoft.com/office/powerpoint/2010/main" val="3606682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sz="2800">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sz="2400">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sz="2000">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sz="2000">
                <a:solidFill>
                  <a:srgbClr val="367689"/>
                </a:solidFill>
                <a:latin typeface="Cambria" panose="02040503050406030204" pitchFamily="18" charset="0"/>
                <a:ea typeface="Cambria" panose="02040503050406030204" pitchFamily="18" charset="0"/>
                <a:cs typeface="Arial" panose="020B0604020202020204" pitchFamily="34" charset="0"/>
              </a:defRPr>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367689"/>
                </a:solidFill>
                <a:latin typeface="Cambria" panose="02040503050406030204" pitchFamily="18" charset="0"/>
                <a:ea typeface="Cambria" panose="020405030504060302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457" y="5586412"/>
            <a:ext cx="2409825" cy="942975"/>
          </a:xfrm>
          <a:prstGeom prst="rect">
            <a:avLst/>
          </a:prstGeom>
        </p:spPr>
      </p:pic>
    </p:spTree>
    <p:extLst>
      <p:ext uri="{BB962C8B-B14F-4D97-AF65-F5344CB8AC3E}">
        <p14:creationId xmlns:p14="http://schemas.microsoft.com/office/powerpoint/2010/main" val="2732872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367689"/>
                </a:solidFill>
                <a:latin typeface="Cambria" panose="02040503050406030204" pitchFamily="18" charset="0"/>
                <a:ea typeface="Cambria" panose="020405030504060302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367689"/>
                </a:solidFill>
                <a:latin typeface="Cambria" panose="02040503050406030204" pitchFamily="18" charset="0"/>
                <a:ea typeface="Cambria" panose="020405030504060302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457" y="5586412"/>
            <a:ext cx="2409825" cy="942975"/>
          </a:xfrm>
          <a:prstGeom prst="rect">
            <a:avLst/>
          </a:prstGeom>
        </p:spPr>
      </p:pic>
    </p:spTree>
    <p:extLst>
      <p:ext uri="{BB962C8B-B14F-4D97-AF65-F5344CB8AC3E}">
        <p14:creationId xmlns:p14="http://schemas.microsoft.com/office/powerpoint/2010/main" val="493418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s">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EC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6175" y="1894175"/>
            <a:ext cx="2372021" cy="1334262"/>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93021" y="1894175"/>
            <a:ext cx="2372021" cy="133426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9868" y="1894175"/>
            <a:ext cx="2372021" cy="1334262"/>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71377" y="4258982"/>
            <a:ext cx="2372021" cy="133426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937591" y="4258982"/>
            <a:ext cx="2372021" cy="1334262"/>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03803" y="4258982"/>
            <a:ext cx="2372021" cy="1334262"/>
          </a:xfrm>
          <a:prstGeom prst="rect">
            <a:avLst/>
          </a:prstGeom>
        </p:spPr>
      </p:pic>
      <p:sp>
        <p:nvSpPr>
          <p:cNvPr id="8" name="Picture Placeholder 7"/>
          <p:cNvSpPr>
            <a:spLocks noGrp="1"/>
          </p:cNvSpPr>
          <p:nvPr>
            <p:ph type="pic" sz="quarter" idx="10"/>
          </p:nvPr>
        </p:nvSpPr>
        <p:spPr>
          <a:xfrm>
            <a:off x="1167809" y="2285591"/>
            <a:ext cx="2914650" cy="2916237"/>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stStyle>
          <a:p>
            <a:endParaRPr lang="en-US" dirty="0"/>
          </a:p>
        </p:txBody>
      </p:sp>
      <p:sp>
        <p:nvSpPr>
          <p:cNvPr id="9" name="Picture Placeholder 7"/>
          <p:cNvSpPr>
            <a:spLocks noGrp="1"/>
          </p:cNvSpPr>
          <p:nvPr>
            <p:ph type="pic" sz="quarter" idx="11"/>
          </p:nvPr>
        </p:nvSpPr>
        <p:spPr>
          <a:xfrm>
            <a:off x="4638675" y="2285591"/>
            <a:ext cx="2914650" cy="2916237"/>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stStyle>
          <a:p>
            <a:endParaRPr lang="en-US" dirty="0"/>
          </a:p>
        </p:txBody>
      </p:sp>
      <p:sp>
        <p:nvSpPr>
          <p:cNvPr id="10" name="Picture Placeholder 7"/>
          <p:cNvSpPr>
            <a:spLocks noGrp="1"/>
          </p:cNvSpPr>
          <p:nvPr>
            <p:ph type="pic" sz="quarter" idx="12"/>
          </p:nvPr>
        </p:nvSpPr>
        <p:spPr>
          <a:xfrm>
            <a:off x="8109541" y="2285590"/>
            <a:ext cx="2914650" cy="2916237"/>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022074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EC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2257373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54A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21899" y="5574909"/>
            <a:ext cx="2492200" cy="997876"/>
          </a:xfrm>
          <a:prstGeom prst="rect">
            <a:avLst/>
          </a:prstGeom>
        </p:spPr>
      </p:pic>
    </p:spTree>
    <p:extLst>
      <p:ext uri="{BB962C8B-B14F-4D97-AF65-F5344CB8AC3E}">
        <p14:creationId xmlns:p14="http://schemas.microsoft.com/office/powerpoint/2010/main" val="130951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About Centerstone - Slide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0503" b="-2685"/>
          <a:stretch/>
        </p:blipFill>
        <p:spPr>
          <a:xfrm>
            <a:off x="2282" y="-256478"/>
            <a:ext cx="12200555" cy="7301678"/>
          </a:xfrm>
          <a:prstGeom prst="rect">
            <a:avLst/>
          </a:prstGeom>
        </p:spPr>
      </p:pic>
      <p:sp>
        <p:nvSpPr>
          <p:cNvPr id="2" name="Title 1"/>
          <p:cNvSpPr txBox="1">
            <a:spLocks/>
          </p:cNvSpPr>
          <p:nvPr userDrawn="1"/>
        </p:nvSpPr>
        <p:spPr>
          <a:xfrm>
            <a:off x="998868" y="768489"/>
            <a:ext cx="9712198" cy="626400"/>
          </a:xfrm>
          <a:prstGeom prst="rect">
            <a:avLst/>
          </a:prstGeom>
        </p:spPr>
        <p:txBody>
          <a:bodyPr/>
          <a:lstStyle>
            <a:lvl1pPr algn="l" defTabSz="914400" rtl="0" eaLnBrk="1" latinLnBrk="0" hangingPunct="1">
              <a:lnSpc>
                <a:spcPct val="90000"/>
              </a:lnSpc>
              <a:spcBef>
                <a:spcPct val="0"/>
              </a:spcBef>
              <a:buNone/>
              <a:defRPr sz="4000" kern="1200">
                <a:solidFill>
                  <a:srgbClr val="98CDCD"/>
                </a:solidFill>
                <a:latin typeface="Arial" panose="020B0604020202020204" pitchFamily="34" charset="0"/>
                <a:ea typeface="+mj-ea"/>
                <a:cs typeface="Arial" panose="020B0604020202020204" pitchFamily="34" charset="0"/>
              </a:defRPr>
            </a:lvl1pPr>
          </a:lstStyle>
          <a:p>
            <a:r>
              <a:rPr lang="en-US" b="1" dirty="0" smtClean="0">
                <a:solidFill>
                  <a:srgbClr val="54A49D"/>
                </a:solidFill>
                <a:latin typeface="Cambria" panose="02040503050406030204" pitchFamily="18" charset="0"/>
                <a:ea typeface="Cambria" panose="02040503050406030204" pitchFamily="18" charset="0"/>
              </a:rPr>
              <a:t>Centerstone at a glance</a:t>
            </a:r>
            <a:endParaRPr lang="en-US" b="1" dirty="0">
              <a:solidFill>
                <a:srgbClr val="54A49D"/>
              </a:solidFill>
              <a:latin typeface="Cambria" panose="02040503050406030204" pitchFamily="18" charset="0"/>
              <a:ea typeface="Cambria" panose="02040503050406030204" pitchFamily="18" charset="0"/>
            </a:endParaRPr>
          </a:p>
        </p:txBody>
      </p:sp>
      <p:sp>
        <p:nvSpPr>
          <p:cNvPr id="3" name="Rectangle 2"/>
          <p:cNvSpPr/>
          <p:nvPr userDrawn="1"/>
        </p:nvSpPr>
        <p:spPr>
          <a:xfrm>
            <a:off x="782868" y="561600"/>
            <a:ext cx="10670400" cy="4746380"/>
          </a:xfrm>
          <a:prstGeom prst="rect">
            <a:avLst/>
          </a:prstGeom>
          <a:noFill/>
          <a:ln w="12700">
            <a:solidFill>
              <a:srgbClr val="E49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userDrawn="1"/>
        </p:nvSpPr>
        <p:spPr>
          <a:xfrm>
            <a:off x="1193268" y="1420089"/>
            <a:ext cx="10104000" cy="5170646"/>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Centerstone is a private, nonprofit healthcare organization with services available nationally</a:t>
            </a:r>
          </a:p>
          <a:p>
            <a:pPr marL="285750" indent="-285750">
              <a:buFont typeface="Arial" panose="020B0604020202020204" pitchFamily="34" charset="0"/>
              <a:buChar char="•"/>
            </a:pPr>
            <a:endPar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Specialized </a:t>
            </a:r>
            <a:r>
              <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programs for the military community, therapeutic foster care, children’s services and employee assistance </a:t>
            </a: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programs (eap)</a:t>
            </a:r>
          </a:p>
          <a:p>
            <a:pPr marL="285750" indent="-285750">
              <a:buFont typeface="Arial" panose="020B0604020202020204" pitchFamily="34" charset="0"/>
              <a:buChar char="•"/>
            </a:pPr>
            <a:endPar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60+ years in operation</a:t>
            </a:r>
          </a:p>
          <a:p>
            <a:pPr marL="285750" indent="-285750">
              <a:buFont typeface="Arial" panose="020B0604020202020204" pitchFamily="34" charset="0"/>
              <a:buChar char="•"/>
            </a:pPr>
            <a:endPar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CARF and Joint Commission Accredited</a:t>
            </a:r>
          </a:p>
          <a:p>
            <a:pPr marL="285750" indent="-285750">
              <a:buFont typeface="Arial" panose="020B0604020202020204" pitchFamily="34" charset="0"/>
              <a:buChar char="•"/>
            </a:pPr>
            <a:endPar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Centerstone’s Research Institute provides guidance through research and technology, leveraging the best practices for use in all our </a:t>
            </a: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communities</a:t>
            </a:r>
          </a:p>
          <a:p>
            <a:pPr marL="285750" indent="-285750">
              <a:buFont typeface="Arial" panose="020B0604020202020204" pitchFamily="34" charset="0"/>
              <a:buChar char="•"/>
            </a:pPr>
            <a:endPar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Centerstone’s Foundation secures philanthropic resources to support the work and mission of delivering care that changes people’s </a:t>
            </a: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lives</a:t>
            </a:r>
            <a:endPar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smtClean="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smtClean="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smtClean="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338471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cxnSp>
        <p:nvCxnSpPr>
          <p:cNvPr id="13" name="Straight Connector 12"/>
          <p:cNvCxnSpPr/>
          <p:nvPr userDrawn="1"/>
        </p:nvCxnSpPr>
        <p:spPr>
          <a:xfrm>
            <a:off x="603921" y="3872021"/>
            <a:ext cx="9108791" cy="2072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603921" y="383138"/>
            <a:ext cx="9942907" cy="626400"/>
          </a:xfrm>
          <a:prstGeom prst="rect">
            <a:avLst/>
          </a:prstGeom>
        </p:spPr>
        <p:txBody>
          <a:bodyPr/>
          <a:lstStyle>
            <a:lvl1pPr algn="l" defTabSz="914400" rtl="0" eaLnBrk="1" latinLnBrk="0" hangingPunct="1">
              <a:lnSpc>
                <a:spcPct val="90000"/>
              </a:lnSpc>
              <a:spcBef>
                <a:spcPct val="0"/>
              </a:spcBef>
              <a:buNone/>
              <a:defRPr sz="4000" kern="1200">
                <a:solidFill>
                  <a:srgbClr val="98CDCD"/>
                </a:solidFill>
                <a:latin typeface="Arial" panose="020B0604020202020204" pitchFamily="34" charset="0"/>
                <a:ea typeface="+mj-ea"/>
                <a:cs typeface="Arial" panose="020B0604020202020204" pitchFamily="34" charset="0"/>
              </a:defRPr>
            </a:lvl1pPr>
          </a:lstStyle>
          <a:p>
            <a:r>
              <a:rPr lang="en-US" b="1" dirty="0" smtClean="0">
                <a:solidFill>
                  <a:srgbClr val="367689"/>
                </a:solidFill>
                <a:latin typeface="Cambria" panose="02040503050406030204" pitchFamily="18" charset="0"/>
                <a:ea typeface="Cambria" panose="02040503050406030204" pitchFamily="18" charset="0"/>
              </a:rPr>
              <a:t>Centerstone at a glance</a:t>
            </a:r>
            <a:endParaRPr lang="en-US" b="1" dirty="0">
              <a:solidFill>
                <a:srgbClr val="367689"/>
              </a:solidFill>
              <a:latin typeface="Cambria" panose="02040503050406030204" pitchFamily="18" charset="0"/>
              <a:ea typeface="Cambria" panose="02040503050406030204" pitchFamily="18" charset="0"/>
            </a:endParaRPr>
          </a:p>
        </p:txBody>
      </p:sp>
      <p:sp>
        <p:nvSpPr>
          <p:cNvPr id="15" name="TextBox 14"/>
          <p:cNvSpPr txBox="1"/>
          <p:nvPr userDrawn="1"/>
        </p:nvSpPr>
        <p:spPr>
          <a:xfrm>
            <a:off x="1089586" y="1661495"/>
            <a:ext cx="3177071" cy="2800767"/>
          </a:xfrm>
          <a:prstGeom prst="rect">
            <a:avLst/>
          </a:prstGeom>
          <a:noFill/>
          <a:ln w="28575">
            <a:noFill/>
          </a:ln>
        </p:spPr>
        <p:txBody>
          <a:bodyPr wrap="square" rtlCol="0">
            <a:spAutoFit/>
          </a:bodyPr>
          <a:lstStyle/>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People Served:</a:t>
            </a: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107,406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total</a:t>
            </a:r>
          </a:p>
          <a:p>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        32,000+ children</a:t>
            </a:r>
          </a:p>
          <a:p>
            <a:r>
              <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       75,000+ adults</a:t>
            </a:r>
          </a:p>
          <a:p>
            <a:endParaRPr lang="en-US" dirty="0">
              <a:latin typeface="Cambria" panose="02040503050406030204" pitchFamily="18" charset="0"/>
              <a:ea typeface="Cambria" panose="02040503050406030204" pitchFamily="18" charset="0"/>
              <a:cs typeface="Arial" panose="020B0604020202020204" pitchFamily="34" charset="0"/>
            </a:endParaRP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Services Provided:</a:t>
            </a: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2,189,937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total</a:t>
            </a:r>
            <a:endPar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endParaRPr lang="en-US" sz="1600" b="1" dirty="0" smtClean="0">
              <a:solidFill>
                <a:srgbClr val="367689"/>
              </a:solidFill>
              <a:latin typeface="Cambria" panose="02040503050406030204" pitchFamily="18" charset="0"/>
              <a:ea typeface="Cambria" panose="02040503050406030204" pitchFamily="18" charset="0"/>
              <a:cs typeface="Arial" panose="020B0604020202020204" pitchFamily="34" charset="0"/>
            </a:endParaRPr>
          </a:p>
          <a:p>
            <a:endParaRPr lang="en-US" sz="1600" dirty="0">
              <a:latin typeface="Cambria" panose="02040503050406030204" pitchFamily="18" charset="0"/>
              <a:ea typeface="Cambria" panose="02040503050406030204" pitchFamily="18" charset="0"/>
              <a:cs typeface="Arial" panose="020B0604020202020204" pitchFamily="34" charset="0"/>
            </a:endParaRPr>
          </a:p>
          <a:p>
            <a:endParaRPr lang="en-US" dirty="0">
              <a:latin typeface="Cambria" panose="02040503050406030204" pitchFamily="18" charset="0"/>
              <a:ea typeface="Cambria" panose="02040503050406030204" pitchFamily="18" charset="0"/>
              <a:cs typeface="Arial" panose="020B0604020202020204" pitchFamily="34" charset="0"/>
            </a:endParaRPr>
          </a:p>
        </p:txBody>
      </p:sp>
      <p:sp>
        <p:nvSpPr>
          <p:cNvPr id="16" name="TextBox 15"/>
          <p:cNvSpPr txBox="1"/>
          <p:nvPr userDrawn="1"/>
        </p:nvSpPr>
        <p:spPr>
          <a:xfrm>
            <a:off x="4552055" y="4341662"/>
            <a:ext cx="4376871" cy="1169551"/>
          </a:xfrm>
          <a:prstGeom prst="rect">
            <a:avLst/>
          </a:prstGeom>
          <a:noFill/>
          <a:ln w="28575">
            <a:noFill/>
          </a:ln>
        </p:spPr>
        <p:txBody>
          <a:bodyPr wrap="square" rtlCol="0">
            <a:spAutoFit/>
          </a:bodyPr>
          <a:lstStyle/>
          <a:p>
            <a:endParaRPr lang="en-US" b="1" dirty="0">
              <a:latin typeface="Cambria" panose="02040503050406030204" pitchFamily="18" charset="0"/>
              <a:ea typeface="Cambria" panose="02040503050406030204" pitchFamily="18" charset="0"/>
              <a:cs typeface="Arial" panose="020B0604020202020204" pitchFamily="34" charset="0"/>
            </a:endParaRPr>
          </a:p>
          <a:p>
            <a:r>
              <a:rPr lang="en-US" sz="1800"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1</a:t>
            </a:r>
            <a:r>
              <a:rPr lang="en-US" sz="1800" b="1" dirty="0" smtClean="0">
                <a:solidFill>
                  <a:srgbClr val="54A49D"/>
                </a:solidFill>
                <a:latin typeface="Cambria" panose="02040503050406030204" pitchFamily="18" charset="0"/>
                <a:ea typeface="Cambria" panose="02040503050406030204" pitchFamily="18" charset="0"/>
                <a:cs typeface="Arial" panose="020B0604020202020204" pitchFamily="34" charset="0"/>
              </a:rPr>
              <a:t> </a:t>
            </a:r>
            <a:r>
              <a:rPr lang="en-US" sz="1800"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Inpatient Behavioral Hospital</a:t>
            </a:r>
          </a:p>
          <a:p>
            <a:endParaRPr lang="en-US" sz="1600" b="1"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endParaRPr lang="en-US" dirty="0">
              <a:latin typeface="Cambria" panose="02040503050406030204" pitchFamily="18" charset="0"/>
              <a:ea typeface="Cambria" panose="02040503050406030204" pitchFamily="18" charset="0"/>
              <a:cs typeface="Arial" panose="020B0604020202020204" pitchFamily="34" charset="0"/>
            </a:endParaRPr>
          </a:p>
        </p:txBody>
      </p:sp>
      <p:sp>
        <p:nvSpPr>
          <p:cNvPr id="17" name="Rectangle 16"/>
          <p:cNvSpPr/>
          <p:nvPr userDrawn="1"/>
        </p:nvSpPr>
        <p:spPr>
          <a:xfrm>
            <a:off x="603921" y="1062866"/>
            <a:ext cx="5327858" cy="523220"/>
          </a:xfrm>
          <a:prstGeom prst="rect">
            <a:avLst/>
          </a:prstGeom>
        </p:spPr>
        <p:txBody>
          <a:bodyPr wrap="square">
            <a:spAutoFit/>
          </a:bodyPr>
          <a:lstStyle/>
          <a:p>
            <a:r>
              <a:rPr lang="en-US" sz="2800"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Care In FY 2022</a:t>
            </a:r>
            <a:endParaRPr lang="en-US" sz="2800" b="1" dirty="0">
              <a:solidFill>
                <a:srgbClr val="367689"/>
              </a:solidFill>
              <a:latin typeface="Cambria" panose="02040503050406030204" pitchFamily="18" charset="0"/>
              <a:ea typeface="Cambria" panose="02040503050406030204" pitchFamily="18" charset="0"/>
              <a:cs typeface="Arial" panose="020B0604020202020204" pitchFamily="34" charset="0"/>
            </a:endParaRPr>
          </a:p>
        </p:txBody>
      </p:sp>
      <p:sp>
        <p:nvSpPr>
          <p:cNvPr id="18" name="Rectangle 17"/>
          <p:cNvSpPr/>
          <p:nvPr userDrawn="1"/>
        </p:nvSpPr>
        <p:spPr>
          <a:xfrm>
            <a:off x="5526420" y="1661495"/>
            <a:ext cx="4282659" cy="2585323"/>
          </a:xfrm>
          <a:prstGeom prst="rect">
            <a:avLst/>
          </a:prstGeom>
        </p:spPr>
        <p:txBody>
          <a:bodyPr wrap="square">
            <a:spAutoFit/>
          </a:bodyPr>
          <a:lstStyle/>
          <a:p>
            <a:r>
              <a:rPr lang="en-US" b="1" dirty="0">
                <a:solidFill>
                  <a:srgbClr val="367689"/>
                </a:solidFill>
                <a:latin typeface="Cambria" panose="02040503050406030204" pitchFamily="18" charset="0"/>
                <a:ea typeface="Cambria" panose="02040503050406030204" pitchFamily="18" charset="0"/>
                <a:cs typeface="Arial" panose="020B0604020202020204" pitchFamily="34" charset="0"/>
              </a:rPr>
              <a:t>Staff:</a:t>
            </a: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3,080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clinical and administrative </a:t>
            </a:r>
            <a:r>
              <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staff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plus </a:t>
            </a:r>
            <a:r>
              <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a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nationwide network </a:t>
            </a:r>
            <a:r>
              <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of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contracted behavioral health providers.</a:t>
            </a:r>
          </a:p>
          <a:p>
            <a:endPar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Total</a:t>
            </a:r>
            <a:r>
              <a:rPr lang="en-US" b="1" baseline="0" dirty="0" smtClean="0">
                <a:solidFill>
                  <a:srgbClr val="367689"/>
                </a:solidFill>
                <a:latin typeface="Cambria" panose="02040503050406030204" pitchFamily="18" charset="0"/>
                <a:ea typeface="Cambria" panose="02040503050406030204" pitchFamily="18" charset="0"/>
                <a:cs typeface="Arial" panose="020B0604020202020204" pitchFamily="34" charset="0"/>
              </a:rPr>
              <a:t> Revenue</a:t>
            </a:r>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a:t>
            </a: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$305,725,431</a:t>
            </a:r>
            <a:endPar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endPar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endPar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p:txBody>
      </p:sp>
      <p:sp>
        <p:nvSpPr>
          <p:cNvPr id="19" name="Rectangle 18"/>
          <p:cNvSpPr/>
          <p:nvPr userDrawn="1"/>
        </p:nvSpPr>
        <p:spPr>
          <a:xfrm>
            <a:off x="603921" y="3958028"/>
            <a:ext cx="8610404" cy="523220"/>
          </a:xfrm>
          <a:prstGeom prst="rect">
            <a:avLst/>
          </a:prstGeom>
        </p:spPr>
        <p:txBody>
          <a:bodyPr wrap="square">
            <a:spAutoFit/>
          </a:bodyPr>
          <a:lstStyle/>
          <a:p>
            <a:r>
              <a:rPr lang="en-US" sz="2800" b="1" dirty="0" err="1" smtClean="0">
                <a:solidFill>
                  <a:srgbClr val="367689"/>
                </a:solidFill>
                <a:latin typeface="Cambria" panose="02040503050406030204" pitchFamily="18" charset="0"/>
                <a:ea typeface="Cambria" panose="02040503050406030204" pitchFamily="18" charset="0"/>
                <a:cs typeface="Arial" panose="020B0604020202020204" pitchFamily="34" charset="0"/>
              </a:rPr>
              <a:t>Centerstone</a:t>
            </a:r>
            <a:r>
              <a:rPr lang="en-US" sz="2800"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 in</a:t>
            </a:r>
            <a:r>
              <a:rPr lang="en-US" sz="2800" b="1" baseline="0" dirty="0" smtClean="0">
                <a:solidFill>
                  <a:srgbClr val="367689"/>
                </a:solidFill>
                <a:latin typeface="Cambria" panose="02040503050406030204" pitchFamily="18" charset="0"/>
                <a:ea typeface="Cambria" panose="02040503050406030204" pitchFamily="18" charset="0"/>
                <a:cs typeface="Arial" panose="020B0604020202020204" pitchFamily="34" charset="0"/>
              </a:rPr>
              <a:t> the Community</a:t>
            </a:r>
            <a:endParaRPr lang="en-US" sz="2800" b="1" dirty="0">
              <a:solidFill>
                <a:srgbClr val="367689"/>
              </a:solidFill>
              <a:latin typeface="Cambria" panose="02040503050406030204" pitchFamily="18" charset="0"/>
              <a:ea typeface="Cambria" panose="02040503050406030204" pitchFamily="18" charset="0"/>
              <a:cs typeface="Arial" panose="020B0604020202020204" pitchFamily="34" charset="0"/>
            </a:endParaRPr>
          </a:p>
        </p:txBody>
      </p:sp>
      <p:sp>
        <p:nvSpPr>
          <p:cNvPr id="20" name="Rectangle 19"/>
          <p:cNvSpPr/>
          <p:nvPr userDrawn="1"/>
        </p:nvSpPr>
        <p:spPr>
          <a:xfrm>
            <a:off x="1089586" y="4630452"/>
            <a:ext cx="1743740" cy="369332"/>
          </a:xfrm>
          <a:prstGeom prst="rect">
            <a:avLst/>
          </a:prstGeom>
        </p:spPr>
        <p:txBody>
          <a:bodyPr wrap="square">
            <a:spAutoFit/>
          </a:bodyPr>
          <a:lstStyle/>
          <a:p>
            <a:r>
              <a:rPr lang="en-US" sz="1800"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170+</a:t>
            </a:r>
            <a:r>
              <a:rPr lang="en-US" sz="1800" dirty="0" smtClean="0">
                <a:solidFill>
                  <a:srgbClr val="367689"/>
                </a:solidFill>
                <a:latin typeface="Cambria" panose="02040503050406030204" pitchFamily="18" charset="0"/>
                <a:ea typeface="Cambria" panose="02040503050406030204" pitchFamily="18" charset="0"/>
                <a:cs typeface="Arial" panose="020B0604020202020204" pitchFamily="34" charset="0"/>
              </a:rPr>
              <a:t> </a:t>
            </a:r>
            <a:r>
              <a:rPr lang="en-US" sz="1800"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Locations</a:t>
            </a:r>
            <a:endParaRPr lang="en-US" sz="1800"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p:txBody>
      </p:sp>
      <p:sp>
        <p:nvSpPr>
          <p:cNvPr id="22" name="Rectangle 21"/>
          <p:cNvSpPr/>
          <p:nvPr userDrawn="1"/>
        </p:nvSpPr>
        <p:spPr>
          <a:xfrm>
            <a:off x="9214324" y="4618923"/>
            <a:ext cx="2150444" cy="369332"/>
          </a:xfrm>
          <a:prstGeom prst="rect">
            <a:avLst/>
          </a:prstGeom>
        </p:spPr>
        <p:txBody>
          <a:bodyPr wrap="square">
            <a:spAutoFit/>
          </a:bodyPr>
          <a:lstStyle/>
          <a:p>
            <a:r>
              <a:rPr lang="en-US" sz="1800" b="1" dirty="0" smtClean="0">
                <a:solidFill>
                  <a:srgbClr val="367689"/>
                </a:solidFill>
                <a:latin typeface="Arial" panose="020B0604020202020204" pitchFamily="34" charset="0"/>
                <a:cs typeface="Arial" panose="020B0604020202020204" pitchFamily="34" charset="0"/>
              </a:rPr>
              <a:t>750+ </a:t>
            </a:r>
            <a:r>
              <a:rPr lang="en-US" sz="1800" b="0" dirty="0" smtClean="0">
                <a:solidFill>
                  <a:schemeClr val="bg1">
                    <a:lumMod val="50000"/>
                  </a:schemeClr>
                </a:solidFill>
                <a:latin typeface="Arial" panose="020B0604020202020204" pitchFamily="34" charset="0"/>
                <a:cs typeface="Arial" panose="020B0604020202020204" pitchFamily="34" charset="0"/>
              </a:rPr>
              <a:t>Schools</a:t>
            </a:r>
            <a:endParaRPr lang="en-US" sz="1800"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074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a:xfrm>
            <a:off x="838200" y="2766217"/>
            <a:ext cx="10515600" cy="1325563"/>
          </a:xfrm>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smtClean="0"/>
              <a:t>Click to edit Master title style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3332010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457" y="5586412"/>
            <a:ext cx="2409825" cy="942975"/>
          </a:xfrm>
          <a:prstGeom prst="rect">
            <a:avLst/>
          </a:prstGeom>
        </p:spPr>
      </p:pic>
    </p:spTree>
    <p:extLst>
      <p:ext uri="{BB962C8B-B14F-4D97-AF65-F5344CB8AC3E}">
        <p14:creationId xmlns:p14="http://schemas.microsoft.com/office/powerpoint/2010/main" val="3719109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1494710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365125"/>
            <a:ext cx="10515600" cy="1325563"/>
          </a:xfrm>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367689"/>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367689"/>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2807262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b="1">
                <a:solidFill>
                  <a:srgbClr val="367689"/>
                </a:solidFill>
                <a:latin typeface="Cambria" panose="02040503050406030204" pitchFamily="18" charset="0"/>
                <a:ea typeface="Cambria" panose="02040503050406030204"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sz="2800">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sz="2400">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sz="2000">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sz="2000">
                <a:solidFill>
                  <a:srgbClr val="367689"/>
                </a:solidFill>
                <a:latin typeface="Cambria" panose="02040503050406030204" pitchFamily="18" charset="0"/>
                <a:ea typeface="Cambria" panose="02040503050406030204" pitchFamily="18" charset="0"/>
                <a:cs typeface="Arial" panose="020B0604020202020204" pitchFamily="34" charset="0"/>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367689"/>
                </a:solidFill>
                <a:latin typeface="Cambria" panose="02040503050406030204" pitchFamily="18" charset="0"/>
                <a:ea typeface="Cambria" panose="020405030504060302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457" y="5586412"/>
            <a:ext cx="2409825" cy="942975"/>
          </a:xfrm>
          <a:prstGeom prst="rect">
            <a:avLst/>
          </a:prstGeom>
        </p:spPr>
      </p:pic>
    </p:spTree>
    <p:extLst>
      <p:ext uri="{BB962C8B-B14F-4D97-AF65-F5344CB8AC3E}">
        <p14:creationId xmlns:p14="http://schemas.microsoft.com/office/powerpoint/2010/main" val="3322413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b="1">
                <a:solidFill>
                  <a:srgbClr val="367689"/>
                </a:solidFill>
                <a:latin typeface="Cambria" panose="02040503050406030204" pitchFamily="18" charset="0"/>
                <a:ea typeface="Cambria" panose="02040503050406030204"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367689"/>
                </a:solidFill>
                <a:latin typeface="Cambria" panose="02040503050406030204" pitchFamily="18" charset="0"/>
                <a:ea typeface="Cambria" panose="020405030504060302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367689"/>
                </a:solidFill>
                <a:latin typeface="Cambria" panose="02040503050406030204" pitchFamily="18" charset="0"/>
                <a:ea typeface="Cambria" panose="020405030504060302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457" y="5586412"/>
            <a:ext cx="2409825" cy="942975"/>
          </a:xfrm>
          <a:prstGeom prst="rect">
            <a:avLst/>
          </a:prstGeom>
        </p:spPr>
      </p:pic>
    </p:spTree>
    <p:extLst>
      <p:ext uri="{BB962C8B-B14F-4D97-AF65-F5344CB8AC3E}">
        <p14:creationId xmlns:p14="http://schemas.microsoft.com/office/powerpoint/2010/main" val="2656393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s">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EC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smtClean="0"/>
              <a:t>Click to edit Master title style</a:t>
            </a:r>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175" y="1894175"/>
            <a:ext cx="2372021" cy="1334262"/>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3021" y="1894175"/>
            <a:ext cx="2372021" cy="133426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9868" y="1894175"/>
            <a:ext cx="2372021" cy="1334262"/>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71377" y="4258982"/>
            <a:ext cx="2372021" cy="1334262"/>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937591" y="4258982"/>
            <a:ext cx="2372021" cy="1334262"/>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403803" y="4258982"/>
            <a:ext cx="2372021" cy="1334262"/>
          </a:xfrm>
          <a:prstGeom prst="rect">
            <a:avLst/>
          </a:prstGeom>
        </p:spPr>
      </p:pic>
      <p:sp>
        <p:nvSpPr>
          <p:cNvPr id="8" name="Picture Placeholder 7"/>
          <p:cNvSpPr>
            <a:spLocks noGrp="1"/>
          </p:cNvSpPr>
          <p:nvPr>
            <p:ph type="pic" sz="quarter" idx="10"/>
          </p:nvPr>
        </p:nvSpPr>
        <p:spPr>
          <a:xfrm>
            <a:off x="1167809" y="2285591"/>
            <a:ext cx="2914650" cy="2916237"/>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stStyle>
          <a:p>
            <a:r>
              <a:rPr lang="en-US" smtClean="0"/>
              <a:t>Click icon to add picture</a:t>
            </a:r>
            <a:endParaRPr lang="en-US" dirty="0"/>
          </a:p>
        </p:txBody>
      </p:sp>
      <p:sp>
        <p:nvSpPr>
          <p:cNvPr id="9" name="Picture Placeholder 7"/>
          <p:cNvSpPr>
            <a:spLocks noGrp="1"/>
          </p:cNvSpPr>
          <p:nvPr>
            <p:ph type="pic" sz="quarter" idx="11"/>
          </p:nvPr>
        </p:nvSpPr>
        <p:spPr>
          <a:xfrm>
            <a:off x="4638675" y="2285591"/>
            <a:ext cx="2914650" cy="2916237"/>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stStyle>
          <a:p>
            <a:r>
              <a:rPr lang="en-US" smtClean="0"/>
              <a:t>Click icon to add picture</a:t>
            </a:r>
            <a:endParaRPr lang="en-US" dirty="0"/>
          </a:p>
        </p:txBody>
      </p:sp>
      <p:sp>
        <p:nvSpPr>
          <p:cNvPr id="10" name="Picture Placeholder 7"/>
          <p:cNvSpPr>
            <a:spLocks noGrp="1"/>
          </p:cNvSpPr>
          <p:nvPr>
            <p:ph type="pic" sz="quarter" idx="12"/>
          </p:nvPr>
        </p:nvSpPr>
        <p:spPr>
          <a:xfrm>
            <a:off x="8109541" y="2285590"/>
            <a:ext cx="2914650" cy="2916237"/>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stStyle>
          <a:p>
            <a:r>
              <a:rPr lang="en-US" smtClean="0"/>
              <a:t>Click icon to add picture</a:t>
            </a:r>
            <a:endParaRPr lang="en-US" dirty="0"/>
          </a:p>
        </p:txBody>
      </p:sp>
    </p:spTree>
    <p:extLst>
      <p:ext uri="{BB962C8B-B14F-4D97-AF65-F5344CB8AC3E}">
        <p14:creationId xmlns:p14="http://schemas.microsoft.com/office/powerpoint/2010/main" val="1854626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297382745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387304917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1.xml"/><Relationship Id="rId7"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35.pn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38.pn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ags" Target="../tags/tag24.xml"/><Relationship Id="rId6" Type="http://schemas.microsoft.com/office/2007/relationships/hdphoto" Target="../media/hdphoto4.wdp"/><Relationship Id="rId5" Type="http://schemas.openxmlformats.org/officeDocument/2006/relationships/image" Target="../media/image44.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5.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26.xml"/><Relationship Id="rId5" Type="http://schemas.openxmlformats.org/officeDocument/2006/relationships/image" Target="../media/image48.jp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microsoft.com/office/2007/relationships/hdphoto" Target="../media/hdphoto6.wdp"/><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63.jp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32.xml"/><Relationship Id="rId5" Type="http://schemas.microsoft.com/office/2007/relationships/hdphoto" Target="../media/hdphoto7.wdp"/><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43.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62.jpg"/><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7046" y="1447800"/>
            <a:ext cx="11014108" cy="1122062"/>
          </a:xfrm>
        </p:spPr>
        <p:txBody>
          <a:bodyPr/>
          <a:lstStyle/>
          <a:p>
            <a:pPr algn="ctr"/>
            <a:r>
              <a:rPr lang="en-US" sz="6600" b="1" i="1" dirty="0"/>
              <a:t>Redes </a:t>
            </a:r>
            <a:r>
              <a:rPr lang="en-US" sz="6600" b="1" i="1" dirty="0" err="1"/>
              <a:t>Sociales</a:t>
            </a:r>
            <a:r>
              <a:rPr lang="en-US" sz="6600" b="1" i="1" dirty="0"/>
              <a:t> y </a:t>
            </a:r>
            <a:r>
              <a:rPr lang="en-US" sz="6600" b="1" i="1" dirty="0" err="1"/>
              <a:t>Seguridad</a:t>
            </a:r>
            <a:endParaRPr lang="en-US" sz="6600" b="1" i="1" dirty="0"/>
          </a:p>
        </p:txBody>
      </p:sp>
      <p:sp>
        <p:nvSpPr>
          <p:cNvPr id="3" name="Subtitle 2"/>
          <p:cNvSpPr>
            <a:spLocks noGrp="1"/>
          </p:cNvSpPr>
          <p:nvPr>
            <p:ph type="subTitle" idx="1"/>
          </p:nvPr>
        </p:nvSpPr>
        <p:spPr>
          <a:xfrm>
            <a:off x="3048000" y="5638800"/>
            <a:ext cx="6172200" cy="704764"/>
          </a:xfrm>
        </p:spPr>
        <p:txBody>
          <a:bodyPr>
            <a:normAutofit lnSpcReduction="10000"/>
          </a:bodyPr>
          <a:lstStyle/>
          <a:p>
            <a:pPr algn="ctr"/>
            <a:r>
              <a:rPr lang="es-ES" sz="1200" dirty="0"/>
              <a:t>Esta publicación fue posible gracias al número de subvención TP1AH000081-01-01 del Departamento de Salud y Servicios Humanos, Oficina de Asuntos de Población; su contenido es responsabilidad exclusiva de los autores y no representa necesariamente las opiniones oficiales del Departamento de Salud y Servicios Humanos.</a:t>
            </a:r>
            <a:endParaRPr lang="en-US" sz="1200" dirty="0"/>
          </a:p>
        </p:txBody>
      </p:sp>
      <p:sp>
        <p:nvSpPr>
          <p:cNvPr id="4" name="SessionQuestionData" descr="&lt;?xml version=&quot;1.0&quot;?&gt;&lt;AllQuestions /&gt;" hidden="1"/>
          <p:cNvSpPr txBox="1"/>
          <p:nvPr/>
        </p:nvSpPr>
        <p:spPr>
          <a:xfrm>
            <a:off x="1524000" y="0"/>
            <a:ext cx="0" cy="369332"/>
          </a:xfrm>
          <a:prstGeom prst="rect">
            <a:avLst/>
          </a:prstGeom>
          <a:noFill/>
        </p:spPr>
        <p:txBody>
          <a:bodyPr vert="horz" rtlCol="0">
            <a:spAutoFit/>
          </a:bodyPr>
          <a:lstStyle/>
          <a:p>
            <a:endParaRPr lang="en-US"/>
          </a:p>
        </p:txBody>
      </p:sp>
      <p:sp>
        <p:nvSpPr>
          <p:cNvPr id="5" name="SessionAnswerData" descr="&lt;?xml version=&quot;1.0&quot;?&gt;&lt;AllAnswers /&gt;" hidden="1"/>
          <p:cNvSpPr txBox="1"/>
          <p:nvPr/>
        </p:nvSpPr>
        <p:spPr>
          <a:xfrm>
            <a:off x="2794000" y="0"/>
            <a:ext cx="0" cy="369332"/>
          </a:xfrm>
          <a:prstGeom prst="rect">
            <a:avLst/>
          </a:prstGeom>
          <a:noFill/>
        </p:spPr>
        <p:txBody>
          <a:bodyPr vert="horz" rtlCol="0">
            <a:spAutoFit/>
          </a:bodyPr>
          <a:lstStyle/>
          <a:p>
            <a:endParaRPr lang="en-US"/>
          </a:p>
        </p:txBody>
      </p:sp>
      <p:sp>
        <p:nvSpPr>
          <p:cNvPr id="6" name="SessionResponseData" hidden="1"/>
          <p:cNvSpPr txBox="1"/>
          <p:nvPr/>
        </p:nvSpPr>
        <p:spPr>
          <a:xfrm>
            <a:off x="1524000" y="0"/>
            <a:ext cx="0" cy="369332"/>
          </a:xfrm>
          <a:prstGeom prst="rect">
            <a:avLst/>
          </a:prstGeom>
          <a:noFill/>
        </p:spPr>
        <p:txBody>
          <a:bodyPr vert="horz" rtlCol="0">
            <a:spAutoFit/>
          </a:bodyPr>
          <a:lstStyle/>
          <a:p>
            <a:endParaRPr lang="en-US"/>
          </a:p>
        </p:txBody>
      </p:sp>
      <p:sp>
        <p:nvSpPr>
          <p:cNvPr id="7" name="SessionPresentationSettingsData" descr="&lt;?xml version=&quot;1.0&quot;?&gt;&lt;Settings&gt;&lt;answerBulletFormat&gt;Numeric&lt;/answerBulletFormat&gt;&lt;pointsToClock&gt;&lt;/pointsToClock&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Yes&lt;/countdownAutoInsert&gt;&lt;countdownSeconds&gt;10&lt;/countdownSeconds&gt;&lt;countdownSound&gt;TicToc.wav&lt;/countdownSound&gt;&lt;countdownStyle&gt;Stopwatch&lt;/countdownStyle&gt;&lt;gridAutoInsert&gt;No&lt;/gridAutoInsert&gt;&lt;gridFillStyle&gt;Answered&lt;/gridFillStyle&gt;&lt;gridFillColor&gt;255,255,0&lt;/gridFillColor&gt;&lt;ChartModel&gt;3D&lt;/ChartModel&gt;&lt;SimulatedVoteCount&gt;50&lt;/SimulatedVoteCount&gt;&lt;gridColor&gt;176,216,255&lt;/gridColor&gt;&lt;gridAlternateColor&gt;62,158,255&lt;/gridAlternateColor&gt;&lt;gridIncorrectColor&gt;&lt;/gridIncorrectColor&gt;&lt;gridOpacity&gt;100%&lt;/gridOpacity&gt;&lt;gridTextStyle&gt;Keypad #&lt;/gridTextStyle&gt;&lt;inputSource&gt;Response Devices&lt;/inputSource&gt;&lt;userpreferredinputSource&gt;&lt;/userpreferredinputSource&gt;&lt;multipleResponseDivisor&gt;# of Responses&lt;/multipleResponseDivisor&gt;&lt;participantsLeaderBoard&gt;5&lt;/participantsLeaderBoard&gt;&lt;percentageDecimalPlaces&gt;0&lt;/percentageDecimalPlaces&gt;&lt;responseCounterAutoInsert&gt;Yes&lt;/responseCounterAutoInsert&gt;&lt;responseCounterStyle&gt;Circle&lt;/responseCounterStyle&gt;&lt;responseCounterTextColor&gt;0,0,0&lt;/responseCounterTextColor&gt;&lt;responseCounterFillColor&gt;79,129,189&lt;/responseCounterFillColor&gt;&lt;responseCounterBorderColor&gt;56,93,138&lt;/responseCounterBorderColor&gt;&lt;responseCounterDisplayValue&gt;# of Votes Received&lt;/responseCounterDisplayValue&gt;&lt;insertObjectUsingColor&gt;Blue&lt;/insertObjectUsingColor&gt;&lt;showResults&gt;Yes&lt;/showResults&gt;&lt;teamColors&gt;User Defined&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Slides with EZ-VOTE Pro Objects&lt;/showControlBar&gt;&lt;defaultCorrectPointValue&gt;10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No&lt;/isGridColorKnownColor&gt;&lt;gridColorName&gt;255,255,0&lt;/gridColorName&gt;&lt;AutoRec&gt;&lt;/AutoRec&gt;&lt;AutoRecTimeIntrvl&gt;&lt;/AutoRecTimeIntrvl&gt;&lt;chartVotesView&gt;Percentage&lt;/chartVotesView&gt;&lt;chartLabelsColor&gt;0,0,0&lt;/chartLabelsColor&gt;&lt;isChartLabelColorKnownColor&gt;&lt;/isChartLabelColorKnownColor&gt;&lt;chartLabelColorName&gt;&lt;/chartLabelColorName&gt;&lt;chartXAxisLabelType&gt;Full Text&lt;/chartXAxisLabelType&gt;&lt;controlBarPosition&gt;Top Left&lt;/controlBarPosition&gt;&lt;/Settings&gt;" hidden="1"/>
          <p:cNvSpPr txBox="1"/>
          <p:nvPr/>
        </p:nvSpPr>
        <p:spPr>
          <a:xfrm>
            <a:off x="1524000" y="0"/>
            <a:ext cx="0" cy="369332"/>
          </a:xfrm>
          <a:prstGeom prst="rect">
            <a:avLst/>
          </a:prstGeom>
          <a:noFill/>
        </p:spPr>
        <p:txBody>
          <a:bodyPr vert="horz" rtlCol="0">
            <a:spAutoFit/>
          </a:bodyPr>
          <a:lstStyle/>
          <a:p>
            <a:endParaRPr lang="en-US"/>
          </a:p>
        </p:txBody>
      </p:sp>
      <p:sp>
        <p:nvSpPr>
          <p:cNvPr id="10" name="Title 1"/>
          <p:cNvSpPr txBox="1">
            <a:spLocks/>
          </p:cNvSpPr>
          <p:nvPr/>
        </p:nvSpPr>
        <p:spPr>
          <a:xfrm>
            <a:off x="2324100" y="3581400"/>
            <a:ext cx="7620000" cy="83544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4400" dirty="0">
                <a:solidFill>
                  <a:srgbClr val="367689"/>
                </a:solidFill>
              </a:rPr>
              <a:t>Kit de herramientas de salud sexual para adolescentes </a:t>
            </a:r>
            <a:r>
              <a:rPr lang="en-US" sz="4400" dirty="0">
                <a:solidFill>
                  <a:srgbClr val="367689"/>
                </a:solidFill>
              </a:rPr>
              <a:t>3</a:t>
            </a:r>
            <a:r>
              <a:rPr lang="en-US" sz="4400" dirty="0" smtClean="0">
                <a:solidFill>
                  <a:srgbClr val="367689"/>
                </a:solidFill>
              </a:rPr>
              <a:t>.0</a:t>
            </a:r>
            <a:endParaRPr lang="en-US" sz="4400" dirty="0">
              <a:solidFill>
                <a:srgbClr val="367689"/>
              </a:solidFill>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10896600" cy="5943600"/>
          </a:xfrm>
        </p:spPr>
        <p:txBody>
          <a:bodyPr>
            <a:normAutofit/>
          </a:bodyPr>
          <a:lstStyle/>
          <a:p>
            <a:pPr>
              <a:buNone/>
            </a:pPr>
            <a:r>
              <a:rPr lang="es-ES" sz="4000" b="1" dirty="0"/>
              <a:t>No contrataron personas que publicaron</a:t>
            </a:r>
            <a:r>
              <a:rPr lang="en-US" sz="4000" b="1" dirty="0"/>
              <a:t>…</a:t>
            </a:r>
          </a:p>
          <a:p>
            <a:pPr>
              <a:buNone/>
            </a:pPr>
            <a:endParaRPr lang="en-US" b="1" u="sng" dirty="0"/>
          </a:p>
          <a:p>
            <a:r>
              <a:rPr lang="es-ES" b="1" dirty="0"/>
              <a:t>F</a:t>
            </a:r>
            <a:r>
              <a:rPr lang="es-ES" sz="2800" b="1" dirty="0" smtClean="0"/>
              <a:t>otos</a:t>
            </a:r>
            <a:r>
              <a:rPr lang="es-ES" sz="2800" b="1" dirty="0"/>
              <a:t>, videos o información inapropiada</a:t>
            </a:r>
          </a:p>
          <a:p>
            <a:r>
              <a:rPr lang="es-ES" b="1" dirty="0"/>
              <a:t>I</a:t>
            </a:r>
            <a:r>
              <a:rPr lang="es-ES" sz="2800" b="1" dirty="0" smtClean="0"/>
              <a:t>nformación </a:t>
            </a:r>
            <a:r>
              <a:rPr lang="es-ES" sz="2800" b="1" dirty="0"/>
              <a:t>sobre ellos bebiendo o usando drogas</a:t>
            </a:r>
          </a:p>
          <a:p>
            <a:r>
              <a:rPr lang="es-ES" b="1" dirty="0"/>
              <a:t>D</a:t>
            </a:r>
            <a:r>
              <a:rPr lang="es-ES" sz="2800" b="1" dirty="0" smtClean="0"/>
              <a:t>iscriminación </a:t>
            </a:r>
            <a:r>
              <a:rPr lang="es-ES" sz="2800" b="1" dirty="0"/>
              <a:t>(raza, género, religión, orientación, etc.)</a:t>
            </a:r>
          </a:p>
          <a:p>
            <a:r>
              <a:rPr lang="es-ES" b="1" dirty="0"/>
              <a:t>V</a:t>
            </a:r>
            <a:r>
              <a:rPr lang="es-ES" sz="2800" b="1" dirty="0" smtClean="0"/>
              <a:t>ínculos </a:t>
            </a:r>
            <a:r>
              <a:rPr lang="es-ES" sz="2800" b="1" dirty="0"/>
              <a:t>al comportamiento criminal</a:t>
            </a:r>
          </a:p>
          <a:p>
            <a:r>
              <a:rPr lang="es-ES" b="1" dirty="0"/>
              <a:t>N</a:t>
            </a:r>
            <a:r>
              <a:rPr lang="es-ES" sz="2800" b="1" dirty="0" smtClean="0"/>
              <a:t>ombre </a:t>
            </a:r>
            <a:r>
              <a:rPr lang="es-ES" sz="2800" b="1" dirty="0"/>
              <a:t>de pantalla no profesional</a:t>
            </a:r>
          </a:p>
          <a:p>
            <a:r>
              <a:rPr lang="es-ES" b="1" dirty="0"/>
              <a:t>H</a:t>
            </a:r>
            <a:r>
              <a:rPr lang="es-ES" sz="2800" b="1" dirty="0" smtClean="0"/>
              <a:t>ayan </a:t>
            </a:r>
            <a:r>
              <a:rPr lang="es-ES" sz="2800" b="1" dirty="0"/>
              <a:t>mentido sobre una falta</a:t>
            </a:r>
          </a:p>
          <a:p>
            <a:r>
              <a:rPr lang="es-ES" b="1" dirty="0"/>
              <a:t>C</a:t>
            </a:r>
            <a:r>
              <a:rPr lang="es-ES" sz="2800" b="1" dirty="0" smtClean="0"/>
              <a:t>alumniado </a:t>
            </a:r>
            <a:r>
              <a:rPr lang="es-ES" sz="2800" b="1" dirty="0"/>
              <a:t>empleador anterior o compañeros </a:t>
            </a:r>
          </a:p>
          <a:p>
            <a:pPr marL="0" indent="0">
              <a:buNone/>
            </a:pPr>
            <a:r>
              <a:rPr lang="es-ES" sz="2800" b="1" dirty="0"/>
              <a:t>	de trabajo</a:t>
            </a:r>
            <a:endParaRPr lang="en-US" sz="2800" b="1" dirty="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3292997"/>
            <a:ext cx="3483979" cy="348397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pic>
        <p:nvPicPr>
          <p:cNvPr id="1026" name="Picture 2" descr="8499514587823658135977517"/>
          <p:cNvPicPr>
            <a:picLocks noChangeAspect="1" noChangeArrowheads="1"/>
          </p:cNvPicPr>
          <p:nvPr/>
        </p:nvPicPr>
        <p:blipFill rotWithShape="1">
          <a:blip r:embed="rId4">
            <a:extLst>
              <a:ext uri="{28A0092B-C50C-407E-A947-70E740481C1C}">
                <a14:useLocalDpi xmlns:a14="http://schemas.microsoft.com/office/drawing/2010/main" val="0"/>
              </a:ext>
            </a:extLst>
          </a:blip>
          <a:srcRect t="9509" b="41685"/>
          <a:stretch/>
        </p:blipFill>
        <p:spPr bwMode="auto">
          <a:xfrm>
            <a:off x="457200" y="240812"/>
            <a:ext cx="4976446" cy="4086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jail fb.png"/>
          <p:cNvPicPr>
            <a:picLocks noChangeAspect="1"/>
          </p:cNvPicPr>
          <p:nvPr/>
        </p:nvPicPr>
        <p:blipFill>
          <a:blip r:embed="rId5" cstate="print"/>
          <a:stretch>
            <a:fillRect/>
          </a:stretch>
        </p:blipFill>
        <p:spPr>
          <a:xfrm>
            <a:off x="433754" y="4642905"/>
            <a:ext cx="5817123" cy="61269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9742" y="5596988"/>
            <a:ext cx="5764458" cy="883750"/>
          </a:xfrm>
          <a:prstGeom prst="rect">
            <a:avLst/>
          </a:prstGeom>
          <a:ln>
            <a:noFill/>
          </a:ln>
          <a:effectLst>
            <a:outerShdw blurRad="292100" dist="139700" dir="2700000" algn="tl" rotWithShape="0">
              <a:srgbClr val="333333">
                <a:alpha val="65000"/>
              </a:srgbClr>
            </a:outerShdw>
          </a:effectLst>
        </p:spPr>
      </p:pic>
      <p:pic>
        <p:nvPicPr>
          <p:cNvPr id="5" name="Picture 4" descr="college loss.png"/>
          <p:cNvPicPr>
            <a:picLocks noChangeAspect="1"/>
          </p:cNvPicPr>
          <p:nvPr/>
        </p:nvPicPr>
        <p:blipFill>
          <a:blip r:embed="rId7" cstate="print"/>
          <a:stretch>
            <a:fillRect/>
          </a:stretch>
        </p:blipFill>
        <p:spPr>
          <a:xfrm>
            <a:off x="5918461" y="581389"/>
            <a:ext cx="5817123" cy="181249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8"/>
          <a:stretch>
            <a:fillRect/>
          </a:stretch>
        </p:blipFill>
        <p:spPr>
          <a:xfrm>
            <a:off x="7315200" y="2645783"/>
            <a:ext cx="4230738" cy="3447685"/>
          </a:xfrm>
          <a:prstGeom prst="rect">
            <a:avLst/>
          </a:prstGeom>
          <a:ln>
            <a:noFill/>
          </a:ln>
          <a:effectLst>
            <a:outerShdw blurRad="292100" dist="139700" dir="2700000" algn="tl" rotWithShape="0">
              <a:srgbClr val="333333">
                <a:alpha val="65000"/>
              </a:srgbClr>
            </a:outerShdw>
          </a:effectLst>
        </p:spPr>
      </p:pic>
      <p:sp>
        <p:nvSpPr>
          <p:cNvPr id="7" name="CuadroTexto 6">
            <a:extLst>
              <a:ext uri="{FF2B5EF4-FFF2-40B4-BE49-F238E27FC236}">
                <a16:creationId xmlns:a16="http://schemas.microsoft.com/office/drawing/2014/main" id="{C2B0FDEB-AA7B-4A3E-BA42-CF15465BB535}"/>
              </a:ext>
            </a:extLst>
          </p:cNvPr>
          <p:cNvSpPr txBox="1"/>
          <p:nvPr/>
        </p:nvSpPr>
        <p:spPr>
          <a:xfrm>
            <a:off x="551808" y="1022800"/>
            <a:ext cx="4787229" cy="2308324"/>
          </a:xfrm>
          <a:prstGeom prst="rect">
            <a:avLst/>
          </a:prstGeom>
          <a:solidFill>
            <a:schemeClr val="bg1"/>
          </a:solidFill>
        </p:spPr>
        <p:txBody>
          <a:bodyPr wrap="square" rtlCol="0">
            <a:spAutoFit/>
          </a:bodyPr>
          <a:lstStyle/>
          <a:p>
            <a:r>
              <a:rPr lang="es-ES" sz="2400" dirty="0"/>
              <a:t>Descarté a otro prospecto esta mañana debido a su presencia en las redes sociales ... En realidad, me alegro de haber podido ver a la persona 'real' antes de ofrecerle el puesto.</a:t>
            </a:r>
            <a:endParaRPr lang="en-US" sz="2400" dirty="0"/>
          </a:p>
        </p:txBody>
      </p:sp>
      <p:sp>
        <p:nvSpPr>
          <p:cNvPr id="9" name="CuadroTexto 8">
            <a:extLst>
              <a:ext uri="{FF2B5EF4-FFF2-40B4-BE49-F238E27FC236}">
                <a16:creationId xmlns:a16="http://schemas.microsoft.com/office/drawing/2014/main" id="{D19F6064-DBD1-4917-948B-6F680E5E36CD}"/>
              </a:ext>
            </a:extLst>
          </p:cNvPr>
          <p:cNvSpPr txBox="1"/>
          <p:nvPr/>
        </p:nvSpPr>
        <p:spPr>
          <a:xfrm>
            <a:off x="6096000" y="662749"/>
            <a:ext cx="5544192" cy="1569660"/>
          </a:xfrm>
          <a:prstGeom prst="rect">
            <a:avLst/>
          </a:prstGeom>
          <a:solidFill>
            <a:schemeClr val="bg1"/>
          </a:solidFill>
        </p:spPr>
        <p:txBody>
          <a:bodyPr wrap="square" rtlCol="0">
            <a:spAutoFit/>
          </a:bodyPr>
          <a:lstStyle/>
          <a:p>
            <a:r>
              <a:rPr lang="es-ES" sz="1200" dirty="0"/>
              <a:t>En el </a:t>
            </a:r>
            <a:r>
              <a:rPr lang="es-ES" sz="1200" dirty="0" err="1"/>
              <a:t>Bowdoin</a:t>
            </a:r>
            <a:r>
              <a:rPr lang="es-ES" sz="1200" dirty="0"/>
              <a:t> College en Brunswick, Me., los oficiales de admisión todavía están hablando sobre estudiante de preparatoria del último año que asistió a una sesión de información del campus el año pasado para futuros estudiantes. A lo largo de la presentación, aparentemente publicó comentarios despectivos en Twitter sobre sus compañeros asistentes, utilizando repetidamente un improperio común.</a:t>
            </a:r>
          </a:p>
          <a:p>
            <a:r>
              <a:rPr lang="es-ES" sz="1200" dirty="0"/>
              <a:t>Quizás no se había dado cuenta de que las universidades siguen sus menciones en las redes sociales.</a:t>
            </a:r>
            <a:endParaRPr lang="en-US" sz="1200" dirty="0"/>
          </a:p>
        </p:txBody>
      </p:sp>
      <p:sp>
        <p:nvSpPr>
          <p:cNvPr id="12" name="CuadroTexto 11">
            <a:extLst>
              <a:ext uri="{FF2B5EF4-FFF2-40B4-BE49-F238E27FC236}">
                <a16:creationId xmlns:a16="http://schemas.microsoft.com/office/drawing/2014/main" id="{7F11B2E2-B33E-4B0B-97F4-40ED6C4902C8}"/>
              </a:ext>
            </a:extLst>
          </p:cNvPr>
          <p:cNvSpPr txBox="1"/>
          <p:nvPr/>
        </p:nvSpPr>
        <p:spPr>
          <a:xfrm>
            <a:off x="7315200" y="2645645"/>
            <a:ext cx="4230738" cy="3970318"/>
          </a:xfrm>
          <a:prstGeom prst="rect">
            <a:avLst/>
          </a:prstGeom>
          <a:solidFill>
            <a:schemeClr val="tx1"/>
          </a:solidFill>
        </p:spPr>
        <p:txBody>
          <a:bodyPr wrap="square" rtlCol="0">
            <a:spAutoFit/>
          </a:bodyPr>
          <a:lstStyle/>
          <a:p>
            <a:pPr algn="ctr"/>
            <a:r>
              <a:rPr lang="es-ES" sz="2400" b="1" dirty="0">
                <a:solidFill>
                  <a:schemeClr val="bg1"/>
                </a:solidFill>
              </a:rPr>
              <a:t>INTERNO DE LA NASA PIERDE SU TRABAJO DESPUÉS DE PUBLICAR ACCIDENTALMENTE UN TWEET DONDE MALDECÍA A COMPAÑERO DEL CONSEJO ESPACIAL</a:t>
            </a:r>
          </a:p>
          <a:p>
            <a:endParaRPr lang="es-ES" sz="2400" dirty="0">
              <a:solidFill>
                <a:schemeClr val="bg1"/>
              </a:solidFill>
            </a:endParaRPr>
          </a:p>
          <a:p>
            <a:pPr algn="ctr"/>
            <a:r>
              <a:rPr lang="es-ES" sz="1200" dirty="0">
                <a:solidFill>
                  <a:schemeClr val="bg1"/>
                </a:solidFill>
              </a:rPr>
              <a:t>La NASA no tiene idea de a quién estaba maldiciendo</a:t>
            </a:r>
          </a:p>
          <a:p>
            <a:pPr algn="ctr"/>
            <a:endParaRPr lang="es-ES" sz="1200" dirty="0">
              <a:solidFill>
                <a:schemeClr val="bg1"/>
              </a:solidFill>
            </a:endParaRPr>
          </a:p>
          <a:p>
            <a:pPr algn="ctr"/>
            <a:r>
              <a:rPr lang="es-ES" sz="1200" b="1" dirty="0">
                <a:solidFill>
                  <a:srgbClr val="FF0000"/>
                </a:solidFill>
              </a:rPr>
              <a:t>Anthony </a:t>
            </a:r>
            <a:r>
              <a:rPr lang="es-ES" sz="1200" b="1" dirty="0" err="1">
                <a:solidFill>
                  <a:srgbClr val="FF0000"/>
                </a:solidFill>
              </a:rPr>
              <a:t>Cuthbertson</a:t>
            </a:r>
            <a:r>
              <a:rPr lang="es-ES" sz="1200" b="1" dirty="0">
                <a:solidFill>
                  <a:srgbClr val="FF0000"/>
                </a:solidFill>
              </a:rPr>
              <a:t> </a:t>
            </a:r>
            <a:r>
              <a:rPr lang="es-ES" sz="1200" dirty="0">
                <a:solidFill>
                  <a:srgbClr val="FF0000"/>
                </a:solidFill>
              </a:rPr>
              <a:t>I @</a:t>
            </a:r>
            <a:r>
              <a:rPr lang="es-ES" sz="1200" dirty="0" err="1">
                <a:solidFill>
                  <a:srgbClr val="FF0000"/>
                </a:solidFill>
              </a:rPr>
              <a:t>AnCuthhertson</a:t>
            </a:r>
            <a:endParaRPr lang="es-ES" sz="1200" dirty="0">
              <a:solidFill>
                <a:srgbClr val="FF0000"/>
              </a:solidFill>
            </a:endParaRPr>
          </a:p>
          <a:p>
            <a:pPr algn="ctr"/>
            <a:endParaRPr lang="es-ES" sz="1200" dirty="0">
              <a:solidFill>
                <a:schemeClr val="bg1"/>
              </a:solidFill>
            </a:endParaRPr>
          </a:p>
          <a:p>
            <a:pPr algn="ctr"/>
            <a:r>
              <a:rPr lang="es-ES" sz="1200" dirty="0">
                <a:solidFill>
                  <a:schemeClr val="bg1"/>
                </a:solidFill>
              </a:rPr>
              <a:t>Miércoles 22 de agosto de 2018 21:57</a:t>
            </a:r>
            <a:endParaRPr lang="en-US" sz="1200" dirty="0">
              <a:solidFill>
                <a:schemeClr val="bg1"/>
              </a:solidFill>
            </a:endParaRPr>
          </a:p>
        </p:txBody>
      </p:sp>
      <p:sp>
        <p:nvSpPr>
          <p:cNvPr id="14" name="CuadroTexto 13">
            <a:extLst>
              <a:ext uri="{FF2B5EF4-FFF2-40B4-BE49-F238E27FC236}">
                <a16:creationId xmlns:a16="http://schemas.microsoft.com/office/drawing/2014/main" id="{5F16A914-9231-4BB7-AD45-65457286295A}"/>
              </a:ext>
            </a:extLst>
          </p:cNvPr>
          <p:cNvSpPr txBox="1"/>
          <p:nvPr/>
        </p:nvSpPr>
        <p:spPr>
          <a:xfrm>
            <a:off x="471585" y="4640047"/>
            <a:ext cx="5817123" cy="615553"/>
          </a:xfrm>
          <a:prstGeom prst="rect">
            <a:avLst/>
          </a:prstGeom>
          <a:solidFill>
            <a:schemeClr val="bg1"/>
          </a:solidFill>
        </p:spPr>
        <p:txBody>
          <a:bodyPr wrap="square" rtlCol="0">
            <a:spAutoFit/>
          </a:bodyPr>
          <a:lstStyle/>
          <a:p>
            <a:r>
              <a:rPr lang="es-ES" sz="1700" b="1" dirty="0">
                <a:latin typeface="Arial" panose="020B0604020202020204" pitchFamily="34" charset="0"/>
                <a:cs typeface="Arial" panose="020B0604020202020204" pitchFamily="34" charset="0"/>
              </a:rPr>
              <a:t>Adolescente encarcelado por reírse en Facebook sobre haber tenido accidente de auto y conducir ebrio</a:t>
            </a:r>
            <a:endParaRPr lang="en-US" sz="1700" b="1" dirty="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021F20DB-C011-4D1E-9A71-F7ED228ED2E9}"/>
              </a:ext>
            </a:extLst>
          </p:cNvPr>
          <p:cNvSpPr txBox="1"/>
          <p:nvPr/>
        </p:nvSpPr>
        <p:spPr>
          <a:xfrm>
            <a:off x="1189322" y="5604264"/>
            <a:ext cx="5720764" cy="1046440"/>
          </a:xfrm>
          <a:prstGeom prst="rect">
            <a:avLst/>
          </a:prstGeom>
          <a:solidFill>
            <a:schemeClr val="bg1"/>
          </a:solidFill>
        </p:spPr>
        <p:txBody>
          <a:bodyPr wrap="square" rtlCol="0">
            <a:spAutoFit/>
          </a:bodyPr>
          <a:lstStyle/>
          <a:p>
            <a:r>
              <a:rPr lang="es-ES" sz="1700" b="1" dirty="0">
                <a:latin typeface="Arial" panose="020B0604020202020204" pitchFamily="34" charset="0"/>
                <a:cs typeface="Arial" panose="020B0604020202020204" pitchFamily="34" charset="0"/>
              </a:rPr>
              <a:t>Adolescente de Longview arrestado luego de amenaza de tiroteo en la escuela</a:t>
            </a:r>
          </a:p>
          <a:p>
            <a:r>
              <a:rPr lang="es-ES" sz="1400" dirty="0">
                <a:latin typeface="Arial" panose="020B0604020202020204" pitchFamily="34" charset="0"/>
                <a:cs typeface="Arial" panose="020B0604020202020204" pitchFamily="34" charset="0"/>
              </a:rPr>
              <a:t>Publicado: 18 de abril de 2017 7:49 AM CDT</a:t>
            </a:r>
          </a:p>
          <a:p>
            <a:r>
              <a:rPr lang="es-ES" sz="1400" dirty="0">
                <a:latin typeface="Arial" panose="020B0604020202020204" pitchFamily="34" charset="0"/>
                <a:cs typeface="Arial" panose="020B0604020202020204" pitchFamily="34" charset="0"/>
              </a:rPr>
              <a:t>Actualizado: 18 de abril de 2017 3:10 PM CDT</a:t>
            </a:r>
            <a:endParaRPr lang="en-US" sz="1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7506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pic>
        <p:nvPicPr>
          <p:cNvPr id="12" name="Picture 11" descr="friending-bosses.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57400" y="609600"/>
            <a:ext cx="7258847" cy="244214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fired-like-a-boss.jpg"/>
          <p:cNvPicPr>
            <a:picLocks noChangeAspect="1"/>
          </p:cNvPicPr>
          <p:nvPr/>
        </p:nvPicPr>
        <p:blipFill>
          <a:blip r:embed="rId5" cstate="print"/>
          <a:stretch>
            <a:fillRect/>
          </a:stretch>
        </p:blipFill>
        <p:spPr>
          <a:xfrm>
            <a:off x="533400" y="3657600"/>
            <a:ext cx="7487445" cy="2507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ángulo 1">
            <a:extLst>
              <a:ext uri="{FF2B5EF4-FFF2-40B4-BE49-F238E27FC236}">
                <a16:creationId xmlns:a16="http://schemas.microsoft.com/office/drawing/2014/main" id="{AC83F2DC-694B-495E-B0F0-143F090922F1}"/>
              </a:ext>
            </a:extLst>
          </p:cNvPr>
          <p:cNvSpPr/>
          <p:nvPr/>
        </p:nvSpPr>
        <p:spPr>
          <a:xfrm>
            <a:off x="1752600" y="4191000"/>
            <a:ext cx="6096000" cy="584775"/>
          </a:xfrm>
          <a:prstGeom prst="rect">
            <a:avLst/>
          </a:prstGeom>
          <a:solidFill>
            <a:schemeClr val="bg1"/>
          </a:solidFill>
        </p:spPr>
        <p:txBody>
          <a:bodyPr>
            <a:spAutoFit/>
          </a:bodyPr>
          <a:lstStyle/>
          <a:p>
            <a:r>
              <a:rPr lang="en-US" sz="1600" dirty="0"/>
              <a:t>¡Mi jefe es un </a:t>
            </a:r>
            <a:r>
              <a:rPr lang="en-US" sz="1600" dirty="0" err="1"/>
              <a:t>imbécil</a:t>
            </a:r>
            <a:r>
              <a:rPr lang="en-US" sz="1600" dirty="0"/>
              <a:t>! Es un </a:t>
            </a:r>
            <a:r>
              <a:rPr lang="en-US" sz="1600" dirty="0" err="1"/>
              <a:t>egoísta</a:t>
            </a:r>
            <a:r>
              <a:rPr lang="en-US" sz="1600" dirty="0"/>
              <a:t>, ¡tonto sin </a:t>
            </a:r>
            <a:r>
              <a:rPr lang="en-US" sz="1600" dirty="0" err="1"/>
              <a:t>vida</a:t>
            </a:r>
            <a:r>
              <a:rPr lang="en-US" sz="1600" dirty="0"/>
              <a:t> que no me </a:t>
            </a:r>
            <a:r>
              <a:rPr lang="en-US" sz="1600" dirty="0" err="1"/>
              <a:t>merece</a:t>
            </a:r>
            <a:r>
              <a:rPr lang="en-US" sz="1600" dirty="0"/>
              <a:t>!</a:t>
            </a:r>
          </a:p>
        </p:txBody>
      </p:sp>
      <p:sp>
        <p:nvSpPr>
          <p:cNvPr id="3" name="Rectángulo 2">
            <a:extLst>
              <a:ext uri="{FF2B5EF4-FFF2-40B4-BE49-F238E27FC236}">
                <a16:creationId xmlns:a16="http://schemas.microsoft.com/office/drawing/2014/main" id="{D3BF54AA-717F-458F-9AFE-4C2D61B1525C}"/>
              </a:ext>
            </a:extLst>
          </p:cNvPr>
          <p:cNvSpPr/>
          <p:nvPr/>
        </p:nvSpPr>
        <p:spPr>
          <a:xfrm>
            <a:off x="2362200" y="5147372"/>
            <a:ext cx="5334000" cy="646331"/>
          </a:xfrm>
          <a:prstGeom prst="rect">
            <a:avLst/>
          </a:prstGeom>
          <a:solidFill>
            <a:schemeClr val="bg1"/>
          </a:solidFill>
        </p:spPr>
        <p:txBody>
          <a:bodyPr wrap="square">
            <a:spAutoFit/>
          </a:bodyPr>
          <a:lstStyle/>
          <a:p>
            <a:r>
              <a:rPr lang="en-US" sz="1200" dirty="0" err="1"/>
              <a:t>Estoy</a:t>
            </a:r>
            <a:r>
              <a:rPr lang="en-US" sz="1200" dirty="0"/>
              <a:t> </a:t>
            </a:r>
            <a:r>
              <a:rPr lang="en-US" sz="1200" dirty="0" err="1"/>
              <a:t>completamente</a:t>
            </a:r>
            <a:r>
              <a:rPr lang="en-US" sz="1200" dirty="0"/>
              <a:t> de </a:t>
            </a:r>
            <a:r>
              <a:rPr lang="en-US" sz="1200" dirty="0" err="1"/>
              <a:t>acuerdo</a:t>
            </a:r>
            <a:r>
              <a:rPr lang="en-US" sz="1200" dirty="0"/>
              <a:t>. No </a:t>
            </a:r>
            <a:r>
              <a:rPr lang="en-US" sz="1200" dirty="0" err="1"/>
              <a:t>te</a:t>
            </a:r>
            <a:r>
              <a:rPr lang="en-US" sz="1200" dirty="0"/>
              <a:t> </a:t>
            </a:r>
            <a:r>
              <a:rPr lang="en-US" sz="1200" dirty="0" err="1"/>
              <a:t>merezco</a:t>
            </a:r>
            <a:r>
              <a:rPr lang="en-US" sz="1200" dirty="0"/>
              <a:t>. </a:t>
            </a:r>
            <a:r>
              <a:rPr lang="en-US" sz="1200" dirty="0" err="1"/>
              <a:t>Tienes</a:t>
            </a:r>
            <a:r>
              <a:rPr lang="en-US" sz="1200" dirty="0"/>
              <a:t> 12 horas para </a:t>
            </a:r>
            <a:r>
              <a:rPr lang="en-US" sz="1200" dirty="0" err="1"/>
              <a:t>despejar</a:t>
            </a:r>
            <a:r>
              <a:rPr lang="en-US" sz="1200" dirty="0"/>
              <a:t> </a:t>
            </a:r>
            <a:r>
              <a:rPr lang="en-US" sz="1200" dirty="0" err="1"/>
              <a:t>tu</a:t>
            </a:r>
            <a:r>
              <a:rPr lang="en-US" sz="1200" dirty="0"/>
              <a:t> </a:t>
            </a:r>
            <a:r>
              <a:rPr lang="en-US" sz="1200" dirty="0" err="1"/>
              <a:t>oficina</a:t>
            </a:r>
            <a:r>
              <a:rPr lang="en-US" sz="1200" dirty="0"/>
              <a:t> y </a:t>
            </a:r>
            <a:r>
              <a:rPr lang="en-US" sz="1200" dirty="0" err="1"/>
              <a:t>salir</a:t>
            </a:r>
            <a:r>
              <a:rPr lang="en-US" sz="1200" dirty="0"/>
              <a:t> por </a:t>
            </a:r>
            <a:r>
              <a:rPr lang="en-US" sz="1200" dirty="0" err="1"/>
              <a:t>última</a:t>
            </a:r>
            <a:r>
              <a:rPr lang="en-US" sz="1200" dirty="0"/>
              <a:t> </a:t>
            </a:r>
            <a:r>
              <a:rPr lang="en-US" sz="1200" dirty="0" err="1"/>
              <a:t>vez</a:t>
            </a:r>
            <a:r>
              <a:rPr lang="en-US" sz="1200" dirty="0"/>
              <a:t>. </a:t>
            </a:r>
            <a:r>
              <a:rPr lang="en-US" sz="1200" dirty="0" err="1"/>
              <a:t>Háblame</a:t>
            </a:r>
            <a:r>
              <a:rPr lang="en-US" sz="1200" dirty="0"/>
              <a:t> </a:t>
            </a:r>
            <a:r>
              <a:rPr lang="en-US" sz="1200" dirty="0" err="1"/>
              <a:t>mañana</a:t>
            </a:r>
            <a:r>
              <a:rPr lang="en-US" sz="1200" dirty="0"/>
              <a:t> para </a:t>
            </a:r>
            <a:r>
              <a:rPr lang="en-US" sz="1200" dirty="0" err="1"/>
              <a:t>obtener</a:t>
            </a:r>
            <a:r>
              <a:rPr lang="en-US" sz="1200" dirty="0"/>
              <a:t> </a:t>
            </a:r>
            <a:r>
              <a:rPr lang="en-US" sz="1200" dirty="0" err="1"/>
              <a:t>tu</a:t>
            </a:r>
            <a:r>
              <a:rPr lang="en-US" sz="1200" dirty="0"/>
              <a:t> </a:t>
            </a:r>
            <a:r>
              <a:rPr lang="en-US" sz="1200" dirty="0" err="1"/>
              <a:t>último</a:t>
            </a:r>
            <a:r>
              <a:rPr lang="en-US" sz="1200" dirty="0"/>
              <a:t> cheque de </a:t>
            </a:r>
            <a:r>
              <a:rPr lang="en-US" sz="1200" dirty="0" err="1"/>
              <a:t>pago</a:t>
            </a:r>
            <a:r>
              <a:rPr lang="en-US" sz="1200" dirty="0"/>
              <a:t>.</a:t>
            </a:r>
          </a:p>
        </p:txBody>
      </p:sp>
      <p:sp>
        <p:nvSpPr>
          <p:cNvPr id="4" name="Rectángulo 3">
            <a:extLst>
              <a:ext uri="{FF2B5EF4-FFF2-40B4-BE49-F238E27FC236}">
                <a16:creationId xmlns:a16="http://schemas.microsoft.com/office/drawing/2014/main" id="{C0796FA6-F54B-496C-898D-6DE0D0E633FF}"/>
              </a:ext>
            </a:extLst>
          </p:cNvPr>
          <p:cNvSpPr/>
          <p:nvPr/>
        </p:nvSpPr>
        <p:spPr>
          <a:xfrm>
            <a:off x="3606180" y="1474586"/>
            <a:ext cx="3875934" cy="769441"/>
          </a:xfrm>
          <a:prstGeom prst="rect">
            <a:avLst/>
          </a:prstGeom>
          <a:solidFill>
            <a:schemeClr val="bg1"/>
          </a:solidFill>
        </p:spPr>
        <p:txBody>
          <a:bodyPr wrap="square">
            <a:spAutoFit/>
          </a:bodyPr>
          <a:lstStyle/>
          <a:p>
            <a:r>
              <a:rPr lang="en-US" sz="1100" b="1" dirty="0"/>
              <a:t>Cheryl  </a:t>
            </a:r>
            <a:r>
              <a:rPr lang="en-US" sz="1100" dirty="0"/>
              <a:t>       </a:t>
            </a:r>
            <a:r>
              <a:rPr lang="en-US" sz="1100" dirty="0" err="1"/>
              <a:t>Solicitaste</a:t>
            </a:r>
            <a:r>
              <a:rPr lang="en-US" sz="1100" dirty="0"/>
              <a:t> </a:t>
            </a:r>
            <a:r>
              <a:rPr lang="en-US" sz="1100" dirty="0" err="1"/>
              <a:t>trabajar</a:t>
            </a:r>
            <a:r>
              <a:rPr lang="en-US" sz="1100" dirty="0"/>
              <a:t> los dos fines de </a:t>
            </a:r>
            <a:r>
              <a:rPr lang="en-US" sz="1100" dirty="0" err="1"/>
              <a:t>semana</a:t>
            </a:r>
            <a:r>
              <a:rPr lang="en-US" sz="1100" dirty="0"/>
              <a:t> </a:t>
            </a:r>
            <a:r>
              <a:rPr lang="en-US" sz="1100" dirty="0" err="1"/>
              <a:t>seguidos</a:t>
            </a:r>
            <a:r>
              <a:rPr lang="en-US" sz="1100" dirty="0"/>
              <a:t> para </a:t>
            </a:r>
            <a:r>
              <a:rPr lang="en-US" sz="1100" dirty="0" err="1"/>
              <a:t>poder</a:t>
            </a:r>
            <a:r>
              <a:rPr lang="en-US" sz="1100" dirty="0"/>
              <a:t> </a:t>
            </a:r>
            <a:r>
              <a:rPr lang="en-US" sz="1100" dirty="0" err="1"/>
              <a:t>tener</a:t>
            </a:r>
            <a:r>
              <a:rPr lang="en-US" sz="1100" dirty="0"/>
              <a:t> libre el </a:t>
            </a:r>
            <a:r>
              <a:rPr lang="en-US" sz="1100" dirty="0" err="1"/>
              <a:t>siguiente</a:t>
            </a:r>
            <a:r>
              <a:rPr lang="en-US" sz="1100" dirty="0"/>
              <a:t>. ¡Me </a:t>
            </a:r>
            <a:r>
              <a:rPr lang="en-US" sz="1100" dirty="0" err="1"/>
              <a:t>parece</a:t>
            </a:r>
            <a:r>
              <a:rPr lang="en-US" sz="1100" dirty="0"/>
              <a:t> curioso que una </a:t>
            </a:r>
            <a:r>
              <a:rPr lang="en-US" sz="1100" dirty="0" err="1"/>
              <a:t>chica</a:t>
            </a:r>
            <a:r>
              <a:rPr lang="en-US" sz="1100" dirty="0"/>
              <a:t> que </a:t>
            </a:r>
            <a:r>
              <a:rPr lang="en-US" sz="1100" dirty="0" err="1"/>
              <a:t>pregunta</a:t>
            </a:r>
            <a:r>
              <a:rPr lang="en-US" sz="1100" dirty="0"/>
              <a:t> </a:t>
            </a:r>
            <a:r>
              <a:rPr lang="en-US" sz="1100" dirty="0" err="1"/>
              <a:t>si</a:t>
            </a:r>
            <a:r>
              <a:rPr lang="en-US" sz="1100" dirty="0"/>
              <a:t> </a:t>
            </a:r>
            <a:r>
              <a:rPr lang="en-US" sz="1100" dirty="0" err="1"/>
              <a:t>vamos</a:t>
            </a:r>
            <a:r>
              <a:rPr lang="en-US" sz="1100" dirty="0"/>
              <a:t> a </a:t>
            </a:r>
            <a:r>
              <a:rPr lang="en-US" sz="1100" dirty="0" err="1"/>
              <a:t>tener</a:t>
            </a:r>
            <a:r>
              <a:rPr lang="en-US" sz="1100" dirty="0"/>
              <a:t> </a:t>
            </a:r>
            <a:r>
              <a:rPr lang="en-US" sz="1100" dirty="0" err="1"/>
              <a:t>más</a:t>
            </a:r>
            <a:r>
              <a:rPr lang="en-US" sz="1100" dirty="0"/>
              <a:t> horas se </a:t>
            </a:r>
            <a:r>
              <a:rPr lang="en-US" sz="1100" dirty="0" err="1"/>
              <a:t>queja</a:t>
            </a:r>
            <a:r>
              <a:rPr lang="en-US" sz="1100" dirty="0"/>
              <a:t> </a:t>
            </a:r>
            <a:r>
              <a:rPr lang="en-US" sz="1100" dirty="0" err="1"/>
              <a:t>cuando</a:t>
            </a:r>
            <a:r>
              <a:rPr lang="en-US" sz="1100" dirty="0"/>
              <a:t> las </a:t>
            </a:r>
            <a:r>
              <a:rPr lang="en-US" sz="1100" dirty="0" err="1"/>
              <a:t>obtiene</a:t>
            </a:r>
            <a:r>
              <a:rPr lang="en-US" sz="1100" dirty="0"/>
              <a:t>!</a:t>
            </a:r>
          </a:p>
        </p:txBody>
      </p:sp>
      <p:sp>
        <p:nvSpPr>
          <p:cNvPr id="7" name="Rectángulo 6">
            <a:extLst>
              <a:ext uri="{FF2B5EF4-FFF2-40B4-BE49-F238E27FC236}">
                <a16:creationId xmlns:a16="http://schemas.microsoft.com/office/drawing/2014/main" id="{1D00F89E-89FA-4737-BB5C-2523378C6009}"/>
              </a:ext>
            </a:extLst>
          </p:cNvPr>
          <p:cNvSpPr/>
          <p:nvPr/>
        </p:nvSpPr>
        <p:spPr>
          <a:xfrm>
            <a:off x="3124200" y="802687"/>
            <a:ext cx="5484815" cy="523220"/>
          </a:xfrm>
          <a:prstGeom prst="rect">
            <a:avLst/>
          </a:prstGeom>
          <a:solidFill>
            <a:schemeClr val="bg1"/>
          </a:solidFill>
        </p:spPr>
        <p:txBody>
          <a:bodyPr wrap="square">
            <a:spAutoFit/>
          </a:bodyPr>
          <a:lstStyle/>
          <a:p>
            <a:r>
              <a:rPr lang="en-US" sz="1400" b="1" dirty="0"/>
              <a:t>Yvonne</a:t>
            </a:r>
            <a:r>
              <a:rPr lang="en-US" sz="1400" dirty="0"/>
              <a:t>          ¡No </a:t>
            </a:r>
            <a:r>
              <a:rPr lang="en-US" sz="1400" dirty="0" err="1"/>
              <a:t>puedo</a:t>
            </a:r>
            <a:r>
              <a:rPr lang="en-US" sz="1400" dirty="0"/>
              <a:t> </a:t>
            </a:r>
            <a:r>
              <a:rPr lang="en-US" sz="1400" dirty="0" err="1"/>
              <a:t>esperar</a:t>
            </a:r>
            <a:r>
              <a:rPr lang="en-US" sz="1400" dirty="0"/>
              <a:t> hasta el lunes! Mi </a:t>
            </a:r>
            <a:r>
              <a:rPr lang="en-US" sz="1400" dirty="0" err="1"/>
              <a:t>único</a:t>
            </a:r>
            <a:r>
              <a:rPr lang="en-US" sz="1400" dirty="0"/>
              <a:t> </a:t>
            </a:r>
            <a:r>
              <a:rPr lang="en-US" sz="1400" dirty="0" err="1"/>
              <a:t>día</a:t>
            </a:r>
            <a:r>
              <a:rPr lang="en-US" sz="1400" dirty="0"/>
              <a:t> libre entre 18 </a:t>
            </a:r>
            <a:r>
              <a:rPr lang="en-US" sz="1400" dirty="0" err="1"/>
              <a:t>días</a:t>
            </a:r>
            <a:r>
              <a:rPr lang="en-US" sz="1400" dirty="0"/>
              <a:t> de </a:t>
            </a:r>
            <a:r>
              <a:rPr lang="en-US" sz="1400" dirty="0" err="1"/>
              <a:t>trabajo</a:t>
            </a:r>
            <a:r>
              <a:rPr lang="en-US" sz="1400" dirty="0"/>
              <a:t>.</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Ciberacoso</a:t>
            </a:r>
            <a:endParaRPr lang="en-US" dirty="0"/>
          </a:p>
        </p:txBody>
      </p:sp>
      <p:sp>
        <p:nvSpPr>
          <p:cNvPr id="3" name="Content Placeholder 2"/>
          <p:cNvSpPr>
            <a:spLocks noGrp="1"/>
          </p:cNvSpPr>
          <p:nvPr>
            <p:ph idx="1"/>
          </p:nvPr>
        </p:nvSpPr>
        <p:spPr>
          <a:xfrm>
            <a:off x="808892" y="1447800"/>
            <a:ext cx="10515600" cy="4876800"/>
          </a:xfrm>
        </p:spPr>
        <p:txBody>
          <a:bodyPr>
            <a:normAutofit/>
          </a:bodyPr>
          <a:lstStyle/>
          <a:p>
            <a:r>
              <a:rPr lang="en-US" sz="2800" dirty="0"/>
              <a:t> </a:t>
            </a:r>
            <a:r>
              <a:rPr lang="es-ES" sz="2800" dirty="0"/>
              <a:t>Una forma de intimidación que ocurre a través de la tecnología,</a:t>
            </a:r>
          </a:p>
          <a:p>
            <a:pPr marL="0" indent="0">
              <a:buNone/>
            </a:pPr>
            <a:r>
              <a:rPr lang="es-ES" sz="2800" dirty="0"/>
              <a:t>	mediante teléfono o redes sociales</a:t>
            </a:r>
          </a:p>
          <a:p>
            <a:pPr lvl="1">
              <a:buFont typeface="Wingdings" panose="05000000000000000000" pitchFamily="2" charset="2"/>
              <a:buChar char="§"/>
            </a:pPr>
            <a:r>
              <a:rPr lang="es-ES" sz="2600" dirty="0"/>
              <a:t>Hacer amenazas</a:t>
            </a:r>
          </a:p>
          <a:p>
            <a:pPr lvl="1">
              <a:buFont typeface="Wingdings" panose="05000000000000000000" pitchFamily="2" charset="2"/>
              <a:buChar char="§"/>
            </a:pPr>
            <a:r>
              <a:rPr lang="es-ES" sz="2600" dirty="0"/>
              <a:t>Esparcir rumores</a:t>
            </a:r>
          </a:p>
          <a:p>
            <a:pPr lvl="1">
              <a:buFont typeface="Wingdings" panose="05000000000000000000" pitchFamily="2" charset="2"/>
              <a:buChar char="§"/>
            </a:pPr>
            <a:r>
              <a:rPr lang="es-ES" sz="2600" dirty="0"/>
              <a:t>Ataques verbales</a:t>
            </a:r>
          </a:p>
          <a:p>
            <a:pPr lvl="1">
              <a:buFont typeface="Wingdings" panose="05000000000000000000" pitchFamily="2" charset="2"/>
              <a:buChar char="§"/>
            </a:pPr>
            <a:r>
              <a:rPr lang="es-ES" sz="2600" dirty="0"/>
              <a:t>Excluir a alguien a propósito</a:t>
            </a:r>
            <a:endParaRPr lang="en-US" sz="2600" dirty="0"/>
          </a:p>
          <a:p>
            <a:pPr lvl="1"/>
            <a:endParaRPr lang="en-US" sz="2600" dirty="0"/>
          </a:p>
          <a:p>
            <a:r>
              <a:rPr lang="es-ES" sz="2800" dirty="0"/>
              <a:t>El ciberacoso es diferente del acoso tradicional porque:</a:t>
            </a:r>
          </a:p>
          <a:p>
            <a:pPr lvl="1">
              <a:buFont typeface="Wingdings" panose="05000000000000000000" pitchFamily="2" charset="2"/>
              <a:buChar char="§"/>
            </a:pPr>
            <a:r>
              <a:rPr lang="es-ES" sz="2600" dirty="0"/>
              <a:t>Ocurre las 24 horas del día, los 7 días de la semana.</a:t>
            </a:r>
          </a:p>
          <a:p>
            <a:pPr lvl="1">
              <a:buFont typeface="Wingdings" panose="05000000000000000000" pitchFamily="2" charset="2"/>
              <a:buChar char="§"/>
            </a:pPr>
            <a:r>
              <a:rPr lang="es-ES" sz="2600" dirty="0"/>
              <a:t>Puede ser anónimo y ser visto por mucha gente.</a:t>
            </a:r>
          </a:p>
          <a:p>
            <a:pPr lvl="1">
              <a:buFont typeface="Wingdings" panose="05000000000000000000" pitchFamily="2" charset="2"/>
              <a:buChar char="§"/>
            </a:pPr>
            <a:r>
              <a:rPr lang="es-ES" sz="2600" dirty="0"/>
              <a:t>Es difícil de detener o recuperar una vez que ha comenzado.</a:t>
            </a:r>
            <a:endParaRPr lang="en-US" sz="2600" dirty="0"/>
          </a:p>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42382"/>
            <a:ext cx="9753600" cy="639763"/>
          </a:xfrm>
        </p:spPr>
        <p:txBody>
          <a:bodyPr>
            <a:normAutofit fontScale="90000"/>
          </a:bodyPr>
          <a:lstStyle/>
          <a:p>
            <a:r>
              <a:rPr lang="es-MX" dirty="0">
                <a:solidFill>
                  <a:schemeClr val="bg1"/>
                </a:solidFill>
              </a:rPr>
              <a:t>F</a:t>
            </a:r>
            <a:r>
              <a:rPr lang="en-US" dirty="0" err="1">
                <a:solidFill>
                  <a:schemeClr val="bg1"/>
                </a:solidFill>
              </a:rPr>
              <a:t>ormas</a:t>
            </a:r>
            <a:r>
              <a:rPr lang="en-US" dirty="0">
                <a:solidFill>
                  <a:schemeClr val="bg1"/>
                </a:solidFill>
              </a:rPr>
              <a:t> de </a:t>
            </a:r>
            <a:r>
              <a:rPr lang="en-US" dirty="0" err="1">
                <a:solidFill>
                  <a:schemeClr val="bg1"/>
                </a:solidFill>
              </a:rPr>
              <a:t>Ciberacoso</a:t>
            </a:r>
            <a:endParaRPr lang="en-US" dirty="0">
              <a:solidFill>
                <a:schemeClr val="bg1"/>
              </a:solidFill>
            </a:endParaRPr>
          </a:p>
        </p:txBody>
      </p:sp>
      <p:sp>
        <p:nvSpPr>
          <p:cNvPr id="3" name="Content Placeholder 2"/>
          <p:cNvSpPr>
            <a:spLocks noGrp="1"/>
          </p:cNvSpPr>
          <p:nvPr>
            <p:ph idx="1"/>
          </p:nvPr>
        </p:nvSpPr>
        <p:spPr>
          <a:xfrm>
            <a:off x="650631" y="1447800"/>
            <a:ext cx="9753600" cy="5105400"/>
          </a:xfrm>
        </p:spPr>
        <p:txBody>
          <a:bodyPr>
            <a:noAutofit/>
          </a:bodyPr>
          <a:lstStyle/>
          <a:p>
            <a:r>
              <a:rPr lang="es-ES" sz="2400" b="1" dirty="0">
                <a:solidFill>
                  <a:schemeClr val="bg1"/>
                </a:solidFill>
              </a:rPr>
              <a:t>Mensajes hostiles</a:t>
            </a:r>
            <a:r>
              <a:rPr lang="es-ES" sz="2400" dirty="0">
                <a:solidFill>
                  <a:schemeClr val="bg1"/>
                </a:solidFill>
              </a:rPr>
              <a:t>: peleas en línea, insultos, etc.</a:t>
            </a:r>
          </a:p>
          <a:p>
            <a:r>
              <a:rPr lang="es-ES" sz="2400" b="1" dirty="0">
                <a:solidFill>
                  <a:schemeClr val="bg1"/>
                </a:solidFill>
              </a:rPr>
              <a:t>Despectivo</a:t>
            </a:r>
            <a:r>
              <a:rPr lang="es-ES" sz="2400" dirty="0">
                <a:solidFill>
                  <a:schemeClr val="bg1"/>
                </a:solidFill>
              </a:rPr>
              <a:t>: publicaciones o mensajes dirigidos a alguien.</a:t>
            </a:r>
          </a:p>
          <a:p>
            <a:r>
              <a:rPr lang="es-ES" sz="2400" b="1" dirty="0">
                <a:solidFill>
                  <a:schemeClr val="bg1"/>
                </a:solidFill>
              </a:rPr>
              <a:t>Exclusión</a:t>
            </a:r>
            <a:r>
              <a:rPr lang="es-ES" sz="2400" dirty="0">
                <a:solidFill>
                  <a:schemeClr val="bg1"/>
                </a:solidFill>
              </a:rPr>
              <a:t>: dejar a alguien fuera de un juego o chat grupal.</a:t>
            </a:r>
          </a:p>
          <a:p>
            <a:r>
              <a:rPr lang="es-ES" sz="2400" b="1" dirty="0">
                <a:solidFill>
                  <a:schemeClr val="bg1"/>
                </a:solidFill>
              </a:rPr>
              <a:t>Revelación</a:t>
            </a:r>
            <a:r>
              <a:rPr lang="es-ES" sz="2400" dirty="0">
                <a:solidFill>
                  <a:schemeClr val="bg1"/>
                </a:solidFill>
              </a:rPr>
              <a:t>: compartir secretos o información privada de alguien.</a:t>
            </a:r>
          </a:p>
          <a:p>
            <a:r>
              <a:rPr lang="es-ES" sz="2400" b="1" dirty="0">
                <a:solidFill>
                  <a:schemeClr val="bg1"/>
                </a:solidFill>
              </a:rPr>
              <a:t>Truco</a:t>
            </a:r>
            <a:r>
              <a:rPr lang="es-ES" sz="2400" dirty="0">
                <a:solidFill>
                  <a:schemeClr val="bg1"/>
                </a:solidFill>
              </a:rPr>
              <a:t>: engañar a alguien que te dice algo privado y luego hacerlo público.</a:t>
            </a:r>
          </a:p>
          <a:p>
            <a:r>
              <a:rPr lang="es-ES" sz="2400" b="1" dirty="0">
                <a:solidFill>
                  <a:schemeClr val="bg1"/>
                </a:solidFill>
              </a:rPr>
              <a:t>Suplantación</a:t>
            </a:r>
            <a:r>
              <a:rPr lang="es-ES" sz="2400" dirty="0">
                <a:solidFill>
                  <a:schemeClr val="bg1"/>
                </a:solidFill>
              </a:rPr>
              <a:t> - también conocido como </a:t>
            </a:r>
            <a:r>
              <a:rPr lang="es-ES" sz="2400" dirty="0" err="1">
                <a:solidFill>
                  <a:schemeClr val="bg1"/>
                </a:solidFill>
              </a:rPr>
              <a:t>Catfishing</a:t>
            </a:r>
            <a:r>
              <a:rPr lang="es-ES" sz="2400" dirty="0">
                <a:solidFill>
                  <a:schemeClr val="bg1"/>
                </a:solidFill>
              </a:rPr>
              <a:t>/ser un </a:t>
            </a:r>
            <a:r>
              <a:rPr lang="es-ES" sz="2400" dirty="0" err="1">
                <a:solidFill>
                  <a:schemeClr val="bg1"/>
                </a:solidFill>
              </a:rPr>
              <a:t>Catfish</a:t>
            </a:r>
            <a:endParaRPr lang="es-ES" sz="2400" dirty="0">
              <a:solidFill>
                <a:schemeClr val="bg1"/>
              </a:solidFill>
            </a:endParaRPr>
          </a:p>
          <a:p>
            <a:r>
              <a:rPr lang="es-ES" sz="2400" b="1" dirty="0">
                <a:solidFill>
                  <a:schemeClr val="bg1"/>
                </a:solidFill>
              </a:rPr>
              <a:t>Acoso</a:t>
            </a:r>
            <a:r>
              <a:rPr lang="es-ES" sz="2400" dirty="0">
                <a:solidFill>
                  <a:schemeClr val="bg1"/>
                </a:solidFill>
              </a:rPr>
              <a:t>: enviar repetidamente mensajes maliciosos.</a:t>
            </a:r>
          </a:p>
          <a:p>
            <a:r>
              <a:rPr lang="es-ES" sz="2400" b="1" dirty="0">
                <a:solidFill>
                  <a:schemeClr val="bg1"/>
                </a:solidFill>
              </a:rPr>
              <a:t>Acoso cibernético</a:t>
            </a:r>
            <a:r>
              <a:rPr lang="es-ES" sz="2400" dirty="0">
                <a:solidFill>
                  <a:schemeClr val="bg1"/>
                </a:solidFill>
              </a:rPr>
              <a:t>: acosar y menospreciar continuamente, incluidas amenazas de daños físicos.</a:t>
            </a:r>
            <a:endParaRPr lang="en-US" sz="2400" dirty="0">
              <a:solidFill>
                <a:schemeClr val="bg1"/>
              </a:solidFill>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10515600" cy="1325563"/>
          </a:xfrm>
        </p:spPr>
        <p:txBody>
          <a:bodyPr/>
          <a:lstStyle/>
          <a:p>
            <a:r>
              <a:rPr lang="en-US" b="1" dirty="0"/>
              <a:t>Un </a:t>
            </a:r>
            <a:r>
              <a:rPr lang="en-US" b="1" dirty="0" err="1"/>
              <a:t>Problema</a:t>
            </a:r>
            <a:r>
              <a:rPr lang="en-US" b="1" dirty="0"/>
              <a:t> en </a:t>
            </a:r>
            <a:r>
              <a:rPr lang="en-US" b="1" dirty="0" err="1"/>
              <a:t>Crecimiento</a:t>
            </a:r>
            <a:r>
              <a:rPr lang="en-US" b="1" dirty="0"/>
              <a:t>…</a:t>
            </a:r>
          </a:p>
        </p:txBody>
      </p:sp>
      <p:sp>
        <p:nvSpPr>
          <p:cNvPr id="3" name="Rectangle 2"/>
          <p:cNvSpPr/>
          <p:nvPr/>
        </p:nvSpPr>
        <p:spPr>
          <a:xfrm>
            <a:off x="1" y="1876548"/>
            <a:ext cx="10896600" cy="4832092"/>
          </a:xfrm>
          <a:prstGeom prst="rect">
            <a:avLst/>
          </a:prstGeom>
        </p:spPr>
        <p:txBody>
          <a:bodyPr wrap="square">
            <a:spAutoFit/>
          </a:bodyPr>
          <a:lstStyle/>
          <a:p>
            <a:pPr marL="914400" lvl="1" indent="-457200">
              <a:buFont typeface="Arial" panose="020B0604020202020204" pitchFamily="34" charset="0"/>
              <a:buChar char="•"/>
            </a:pPr>
            <a:r>
              <a:rPr lang="es-ES" sz="2800" dirty="0">
                <a:solidFill>
                  <a:srgbClr val="367689"/>
                </a:solidFill>
              </a:rPr>
              <a:t>El </a:t>
            </a:r>
            <a:r>
              <a:rPr lang="es-ES" sz="2800" dirty="0" smtClean="0">
                <a:solidFill>
                  <a:srgbClr val="367689"/>
                </a:solidFill>
              </a:rPr>
              <a:t>46</a:t>
            </a:r>
            <a:r>
              <a:rPr lang="es-ES" sz="2800" dirty="0" smtClean="0">
                <a:solidFill>
                  <a:srgbClr val="367689"/>
                </a:solidFill>
              </a:rPr>
              <a:t>% </a:t>
            </a:r>
            <a:r>
              <a:rPr lang="es-ES" sz="2800" dirty="0">
                <a:solidFill>
                  <a:srgbClr val="367689"/>
                </a:solidFill>
              </a:rPr>
              <a:t>de los adolescentes dicen que han sido </a:t>
            </a:r>
            <a:r>
              <a:rPr lang="es-ES" sz="2800" b="1" dirty="0">
                <a:solidFill>
                  <a:srgbClr val="367689"/>
                </a:solidFill>
              </a:rPr>
              <a:t>hostigados o acosados</a:t>
            </a:r>
            <a:r>
              <a:rPr lang="es-ES" sz="2800" dirty="0">
                <a:solidFill>
                  <a:srgbClr val="367689"/>
                </a:solidFill>
              </a:rPr>
              <a:t> en línea</a:t>
            </a:r>
            <a:r>
              <a:rPr lang="es-ES" sz="2800" dirty="0" smtClean="0">
                <a:solidFill>
                  <a:srgbClr val="367689"/>
                </a:solidFill>
              </a:rPr>
              <a:t>.</a:t>
            </a:r>
          </a:p>
          <a:p>
            <a:pPr marL="914400" lvl="1" indent="-457200">
              <a:buFont typeface="Arial" panose="020B0604020202020204" pitchFamily="34" charset="0"/>
              <a:buChar char="•"/>
            </a:pPr>
            <a:endParaRPr lang="es-ES" sz="2800" dirty="0">
              <a:solidFill>
                <a:srgbClr val="367689"/>
              </a:solidFill>
            </a:endParaRPr>
          </a:p>
          <a:p>
            <a:pPr marL="914400" lvl="1" indent="-457200">
              <a:buFont typeface="Arial" panose="020B0604020202020204" pitchFamily="34" charset="0"/>
              <a:buChar char="•"/>
            </a:pPr>
            <a:r>
              <a:rPr lang="es-ES" sz="2800" dirty="0">
                <a:solidFill>
                  <a:srgbClr val="367689"/>
                </a:solidFill>
              </a:rPr>
              <a:t>El 32% de las adolescentes y el 24% de los adolescentes varones han experimentado dos o más tipos de acoso en línea.</a:t>
            </a:r>
            <a:endParaRPr lang="es-ES" sz="2800" dirty="0">
              <a:solidFill>
                <a:srgbClr val="367689"/>
              </a:solidFill>
            </a:endParaRPr>
          </a:p>
          <a:p>
            <a:pPr marL="914400" lvl="1" indent="-457200">
              <a:buFont typeface="Arial" panose="020B0604020202020204" pitchFamily="34" charset="0"/>
              <a:buChar char="•"/>
            </a:pPr>
            <a:endParaRPr lang="es-ES" sz="2800" dirty="0">
              <a:solidFill>
                <a:srgbClr val="367689"/>
              </a:solidFill>
            </a:endParaRPr>
          </a:p>
          <a:p>
            <a:pPr marL="914400" lvl="1" indent="-457200">
              <a:buFont typeface="Arial" panose="020B0604020202020204" pitchFamily="34" charset="0"/>
              <a:buChar char="•"/>
            </a:pPr>
            <a:r>
              <a:rPr lang="es-ES" sz="2800" dirty="0">
                <a:solidFill>
                  <a:srgbClr val="367689"/>
                </a:solidFill>
              </a:rPr>
              <a:t>El 87% dice </a:t>
            </a:r>
            <a:r>
              <a:rPr lang="es-ES" sz="2800" b="1" dirty="0">
                <a:solidFill>
                  <a:srgbClr val="367689"/>
                </a:solidFill>
              </a:rPr>
              <a:t>haber visto ciberacoso </a:t>
            </a:r>
            <a:r>
              <a:rPr lang="es-ES" sz="2800" dirty="0">
                <a:solidFill>
                  <a:srgbClr val="367689"/>
                </a:solidFill>
              </a:rPr>
              <a:t>en línea.</a:t>
            </a:r>
          </a:p>
          <a:p>
            <a:pPr marL="914400" lvl="1" indent="-457200">
              <a:buFont typeface="Arial" panose="020B0604020202020204" pitchFamily="34" charset="0"/>
              <a:buChar char="•"/>
            </a:pPr>
            <a:endParaRPr lang="es-ES" sz="2800" dirty="0">
              <a:solidFill>
                <a:srgbClr val="367689"/>
              </a:solidFill>
            </a:endParaRPr>
          </a:p>
          <a:p>
            <a:pPr marL="914400" lvl="1" indent="-457200">
              <a:buFont typeface="Arial" panose="020B0604020202020204" pitchFamily="34" charset="0"/>
              <a:buChar char="•"/>
            </a:pPr>
            <a:r>
              <a:rPr lang="es-ES" sz="2800" dirty="0">
                <a:solidFill>
                  <a:srgbClr val="367689"/>
                </a:solidFill>
              </a:rPr>
              <a:t>El 70% admitió </a:t>
            </a:r>
            <a:r>
              <a:rPr lang="es-ES" sz="2800" b="1" dirty="0">
                <a:solidFill>
                  <a:srgbClr val="367689"/>
                </a:solidFill>
              </a:rPr>
              <a:t>ser el ciberacosador </a:t>
            </a:r>
            <a:r>
              <a:rPr lang="es-ES" sz="2800" dirty="0">
                <a:solidFill>
                  <a:srgbClr val="367689"/>
                </a:solidFill>
              </a:rPr>
              <a:t>en algún momento.</a:t>
            </a:r>
            <a:endParaRPr lang="en-US" sz="2800" dirty="0">
              <a:solidFill>
                <a:srgbClr val="367689"/>
              </a:solidFill>
            </a:endParaRPr>
          </a:p>
          <a:p>
            <a:pPr lvl="1"/>
            <a:endParaRPr lang="en-US" sz="2800" u="sng" dirty="0"/>
          </a:p>
          <a:p>
            <a:pPr lvl="1"/>
            <a:endParaRPr lang="en-US" sz="28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5493" y="3576577"/>
            <a:ext cx="3043177" cy="318882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7200" y="152400"/>
            <a:ext cx="10723510" cy="6579320"/>
          </a:xfrm>
          <a:prstGeom prst="rect">
            <a:avLst/>
          </a:prstGeom>
          <a:ln>
            <a:noFill/>
          </a:ln>
          <a:effectLst>
            <a:outerShdw blurRad="292100" dist="139700" dir="2700000" algn="tl" rotWithShape="0">
              <a:srgbClr val="333333">
                <a:alpha val="65000"/>
              </a:srgbClr>
            </a:outerShdw>
          </a:effectLst>
        </p:spPr>
      </p:pic>
      <p:sp>
        <p:nvSpPr>
          <p:cNvPr id="2" name="CuadroTexto 1">
            <a:extLst>
              <a:ext uri="{FF2B5EF4-FFF2-40B4-BE49-F238E27FC236}">
                <a16:creationId xmlns:a16="http://schemas.microsoft.com/office/drawing/2014/main" id="{3D7356B4-90A7-49AD-847E-6BA56FDF036A}"/>
              </a:ext>
            </a:extLst>
          </p:cNvPr>
          <p:cNvSpPr txBox="1"/>
          <p:nvPr/>
        </p:nvSpPr>
        <p:spPr>
          <a:xfrm>
            <a:off x="564572" y="5562600"/>
            <a:ext cx="1188027" cy="577081"/>
          </a:xfrm>
          <a:prstGeom prst="rect">
            <a:avLst/>
          </a:prstGeom>
          <a:solidFill>
            <a:srgbClr val="3A78CB"/>
          </a:solidFill>
          <a:ln>
            <a:solidFill>
              <a:srgbClr val="3A78CB"/>
            </a:solidFill>
          </a:ln>
        </p:spPr>
        <p:txBody>
          <a:bodyPr wrap="square" rtlCol="0">
            <a:spAutoFit/>
          </a:bodyPr>
          <a:lstStyle/>
          <a:p>
            <a:pPr algn="ctr"/>
            <a:r>
              <a:rPr lang="es-MX" sz="1050" dirty="0">
                <a:solidFill>
                  <a:schemeClr val="bg1"/>
                </a:solidFill>
              </a:rPr>
              <a:t>Empezaron a abusar del alcohol o drogas</a:t>
            </a:r>
            <a:endParaRPr lang="en-US" sz="1050" dirty="0">
              <a:solidFill>
                <a:schemeClr val="bg1"/>
              </a:solidFill>
            </a:endParaRPr>
          </a:p>
        </p:txBody>
      </p:sp>
      <p:sp>
        <p:nvSpPr>
          <p:cNvPr id="4" name="CuadroTexto 3">
            <a:extLst>
              <a:ext uri="{FF2B5EF4-FFF2-40B4-BE49-F238E27FC236}">
                <a16:creationId xmlns:a16="http://schemas.microsoft.com/office/drawing/2014/main" id="{9990C927-CB8E-423C-8FE2-7AC65ED62741}"/>
              </a:ext>
            </a:extLst>
          </p:cNvPr>
          <p:cNvSpPr txBox="1"/>
          <p:nvPr/>
        </p:nvSpPr>
        <p:spPr>
          <a:xfrm>
            <a:off x="1752599" y="5555673"/>
            <a:ext cx="1188027" cy="577081"/>
          </a:xfrm>
          <a:prstGeom prst="rect">
            <a:avLst/>
          </a:prstGeom>
          <a:solidFill>
            <a:srgbClr val="3A78CB"/>
          </a:solidFill>
          <a:ln>
            <a:solidFill>
              <a:srgbClr val="3A78CB"/>
            </a:solidFill>
          </a:ln>
        </p:spPr>
        <p:txBody>
          <a:bodyPr wrap="square" rtlCol="0">
            <a:spAutoFit/>
          </a:bodyPr>
          <a:lstStyle/>
          <a:p>
            <a:pPr algn="ctr"/>
            <a:r>
              <a:rPr lang="es-MX" sz="1050" dirty="0">
                <a:solidFill>
                  <a:schemeClr val="bg1"/>
                </a:solidFill>
              </a:rPr>
              <a:t>Desarrollaron un trastorno alimenticio</a:t>
            </a:r>
            <a:endParaRPr lang="en-US" sz="1050" dirty="0">
              <a:solidFill>
                <a:schemeClr val="bg1"/>
              </a:solidFill>
            </a:endParaRPr>
          </a:p>
        </p:txBody>
      </p:sp>
      <p:sp>
        <p:nvSpPr>
          <p:cNvPr id="5" name="CuadroTexto 4">
            <a:extLst>
              <a:ext uri="{FF2B5EF4-FFF2-40B4-BE49-F238E27FC236}">
                <a16:creationId xmlns:a16="http://schemas.microsoft.com/office/drawing/2014/main" id="{1663D2EB-5D11-40FF-A382-105E546FBFA5}"/>
              </a:ext>
            </a:extLst>
          </p:cNvPr>
          <p:cNvSpPr txBox="1"/>
          <p:nvPr/>
        </p:nvSpPr>
        <p:spPr>
          <a:xfrm>
            <a:off x="2895600" y="5562600"/>
            <a:ext cx="1097974" cy="415498"/>
          </a:xfrm>
          <a:prstGeom prst="rect">
            <a:avLst/>
          </a:prstGeom>
          <a:solidFill>
            <a:srgbClr val="3A78CB"/>
          </a:solidFill>
          <a:ln>
            <a:solidFill>
              <a:srgbClr val="3A78CB"/>
            </a:solidFill>
          </a:ln>
        </p:spPr>
        <p:txBody>
          <a:bodyPr wrap="square" rtlCol="0">
            <a:spAutoFit/>
          </a:bodyPr>
          <a:lstStyle/>
          <a:p>
            <a:pPr algn="ctr"/>
            <a:r>
              <a:rPr lang="es-MX" sz="1050" dirty="0">
                <a:solidFill>
                  <a:schemeClr val="bg1"/>
                </a:solidFill>
              </a:rPr>
              <a:t>Empezaron a faltar a clases</a:t>
            </a:r>
            <a:endParaRPr lang="en-US" sz="1050" dirty="0">
              <a:solidFill>
                <a:schemeClr val="bg1"/>
              </a:solidFill>
            </a:endParaRPr>
          </a:p>
        </p:txBody>
      </p:sp>
      <p:sp>
        <p:nvSpPr>
          <p:cNvPr id="6" name="CuadroTexto 5">
            <a:extLst>
              <a:ext uri="{FF2B5EF4-FFF2-40B4-BE49-F238E27FC236}">
                <a16:creationId xmlns:a16="http://schemas.microsoft.com/office/drawing/2014/main" id="{B3E28E18-5282-4DF0-8CC0-6A969564F961}"/>
              </a:ext>
            </a:extLst>
          </p:cNvPr>
          <p:cNvSpPr txBox="1"/>
          <p:nvPr/>
        </p:nvSpPr>
        <p:spPr>
          <a:xfrm>
            <a:off x="4017819" y="5562600"/>
            <a:ext cx="1097974" cy="577081"/>
          </a:xfrm>
          <a:prstGeom prst="rect">
            <a:avLst/>
          </a:prstGeom>
          <a:solidFill>
            <a:srgbClr val="3A78CB"/>
          </a:solidFill>
          <a:ln>
            <a:solidFill>
              <a:srgbClr val="3A78CB"/>
            </a:solidFill>
          </a:ln>
        </p:spPr>
        <p:txBody>
          <a:bodyPr wrap="square" rtlCol="0">
            <a:spAutoFit/>
          </a:bodyPr>
          <a:lstStyle/>
          <a:p>
            <a:pPr algn="ctr"/>
            <a:r>
              <a:rPr lang="es-MX" sz="1050" dirty="0">
                <a:solidFill>
                  <a:schemeClr val="bg1"/>
                </a:solidFill>
              </a:rPr>
              <a:t>Dejaron de usar las redes sociales</a:t>
            </a:r>
            <a:endParaRPr lang="en-US" sz="1050" dirty="0">
              <a:solidFill>
                <a:schemeClr val="bg1"/>
              </a:solidFill>
            </a:endParaRPr>
          </a:p>
        </p:txBody>
      </p:sp>
      <p:sp>
        <p:nvSpPr>
          <p:cNvPr id="7" name="CuadroTexto 6">
            <a:extLst>
              <a:ext uri="{FF2B5EF4-FFF2-40B4-BE49-F238E27FC236}">
                <a16:creationId xmlns:a16="http://schemas.microsoft.com/office/drawing/2014/main" id="{1A0D9A05-9871-478C-8E75-E1FCCEB2C35A}"/>
              </a:ext>
            </a:extLst>
          </p:cNvPr>
          <p:cNvSpPr txBox="1"/>
          <p:nvPr/>
        </p:nvSpPr>
        <p:spPr>
          <a:xfrm>
            <a:off x="5153895" y="5562600"/>
            <a:ext cx="1097974" cy="415498"/>
          </a:xfrm>
          <a:prstGeom prst="rect">
            <a:avLst/>
          </a:prstGeom>
          <a:solidFill>
            <a:srgbClr val="3A78CB"/>
          </a:solidFill>
          <a:ln>
            <a:solidFill>
              <a:srgbClr val="3A78CB"/>
            </a:solidFill>
          </a:ln>
        </p:spPr>
        <p:txBody>
          <a:bodyPr wrap="square" rtlCol="0">
            <a:spAutoFit/>
          </a:bodyPr>
          <a:lstStyle/>
          <a:p>
            <a:pPr algn="ctr"/>
            <a:r>
              <a:rPr lang="es-MX" sz="1050" dirty="0">
                <a:solidFill>
                  <a:schemeClr val="bg1"/>
                </a:solidFill>
              </a:rPr>
              <a:t>Tuvieron autolesiones</a:t>
            </a:r>
            <a:endParaRPr lang="en-US" sz="1050" dirty="0">
              <a:solidFill>
                <a:schemeClr val="bg1"/>
              </a:solidFill>
            </a:endParaRPr>
          </a:p>
        </p:txBody>
      </p:sp>
      <p:sp>
        <p:nvSpPr>
          <p:cNvPr id="8" name="CuadroTexto 7">
            <a:extLst>
              <a:ext uri="{FF2B5EF4-FFF2-40B4-BE49-F238E27FC236}">
                <a16:creationId xmlns:a16="http://schemas.microsoft.com/office/drawing/2014/main" id="{721D4BCD-B1F8-4FEE-A405-F2CC15576A97}"/>
              </a:ext>
            </a:extLst>
          </p:cNvPr>
          <p:cNvSpPr txBox="1"/>
          <p:nvPr/>
        </p:nvSpPr>
        <p:spPr>
          <a:xfrm>
            <a:off x="6289971" y="5555672"/>
            <a:ext cx="1097974" cy="577081"/>
          </a:xfrm>
          <a:prstGeom prst="rect">
            <a:avLst/>
          </a:prstGeom>
          <a:solidFill>
            <a:srgbClr val="3A78CB"/>
          </a:solidFill>
          <a:ln>
            <a:solidFill>
              <a:srgbClr val="3A78CB"/>
            </a:solidFill>
          </a:ln>
        </p:spPr>
        <p:txBody>
          <a:bodyPr wrap="square" rtlCol="0">
            <a:spAutoFit/>
          </a:bodyPr>
          <a:lstStyle/>
          <a:p>
            <a:pPr algn="ctr"/>
            <a:r>
              <a:rPr lang="es-MX" sz="1050" dirty="0">
                <a:solidFill>
                  <a:schemeClr val="bg1"/>
                </a:solidFill>
              </a:rPr>
              <a:t>Eliminaron sus perfiles de redes sociales</a:t>
            </a:r>
            <a:endParaRPr lang="en-US" sz="1050" dirty="0">
              <a:solidFill>
                <a:schemeClr val="bg1"/>
              </a:solidFill>
            </a:endParaRPr>
          </a:p>
        </p:txBody>
      </p:sp>
      <p:sp>
        <p:nvSpPr>
          <p:cNvPr id="9" name="CuadroTexto 8">
            <a:extLst>
              <a:ext uri="{FF2B5EF4-FFF2-40B4-BE49-F238E27FC236}">
                <a16:creationId xmlns:a16="http://schemas.microsoft.com/office/drawing/2014/main" id="{2340D1C1-5E31-4AC2-8D07-B31C9359FCA7}"/>
              </a:ext>
            </a:extLst>
          </p:cNvPr>
          <p:cNvSpPr txBox="1"/>
          <p:nvPr/>
        </p:nvSpPr>
        <p:spPr>
          <a:xfrm>
            <a:off x="7381018" y="5555672"/>
            <a:ext cx="1097974" cy="577081"/>
          </a:xfrm>
          <a:prstGeom prst="rect">
            <a:avLst/>
          </a:prstGeom>
          <a:solidFill>
            <a:srgbClr val="3A78CB"/>
          </a:solidFill>
          <a:ln>
            <a:solidFill>
              <a:srgbClr val="3A78CB"/>
            </a:solidFill>
          </a:ln>
        </p:spPr>
        <p:txBody>
          <a:bodyPr wrap="square" rtlCol="0">
            <a:spAutoFit/>
          </a:bodyPr>
          <a:lstStyle/>
          <a:p>
            <a:pPr algn="ctr"/>
            <a:r>
              <a:rPr lang="es-MX" sz="1050" dirty="0">
                <a:solidFill>
                  <a:schemeClr val="bg1"/>
                </a:solidFill>
              </a:rPr>
              <a:t>Tuvieron pensamientos suicidas</a:t>
            </a:r>
            <a:endParaRPr lang="en-US" sz="1050" dirty="0">
              <a:solidFill>
                <a:schemeClr val="bg1"/>
              </a:solidFill>
            </a:endParaRPr>
          </a:p>
        </p:txBody>
      </p:sp>
      <p:sp>
        <p:nvSpPr>
          <p:cNvPr id="10" name="CuadroTexto 9">
            <a:extLst>
              <a:ext uri="{FF2B5EF4-FFF2-40B4-BE49-F238E27FC236}">
                <a16:creationId xmlns:a16="http://schemas.microsoft.com/office/drawing/2014/main" id="{B3922A7B-9DFB-4CBB-A203-86F594617822}"/>
              </a:ext>
            </a:extLst>
          </p:cNvPr>
          <p:cNvSpPr txBox="1"/>
          <p:nvPr/>
        </p:nvSpPr>
        <p:spPr>
          <a:xfrm>
            <a:off x="8465138" y="5562600"/>
            <a:ext cx="1097974" cy="415498"/>
          </a:xfrm>
          <a:prstGeom prst="rect">
            <a:avLst/>
          </a:prstGeom>
          <a:solidFill>
            <a:srgbClr val="3A78CB"/>
          </a:solidFill>
          <a:ln>
            <a:solidFill>
              <a:srgbClr val="3A78CB"/>
            </a:solidFill>
          </a:ln>
        </p:spPr>
        <p:txBody>
          <a:bodyPr wrap="square" rtlCol="0">
            <a:spAutoFit/>
          </a:bodyPr>
          <a:lstStyle/>
          <a:p>
            <a:pPr algn="ctr"/>
            <a:r>
              <a:rPr lang="es-MX" sz="1050" dirty="0">
                <a:solidFill>
                  <a:schemeClr val="bg1"/>
                </a:solidFill>
              </a:rPr>
              <a:t>Desarrollaron depresión</a:t>
            </a:r>
            <a:endParaRPr lang="en-US" sz="1050" dirty="0">
              <a:solidFill>
                <a:schemeClr val="bg1"/>
              </a:solidFill>
            </a:endParaRPr>
          </a:p>
        </p:txBody>
      </p:sp>
      <p:sp>
        <p:nvSpPr>
          <p:cNvPr id="11" name="CuadroTexto 10">
            <a:extLst>
              <a:ext uri="{FF2B5EF4-FFF2-40B4-BE49-F238E27FC236}">
                <a16:creationId xmlns:a16="http://schemas.microsoft.com/office/drawing/2014/main" id="{D6A18B7F-98F4-461D-BA90-99206B02C2A4}"/>
              </a:ext>
            </a:extLst>
          </p:cNvPr>
          <p:cNvSpPr txBox="1"/>
          <p:nvPr/>
        </p:nvSpPr>
        <p:spPr>
          <a:xfrm>
            <a:off x="9570039" y="5555672"/>
            <a:ext cx="1097974" cy="415498"/>
          </a:xfrm>
          <a:prstGeom prst="rect">
            <a:avLst/>
          </a:prstGeom>
          <a:solidFill>
            <a:srgbClr val="3A78CB"/>
          </a:solidFill>
          <a:ln>
            <a:solidFill>
              <a:srgbClr val="3A78CB"/>
            </a:solidFill>
          </a:ln>
        </p:spPr>
        <p:txBody>
          <a:bodyPr wrap="square" rtlCol="0">
            <a:spAutoFit/>
          </a:bodyPr>
          <a:lstStyle/>
          <a:p>
            <a:pPr algn="ctr"/>
            <a:r>
              <a:rPr lang="es-MX" sz="1050" dirty="0">
                <a:solidFill>
                  <a:schemeClr val="bg1"/>
                </a:solidFill>
              </a:rPr>
              <a:t>Desarrollaron ansiedad social</a:t>
            </a:r>
            <a:endParaRPr lang="en-US" sz="1050" dirty="0">
              <a:solidFill>
                <a:schemeClr val="bg1"/>
              </a:solidFill>
            </a:endParaRPr>
          </a:p>
        </p:txBody>
      </p:sp>
      <p:sp>
        <p:nvSpPr>
          <p:cNvPr id="12" name="CuadroTexto 11">
            <a:extLst>
              <a:ext uri="{FF2B5EF4-FFF2-40B4-BE49-F238E27FC236}">
                <a16:creationId xmlns:a16="http://schemas.microsoft.com/office/drawing/2014/main" id="{5D05DF81-86F2-4EF4-B824-7E5ABF54159F}"/>
              </a:ext>
            </a:extLst>
          </p:cNvPr>
          <p:cNvSpPr txBox="1"/>
          <p:nvPr/>
        </p:nvSpPr>
        <p:spPr>
          <a:xfrm>
            <a:off x="4104455" y="6243935"/>
            <a:ext cx="3429000" cy="461665"/>
          </a:xfrm>
          <a:prstGeom prst="rect">
            <a:avLst/>
          </a:prstGeom>
          <a:solidFill>
            <a:srgbClr val="3A78CB"/>
          </a:solidFill>
          <a:ln>
            <a:solidFill>
              <a:srgbClr val="3A78CB"/>
            </a:solidFill>
          </a:ln>
        </p:spPr>
        <p:txBody>
          <a:bodyPr wrap="square" rtlCol="0">
            <a:spAutoFit/>
          </a:bodyPr>
          <a:lstStyle/>
          <a:p>
            <a:pPr algn="ctr"/>
            <a:r>
              <a:rPr lang="es-MX" sz="2400" dirty="0">
                <a:solidFill>
                  <a:schemeClr val="bg1"/>
                </a:solidFill>
              </a:rPr>
              <a:t>Efectos del Ciberacoso</a:t>
            </a:r>
            <a:endParaRPr lang="en-US" sz="2400" dirty="0">
              <a:solidFill>
                <a:schemeClr val="bg1"/>
              </a:solidFill>
            </a:endParaRPr>
          </a:p>
        </p:txBody>
      </p:sp>
      <p:sp>
        <p:nvSpPr>
          <p:cNvPr id="13" name="CuadroTexto 12">
            <a:extLst>
              <a:ext uri="{FF2B5EF4-FFF2-40B4-BE49-F238E27FC236}">
                <a16:creationId xmlns:a16="http://schemas.microsoft.com/office/drawing/2014/main" id="{B8EBDC5D-869B-441E-93F7-EB4381CD054F}"/>
              </a:ext>
            </a:extLst>
          </p:cNvPr>
          <p:cNvSpPr txBox="1"/>
          <p:nvPr/>
        </p:nvSpPr>
        <p:spPr>
          <a:xfrm>
            <a:off x="914400" y="418237"/>
            <a:ext cx="8997956" cy="461665"/>
          </a:xfrm>
          <a:prstGeom prst="rect">
            <a:avLst/>
          </a:prstGeom>
          <a:solidFill>
            <a:srgbClr val="3A78CB"/>
          </a:solidFill>
          <a:ln>
            <a:solidFill>
              <a:srgbClr val="3A78CB"/>
            </a:solidFill>
          </a:ln>
        </p:spPr>
        <p:txBody>
          <a:bodyPr wrap="square" rtlCol="0">
            <a:spAutoFit/>
          </a:bodyPr>
          <a:lstStyle/>
          <a:p>
            <a:pPr algn="ctr"/>
            <a:r>
              <a:rPr lang="es-MX" sz="2400" dirty="0">
                <a:solidFill>
                  <a:schemeClr val="bg1"/>
                </a:solidFill>
              </a:rPr>
              <a:t>Problemas que los niños sienten como resultado del Ciberacoso</a:t>
            </a:r>
            <a:endParaRPr lang="en-US" sz="2400" dirty="0">
              <a:solidFill>
                <a:schemeClr val="bg1"/>
              </a:solidFill>
            </a:endParaRPr>
          </a:p>
        </p:txBody>
      </p:sp>
    </p:spTree>
    <p:custDataLst>
      <p:tags r:id="rId1"/>
    </p:custDataLst>
    <p:extLst>
      <p:ext uri="{BB962C8B-B14F-4D97-AF65-F5344CB8AC3E}">
        <p14:creationId xmlns:p14="http://schemas.microsoft.com/office/powerpoint/2010/main" val="1621319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95677"/>
            <a:ext cx="10515600" cy="1325563"/>
          </a:xfrm>
        </p:spPr>
        <p:txBody>
          <a:bodyPr/>
          <a:lstStyle/>
          <a:p>
            <a:r>
              <a:rPr lang="en-US" dirty="0" err="1"/>
              <a:t>Efectos</a:t>
            </a:r>
            <a:r>
              <a:rPr lang="en-US" dirty="0"/>
              <a:t> del </a:t>
            </a:r>
            <a:r>
              <a:rPr lang="en-US" dirty="0" err="1"/>
              <a:t>ciberacoso</a:t>
            </a:r>
            <a:endParaRPr lang="en-US" dirty="0"/>
          </a:p>
        </p:txBody>
      </p:sp>
      <p:sp>
        <p:nvSpPr>
          <p:cNvPr id="3" name="Content Placeholder 2"/>
          <p:cNvSpPr>
            <a:spLocks noGrp="1"/>
          </p:cNvSpPr>
          <p:nvPr>
            <p:ph idx="1"/>
          </p:nvPr>
        </p:nvSpPr>
        <p:spPr>
          <a:xfrm>
            <a:off x="838200" y="1454046"/>
            <a:ext cx="10515600" cy="5403954"/>
          </a:xfrm>
        </p:spPr>
        <p:txBody>
          <a:bodyPr>
            <a:normAutofit/>
          </a:bodyPr>
          <a:lstStyle/>
          <a:p>
            <a:pPr marL="0" indent="0">
              <a:buNone/>
            </a:pPr>
            <a:r>
              <a:rPr lang="es-ES" dirty="0"/>
              <a:t>Los niños que son acosados ​​pueden experimentar problemas negativos de salud física, social, emocional, académica y mental. Los niños que son acosados ​​tienen más probabilidades de experimentar</a:t>
            </a:r>
            <a:r>
              <a:rPr lang="es-ES" dirty="0" smtClean="0"/>
              <a:t>:</a:t>
            </a:r>
          </a:p>
          <a:p>
            <a:r>
              <a:rPr lang="es-ES" dirty="0"/>
              <a:t>Depresión y ansiedad, aumento de los sentimientos de tristeza y soledad, cambios en los patrones de sueño y alimentación y pérdida de interés en las actividades que solían disfrutar. Estos problemas pueden persistir hasta la edad adulta</a:t>
            </a:r>
            <a:r>
              <a:rPr lang="es-ES" dirty="0" smtClean="0"/>
              <a:t>.</a:t>
            </a:r>
          </a:p>
          <a:p>
            <a:r>
              <a:rPr lang="es-ES" dirty="0"/>
              <a:t>Quejas de salud (dolores de cabeza, dolores de estómago</a:t>
            </a:r>
            <a:r>
              <a:rPr lang="es-ES" dirty="0" smtClean="0"/>
              <a:t>)</a:t>
            </a:r>
          </a:p>
          <a:p>
            <a:r>
              <a:rPr lang="es-ES" dirty="0"/>
              <a:t>Disminución del rendimiento académico (GPA y puntuaciones de exámenes estandarizados) y participación escolar. Tienen más probabilidades de faltar, faltar o abandonar la escuela.</a:t>
            </a:r>
            <a:endParaRPr lang="en-US" dirty="0"/>
          </a:p>
        </p:txBody>
      </p:sp>
    </p:spTree>
    <p:extLst>
      <p:ext uri="{BB962C8B-B14F-4D97-AF65-F5344CB8AC3E}">
        <p14:creationId xmlns:p14="http://schemas.microsoft.com/office/powerpoint/2010/main" val="314128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737838"/>
          </a:xfrm>
        </p:spPr>
        <p:txBody>
          <a:bodyPr>
            <a:normAutofit/>
          </a:bodyPr>
          <a:lstStyle/>
          <a:p>
            <a:pPr algn="ctr"/>
            <a:r>
              <a:rPr lang="es-ES" dirty="0"/>
              <a:t>Si usted o alguien que conoce está experimentando una crisis de salud mental o pensamientos suicidas, llame o envíe un mensaje de texto:</a:t>
            </a:r>
            <a:endParaRPr lang="en-US" dirty="0"/>
          </a:p>
        </p:txBody>
      </p:sp>
      <p:pic>
        <p:nvPicPr>
          <p:cNvPr id="4" name="Content Placeholder 3"/>
          <p:cNvPicPr>
            <a:picLocks noGrp="1" noChangeAspect="1"/>
          </p:cNvPicPr>
          <p:nvPr>
            <p:ph idx="1"/>
          </p:nvPr>
        </p:nvPicPr>
        <p:blipFill>
          <a:blip r:embed="rId3"/>
          <a:stretch>
            <a:fillRect/>
          </a:stretch>
        </p:blipFill>
        <p:spPr>
          <a:xfrm>
            <a:off x="3276600" y="3276600"/>
            <a:ext cx="5310076" cy="1719221"/>
          </a:xfrm>
          <a:prstGeom prst="rect">
            <a:avLst/>
          </a:prstGeom>
        </p:spPr>
      </p:pic>
    </p:spTree>
    <p:extLst>
      <p:ext uri="{BB962C8B-B14F-4D97-AF65-F5344CB8AC3E}">
        <p14:creationId xmlns:p14="http://schemas.microsoft.com/office/powerpoint/2010/main" val="3984461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032" y="70184"/>
            <a:ext cx="8596668" cy="1320800"/>
          </a:xfrm>
        </p:spPr>
        <p:txBody>
          <a:bodyPr>
            <a:normAutofit/>
          </a:bodyPr>
          <a:lstStyle/>
          <a:p>
            <a:r>
              <a:rPr lang="es-ES" sz="3200" dirty="0">
                <a:solidFill>
                  <a:schemeClr val="bg1"/>
                </a:solidFill>
              </a:rPr>
              <a:t>¿Qué pasa si estoy siendo acosado en línea?</a:t>
            </a:r>
            <a:endParaRPr lang="en-US" sz="3200" dirty="0">
              <a:solidFill>
                <a:schemeClr val="bg1"/>
              </a:solidFill>
            </a:endParaRPr>
          </a:p>
        </p:txBody>
      </p:sp>
      <p:sp>
        <p:nvSpPr>
          <p:cNvPr id="3" name="Content Placeholder 2"/>
          <p:cNvSpPr>
            <a:spLocks noGrp="1"/>
          </p:cNvSpPr>
          <p:nvPr>
            <p:ph idx="1"/>
          </p:nvPr>
        </p:nvSpPr>
        <p:spPr>
          <a:xfrm>
            <a:off x="455127" y="1295400"/>
            <a:ext cx="7751816" cy="5781431"/>
          </a:xfrm>
        </p:spPr>
        <p:txBody>
          <a:bodyPr>
            <a:normAutofit/>
          </a:bodyPr>
          <a:lstStyle/>
          <a:p>
            <a:pPr marL="0" indent="0">
              <a:buNone/>
            </a:pPr>
            <a:r>
              <a:rPr lang="es-ES" sz="2400" dirty="0">
                <a:solidFill>
                  <a:schemeClr val="bg1"/>
                </a:solidFill>
              </a:rPr>
              <a:t>Ser intimidado puede hacer que se sienta asustado o indefenso, o que no hay nada que pueda hacer para detenerlo. ¡Pero eso no es verdad!</a:t>
            </a:r>
            <a:endParaRPr lang="es-ES" dirty="0">
              <a:solidFill>
                <a:schemeClr val="bg1"/>
              </a:solidFill>
            </a:endParaRPr>
          </a:p>
          <a:p>
            <a:pPr lvl="1">
              <a:lnSpc>
                <a:spcPct val="150000"/>
              </a:lnSpc>
            </a:pPr>
            <a:r>
              <a:rPr lang="es-ES" sz="2400" dirty="0">
                <a:solidFill>
                  <a:schemeClr val="bg1"/>
                </a:solidFill>
              </a:rPr>
              <a:t>Hable con un adulto en quien </a:t>
            </a:r>
          </a:p>
          <a:p>
            <a:pPr marL="457200" lvl="1" indent="0">
              <a:lnSpc>
                <a:spcPct val="150000"/>
              </a:lnSpc>
              <a:buNone/>
            </a:pPr>
            <a:r>
              <a:rPr lang="es-ES" sz="2400" dirty="0">
                <a:solidFill>
                  <a:schemeClr val="bg1"/>
                </a:solidFill>
              </a:rPr>
              <a:t>confíe</a:t>
            </a:r>
          </a:p>
          <a:p>
            <a:pPr lvl="1">
              <a:lnSpc>
                <a:spcPct val="150000"/>
              </a:lnSpc>
            </a:pPr>
            <a:r>
              <a:rPr lang="es-ES" sz="2400" dirty="0">
                <a:solidFill>
                  <a:schemeClr val="bg1"/>
                </a:solidFill>
              </a:rPr>
              <a:t>Ignorar y bloquear</a:t>
            </a:r>
          </a:p>
          <a:p>
            <a:pPr lvl="1">
              <a:lnSpc>
                <a:spcPct val="150000"/>
              </a:lnSpc>
            </a:pPr>
            <a:r>
              <a:rPr lang="es-ES" sz="2400" dirty="0">
                <a:solidFill>
                  <a:schemeClr val="bg1"/>
                </a:solidFill>
              </a:rPr>
              <a:t>No acose al acosador</a:t>
            </a:r>
          </a:p>
          <a:p>
            <a:pPr lvl="1">
              <a:lnSpc>
                <a:spcPct val="150000"/>
              </a:lnSpc>
            </a:pPr>
            <a:r>
              <a:rPr lang="es-ES" sz="2400" dirty="0">
                <a:solidFill>
                  <a:schemeClr val="bg1"/>
                </a:solidFill>
              </a:rPr>
              <a:t>Quédese con los que le apoyan</a:t>
            </a:r>
          </a:p>
          <a:p>
            <a:pPr lvl="1">
              <a:lnSpc>
                <a:spcPct val="150000"/>
              </a:lnSpc>
            </a:pPr>
            <a:r>
              <a:rPr lang="es-ES" sz="2400" dirty="0">
                <a:solidFill>
                  <a:schemeClr val="bg1"/>
                </a:solidFill>
              </a:rPr>
              <a:t>Reportar el acoso cuando ocurra</a:t>
            </a:r>
            <a:endParaRPr lang="en-US" dirty="0">
              <a:solidFill>
                <a:schemeClr val="bg1"/>
              </a:solidFill>
            </a:endParaRPr>
          </a:p>
          <a:p>
            <a:pPr lvl="1">
              <a:buFont typeface="Arial" panose="020B0604020202020204" pitchFamily="34" charset="0"/>
              <a:buChar char="•"/>
            </a:pPr>
            <a:endParaRPr lang="en-US" dirty="0">
              <a:solidFill>
                <a:schemeClr val="bg1"/>
              </a:solidFill>
            </a:endParaRPr>
          </a:p>
          <a:p>
            <a:endParaRPr lang="en-US" dirty="0"/>
          </a:p>
          <a:p>
            <a:pPr>
              <a:buFont typeface="Arial" panose="020B0604020202020204" pitchFamily="34" charset="0"/>
              <a:buChar char="•"/>
            </a:pPr>
            <a:endParaRPr lang="en-US" dirty="0"/>
          </a:p>
          <a:p>
            <a:pPr marL="0" indent="0">
              <a:buNone/>
            </a:pPr>
            <a:endParaRPr lang="en-US"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1151119"/>
            <a:ext cx="3148422" cy="2248873"/>
          </a:xfrm>
          <a:prstGeom prst="rect">
            <a:avLst/>
          </a:prstGeom>
          <a:ln>
            <a:noFill/>
          </a:ln>
          <a:effectLst>
            <a:outerShdw blurRad="292100" dist="139700" dir="2700000" algn="tl" rotWithShape="0">
              <a:srgbClr val="333333">
                <a:alpha val="65000"/>
              </a:srgbClr>
            </a:outerShdw>
          </a:effectLst>
        </p:spPr>
      </p:pic>
      <p:sp>
        <p:nvSpPr>
          <p:cNvPr id="5" name="AutoShape 2" descr="Image result for report on instagram"/>
          <p:cNvSpPr>
            <a:spLocks noChangeAspect="1" noChangeArrowheads="1"/>
          </p:cNvSpPr>
          <p:nvPr/>
        </p:nvSpPr>
        <p:spPr bwMode="auto">
          <a:xfrm>
            <a:off x="63500" y="-814388"/>
            <a:ext cx="2266950" cy="1704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a:stretch>
            <a:fillRect/>
          </a:stretch>
        </p:blipFill>
        <p:spPr>
          <a:xfrm>
            <a:off x="6477000" y="3820846"/>
            <a:ext cx="3200400" cy="240702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9472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5175" y="304800"/>
            <a:ext cx="8596668" cy="1320800"/>
          </a:xfrm>
        </p:spPr>
        <p:txBody>
          <a:bodyPr/>
          <a:lstStyle/>
          <a:p>
            <a:r>
              <a:rPr lang="en-US" dirty="0"/>
              <a:t>Redes </a:t>
            </a:r>
            <a:r>
              <a:rPr lang="en-US" dirty="0" err="1"/>
              <a:t>sociales</a:t>
            </a:r>
            <a:r>
              <a:rPr lang="en-US" dirty="0"/>
              <a:t>	</a:t>
            </a:r>
          </a:p>
        </p:txBody>
      </p:sp>
      <p:sp>
        <p:nvSpPr>
          <p:cNvPr id="3" name="Content Placeholder 2"/>
          <p:cNvSpPr>
            <a:spLocks noGrp="1"/>
          </p:cNvSpPr>
          <p:nvPr>
            <p:ph idx="1"/>
          </p:nvPr>
        </p:nvSpPr>
        <p:spPr>
          <a:xfrm>
            <a:off x="786669" y="1480628"/>
            <a:ext cx="9304866" cy="4045714"/>
          </a:xfrm>
        </p:spPr>
        <p:txBody>
          <a:bodyPr>
            <a:normAutofit/>
          </a:bodyPr>
          <a:lstStyle/>
          <a:p>
            <a:r>
              <a:rPr lang="en-US" sz="2400" i="1" dirty="0"/>
              <a:t>“</a:t>
            </a:r>
            <a:r>
              <a:rPr lang="es-ES" sz="2400" i="1" dirty="0"/>
              <a:t>formas de comunicación electrónica a través de las cuales los usuarios crean comunidades en línea para compartir información, ideas, mensajes personales y otro contenido." </a:t>
            </a:r>
          </a:p>
          <a:p>
            <a:pPr marL="0" indent="0">
              <a:buNone/>
            </a:pPr>
            <a:r>
              <a:rPr lang="en-US" sz="2400" dirty="0"/>
              <a:t>    – Merriam Webster</a:t>
            </a:r>
          </a:p>
          <a:p>
            <a:r>
              <a:rPr lang="es-ES" sz="2400" dirty="0"/>
              <a:t>Las redes sociales modernas son un invento relativamente nuevo</a:t>
            </a:r>
            <a:r>
              <a:rPr lang="en-US" sz="2400" dirty="0"/>
              <a:t>. </a:t>
            </a:r>
          </a:p>
        </p:txBody>
      </p:sp>
      <p:pic>
        <p:nvPicPr>
          <p:cNvPr id="5" name="Picture 4" descr="Instagram Logo.jpg"/>
          <p:cNvPicPr>
            <a:picLocks noChangeAspect="1"/>
          </p:cNvPicPr>
          <p:nvPr/>
        </p:nvPicPr>
        <p:blipFill>
          <a:blip r:embed="rId4" cstate="print"/>
          <a:stretch>
            <a:fillRect/>
          </a:stretch>
        </p:blipFill>
        <p:spPr>
          <a:xfrm>
            <a:off x="3550494" y="4038948"/>
            <a:ext cx="1143000" cy="1143000"/>
          </a:xfrm>
          <a:prstGeom prst="rect">
            <a:avLst/>
          </a:prstGeom>
        </p:spPr>
      </p:pic>
      <p:pic>
        <p:nvPicPr>
          <p:cNvPr id="7" name="Picture 6" descr="snapchat-logo.jpg"/>
          <p:cNvPicPr>
            <a:picLocks noChangeAspect="1"/>
          </p:cNvPicPr>
          <p:nvPr/>
        </p:nvPicPr>
        <p:blipFill>
          <a:blip r:embed="rId5" cstate="print"/>
          <a:stretch>
            <a:fillRect/>
          </a:stretch>
        </p:blipFill>
        <p:spPr>
          <a:xfrm>
            <a:off x="5815644" y="3998893"/>
            <a:ext cx="1223111" cy="1223111"/>
          </a:xfrm>
          <a:prstGeom prst="rect">
            <a:avLst/>
          </a:prstGeom>
        </p:spPr>
      </p:pic>
      <p:sp>
        <p:nvSpPr>
          <p:cNvPr id="8" name="TextBox 7"/>
          <p:cNvSpPr txBox="1"/>
          <p:nvPr/>
        </p:nvSpPr>
        <p:spPr>
          <a:xfrm>
            <a:off x="3398094" y="5526343"/>
            <a:ext cx="1447800" cy="646331"/>
          </a:xfrm>
          <a:prstGeom prst="rect">
            <a:avLst/>
          </a:prstGeom>
          <a:noFill/>
        </p:spPr>
        <p:txBody>
          <a:bodyPr wrap="square" rtlCol="0">
            <a:spAutoFit/>
          </a:bodyPr>
          <a:lstStyle/>
          <a:p>
            <a:pPr algn="ctr"/>
            <a:r>
              <a:rPr lang="en-US" dirty="0" err="1"/>
              <a:t>Lanzado</a:t>
            </a:r>
            <a:r>
              <a:rPr lang="en-US" dirty="0"/>
              <a:t> en 2010</a:t>
            </a:r>
          </a:p>
        </p:txBody>
      </p:sp>
      <p:sp>
        <p:nvSpPr>
          <p:cNvPr id="9" name="TextBox 8"/>
          <p:cNvSpPr txBox="1"/>
          <p:nvPr/>
        </p:nvSpPr>
        <p:spPr>
          <a:xfrm>
            <a:off x="5703299" y="5549746"/>
            <a:ext cx="1447800" cy="646331"/>
          </a:xfrm>
          <a:prstGeom prst="rect">
            <a:avLst/>
          </a:prstGeom>
          <a:noFill/>
        </p:spPr>
        <p:txBody>
          <a:bodyPr wrap="square" rtlCol="0">
            <a:spAutoFit/>
          </a:bodyPr>
          <a:lstStyle/>
          <a:p>
            <a:pPr algn="ctr"/>
            <a:r>
              <a:rPr lang="en-US" dirty="0" err="1"/>
              <a:t>Lanzado</a:t>
            </a:r>
            <a:r>
              <a:rPr lang="en-US" dirty="0"/>
              <a:t> en</a:t>
            </a:r>
          </a:p>
          <a:p>
            <a:pPr algn="ctr"/>
            <a:r>
              <a:rPr lang="en-US" dirty="0"/>
              <a:t>2011</a:t>
            </a:r>
          </a:p>
        </p:txBody>
      </p:sp>
      <p:sp>
        <p:nvSpPr>
          <p:cNvPr id="10" name="TextBox 9"/>
          <p:cNvSpPr txBox="1"/>
          <p:nvPr/>
        </p:nvSpPr>
        <p:spPr>
          <a:xfrm>
            <a:off x="7844536" y="5526342"/>
            <a:ext cx="1447800" cy="646331"/>
          </a:xfrm>
          <a:prstGeom prst="rect">
            <a:avLst/>
          </a:prstGeom>
          <a:noFill/>
        </p:spPr>
        <p:txBody>
          <a:bodyPr wrap="square" rtlCol="0">
            <a:spAutoFit/>
          </a:bodyPr>
          <a:lstStyle/>
          <a:p>
            <a:pPr algn="ctr"/>
            <a:r>
              <a:rPr lang="en-US" dirty="0" err="1"/>
              <a:t>Lanzado</a:t>
            </a:r>
            <a:r>
              <a:rPr lang="en-US" dirty="0"/>
              <a:t> en</a:t>
            </a:r>
          </a:p>
          <a:p>
            <a:pPr algn="ctr"/>
            <a:r>
              <a:rPr lang="en-US" dirty="0"/>
              <a:t>2016</a:t>
            </a:r>
          </a:p>
        </p:txBody>
      </p:sp>
      <p:pic>
        <p:nvPicPr>
          <p:cNvPr id="12" name="Picture 11"/>
          <p:cNvPicPr>
            <a:picLocks noChangeAspect="1"/>
          </p:cNvPicPr>
          <p:nvPr/>
        </p:nvPicPr>
        <p:blipFill>
          <a:blip r:embed="rId6"/>
          <a:stretch>
            <a:fillRect/>
          </a:stretch>
        </p:blipFill>
        <p:spPr>
          <a:xfrm>
            <a:off x="7585028" y="3873274"/>
            <a:ext cx="1966815" cy="147434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031" y="3656966"/>
            <a:ext cx="2643369" cy="1982527"/>
          </a:xfrm>
          <a:prstGeom prst="rect">
            <a:avLst/>
          </a:prstGeom>
        </p:spPr>
      </p:pic>
      <p:sp>
        <p:nvSpPr>
          <p:cNvPr id="11" name="TextBox 10"/>
          <p:cNvSpPr txBox="1"/>
          <p:nvPr/>
        </p:nvSpPr>
        <p:spPr>
          <a:xfrm>
            <a:off x="1260729" y="5534640"/>
            <a:ext cx="1354858" cy="646331"/>
          </a:xfrm>
          <a:prstGeom prst="rect">
            <a:avLst/>
          </a:prstGeom>
          <a:noFill/>
        </p:spPr>
        <p:txBody>
          <a:bodyPr wrap="none" rtlCol="0">
            <a:spAutoFit/>
          </a:bodyPr>
          <a:lstStyle/>
          <a:p>
            <a:r>
              <a:rPr lang="en-US" dirty="0" err="1"/>
              <a:t>Lanzado</a:t>
            </a:r>
            <a:r>
              <a:rPr lang="en-US" dirty="0"/>
              <a:t> en</a:t>
            </a:r>
          </a:p>
          <a:p>
            <a:pPr algn="ctr"/>
            <a:r>
              <a:rPr lang="en-US" dirty="0"/>
              <a:t>2005</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8708"/>
            <a:ext cx="9906000" cy="1320800"/>
          </a:xfrm>
        </p:spPr>
        <p:txBody>
          <a:bodyPr/>
          <a:lstStyle/>
          <a:p>
            <a:r>
              <a:rPr lang="es-ES" dirty="0"/>
              <a:t>¿Cómo puedo ayudar a prevenir el ciberacoso?</a:t>
            </a:r>
            <a:endParaRPr lang="en-US" dirty="0"/>
          </a:p>
        </p:txBody>
      </p:sp>
      <p:sp>
        <p:nvSpPr>
          <p:cNvPr id="3" name="Content Placeholder 2"/>
          <p:cNvSpPr>
            <a:spLocks noGrp="1"/>
          </p:cNvSpPr>
          <p:nvPr>
            <p:ph idx="1"/>
          </p:nvPr>
        </p:nvSpPr>
        <p:spPr>
          <a:xfrm>
            <a:off x="457200" y="1828800"/>
            <a:ext cx="10487526" cy="5181600"/>
          </a:xfrm>
        </p:spPr>
        <p:txBody>
          <a:bodyPr>
            <a:normAutofit/>
          </a:bodyPr>
          <a:lstStyle/>
          <a:p>
            <a:r>
              <a:rPr lang="es-ES" dirty="0"/>
              <a:t>Nunca contribuya al ciberacoso, incluso si sus amigos le alientan a hacerlo.</a:t>
            </a:r>
          </a:p>
          <a:p>
            <a:r>
              <a:rPr lang="es-ES" dirty="0"/>
              <a:t>No aliente a los acosadores haciendo "Me gusta" o compartiendo sus comentarios o publicaciones</a:t>
            </a:r>
          </a:p>
          <a:p>
            <a:r>
              <a:rPr lang="es-ES" dirty="0"/>
              <a:t>No difunda rumores en línea. Denuncie información falsa y chismes.</a:t>
            </a:r>
          </a:p>
          <a:p>
            <a:r>
              <a:rPr lang="es-ES" dirty="0"/>
              <a:t>No reenvíe mensajes malintencionados.</a:t>
            </a:r>
          </a:p>
          <a:p>
            <a:r>
              <a:rPr lang="es-ES" dirty="0"/>
              <a:t>Defienda a otras personas cuando están siendo acosadas en línea.</a:t>
            </a:r>
          </a:p>
          <a:p>
            <a:r>
              <a:rPr lang="es-ES" dirty="0"/>
              <a:t>Bloquee e informe a los acosadores. (Más información sobre cómo hacer esto más adelante)</a:t>
            </a:r>
            <a:endParaRPr lang="en-US" dirty="0"/>
          </a:p>
          <a:p>
            <a:endParaRPr lang="en-US" dirty="0"/>
          </a:p>
        </p:txBody>
      </p:sp>
    </p:spTree>
    <p:custDataLst>
      <p:tags r:id="rId1"/>
    </p:custDataLst>
    <p:extLst>
      <p:ext uri="{BB962C8B-B14F-4D97-AF65-F5344CB8AC3E}">
        <p14:creationId xmlns:p14="http://schemas.microsoft.com/office/powerpoint/2010/main" val="321906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696" y="228600"/>
            <a:ext cx="5624104" cy="762000"/>
          </a:xfrm>
        </p:spPr>
        <p:txBody>
          <a:bodyPr>
            <a:normAutofit/>
          </a:bodyPr>
          <a:lstStyle/>
          <a:p>
            <a:r>
              <a:rPr lang="en-US" dirty="0" err="1"/>
              <a:t>Abuso</a:t>
            </a:r>
            <a:r>
              <a:rPr lang="en-US" dirty="0"/>
              <a:t> Digital</a:t>
            </a:r>
          </a:p>
        </p:txBody>
      </p:sp>
      <p:sp>
        <p:nvSpPr>
          <p:cNvPr id="3" name="Content Placeholder 2"/>
          <p:cNvSpPr>
            <a:spLocks noGrp="1"/>
          </p:cNvSpPr>
          <p:nvPr>
            <p:ph idx="1"/>
          </p:nvPr>
        </p:nvSpPr>
        <p:spPr>
          <a:xfrm>
            <a:off x="529388" y="990600"/>
            <a:ext cx="8891337" cy="1600200"/>
          </a:xfrm>
        </p:spPr>
        <p:txBody>
          <a:bodyPr>
            <a:normAutofit/>
          </a:bodyPr>
          <a:lstStyle/>
          <a:p>
            <a:r>
              <a:rPr lang="es-ES" sz="2400" dirty="0"/>
              <a:t>Similar al ciberacoso.</a:t>
            </a:r>
          </a:p>
          <a:p>
            <a:r>
              <a:rPr lang="es-ES" sz="2400" dirty="0"/>
              <a:t>Es el uso de tecnología (como mensajes de texto y redes sociales) para intimidar, hostigar o acosar a alguien, </a:t>
            </a:r>
            <a:r>
              <a:rPr lang="es-MX" sz="2400" b="1" dirty="0"/>
              <a:t>en ocasiones a su pareja.</a:t>
            </a:r>
            <a:endParaRPr lang="en-US" b="1" dirty="0"/>
          </a:p>
          <a:p>
            <a:endParaRPr lang="en-US" b="1" dirty="0"/>
          </a:p>
          <a:p>
            <a:endParaRPr lang="en-US" dirty="0"/>
          </a:p>
        </p:txBody>
      </p:sp>
      <p:sp>
        <p:nvSpPr>
          <p:cNvPr id="7" name="Title 1"/>
          <p:cNvSpPr txBox="1">
            <a:spLocks/>
          </p:cNvSpPr>
          <p:nvPr/>
        </p:nvSpPr>
        <p:spPr>
          <a:xfrm>
            <a:off x="529388" y="2584784"/>
            <a:ext cx="3414304" cy="9144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solidFill>
                  <a:srgbClr val="367689"/>
                </a:solidFill>
                <a:latin typeface="+mn-lt"/>
              </a:rPr>
              <a:t>Signos</a:t>
            </a:r>
            <a:r>
              <a:rPr lang="en-US" dirty="0">
                <a:solidFill>
                  <a:srgbClr val="367689"/>
                </a:solidFill>
                <a:latin typeface="+mn-lt"/>
              </a:rPr>
              <a:t> de </a:t>
            </a:r>
            <a:r>
              <a:rPr lang="en-US" dirty="0" err="1">
                <a:solidFill>
                  <a:srgbClr val="367689"/>
                </a:solidFill>
                <a:latin typeface="+mn-lt"/>
              </a:rPr>
              <a:t>Alarma</a:t>
            </a:r>
            <a:endParaRPr lang="en-US" dirty="0">
              <a:solidFill>
                <a:srgbClr val="367689"/>
              </a:solidFill>
              <a:latin typeface="+mn-lt"/>
            </a:endParaRPr>
          </a:p>
        </p:txBody>
      </p:sp>
      <p:sp>
        <p:nvSpPr>
          <p:cNvPr id="9" name="Content Placeholder 2"/>
          <p:cNvSpPr txBox="1">
            <a:spLocks/>
          </p:cNvSpPr>
          <p:nvPr/>
        </p:nvSpPr>
        <p:spPr>
          <a:xfrm>
            <a:off x="529388" y="3290637"/>
            <a:ext cx="8891337" cy="3352800"/>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sz="2400" dirty="0">
                <a:solidFill>
                  <a:srgbClr val="367689"/>
                </a:solidFill>
              </a:rPr>
              <a:t>Monitorea a sus amigos y seguidores</a:t>
            </a:r>
          </a:p>
          <a:p>
            <a:r>
              <a:rPr lang="es-ES" sz="2400" dirty="0">
                <a:solidFill>
                  <a:srgbClr val="367689"/>
                </a:solidFill>
              </a:rPr>
              <a:t>Le envía mensajes negativos, insultantes o amenazantes.</a:t>
            </a:r>
          </a:p>
          <a:p>
            <a:r>
              <a:rPr lang="es-ES" sz="2400" dirty="0">
                <a:solidFill>
                  <a:srgbClr val="367689"/>
                </a:solidFill>
              </a:rPr>
              <a:t>Utiliza las redes sociales para vigilarle constantemente</a:t>
            </a:r>
          </a:p>
          <a:p>
            <a:r>
              <a:rPr lang="es-ES" sz="2400" dirty="0">
                <a:solidFill>
                  <a:srgbClr val="367689"/>
                </a:solidFill>
              </a:rPr>
              <a:t>Le menosprecia en línea</a:t>
            </a:r>
          </a:p>
          <a:p>
            <a:r>
              <a:rPr lang="es-ES" sz="2400" dirty="0">
                <a:solidFill>
                  <a:srgbClr val="367689"/>
                </a:solidFill>
              </a:rPr>
              <a:t>Envía o solicita fotos o videos explícitos no deseados</a:t>
            </a:r>
          </a:p>
          <a:p>
            <a:r>
              <a:rPr lang="es-ES" sz="2400" dirty="0">
                <a:solidFill>
                  <a:srgbClr val="367689"/>
                </a:solidFill>
              </a:rPr>
              <a:t>Roba o insiste en entregarle información de inicio de sesión y contraseñas</a:t>
            </a:r>
          </a:p>
          <a:p>
            <a:r>
              <a:rPr lang="es-ES" sz="2400" dirty="0">
                <a:solidFill>
                  <a:srgbClr val="367689"/>
                </a:solidFill>
              </a:rPr>
              <a:t>Le etiqueta cruelmente en fotos o publicaciones</a:t>
            </a:r>
            <a:endParaRPr lang="en-US" sz="2400" dirty="0">
              <a:solidFill>
                <a:srgbClr val="367689"/>
              </a:solidFill>
            </a:endParaRPr>
          </a:p>
          <a:p>
            <a:endParaRPr lang="en-US" sz="2400" dirty="0"/>
          </a:p>
          <a:p>
            <a:endParaRPr lang="en-US" sz="2400" dirty="0"/>
          </a:p>
          <a:p>
            <a:endParaRPr lang="en-US" sz="2400" dirty="0"/>
          </a:p>
          <a:p>
            <a:endParaRPr lang="en-US" sz="2400" dirty="0"/>
          </a:p>
          <a:p>
            <a:pPr>
              <a:buFont typeface="Wingdings 3" charset="2"/>
              <a:buNone/>
            </a:pPr>
            <a:endParaRPr lang="en-US" dirty="0"/>
          </a:p>
          <a:p>
            <a:endParaRPr lang="en-US" dirty="0"/>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2994" y="3727048"/>
            <a:ext cx="3130952" cy="313095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610600" cy="838200"/>
          </a:xfrm>
        </p:spPr>
        <p:txBody>
          <a:bodyPr>
            <a:normAutofit/>
          </a:bodyPr>
          <a:lstStyle/>
          <a:p>
            <a:r>
              <a:rPr lang="es-ES" dirty="0"/>
              <a:t>Sus derechos de relación digital</a:t>
            </a:r>
            <a:endParaRPr lang="en-US" dirty="0"/>
          </a:p>
        </p:txBody>
      </p:sp>
      <p:sp>
        <p:nvSpPr>
          <p:cNvPr id="3" name="Content Placeholder 2"/>
          <p:cNvSpPr>
            <a:spLocks noGrp="1"/>
          </p:cNvSpPr>
          <p:nvPr>
            <p:ph idx="1"/>
          </p:nvPr>
        </p:nvSpPr>
        <p:spPr>
          <a:xfrm>
            <a:off x="609600" y="1828800"/>
            <a:ext cx="9753600" cy="4308757"/>
          </a:xfrm>
        </p:spPr>
        <p:txBody>
          <a:bodyPr>
            <a:noAutofit/>
          </a:bodyPr>
          <a:lstStyle/>
          <a:p>
            <a:r>
              <a:rPr lang="es-ES" sz="2800" dirty="0"/>
              <a:t>Tiene derecho a estar lejos de su teléfono o redes sociales sin preocuparse de que su pareja se enoje.</a:t>
            </a:r>
          </a:p>
          <a:p>
            <a:r>
              <a:rPr lang="es-ES" sz="2800" dirty="0"/>
              <a:t>No tiene que enviar ninguna foto o declaración que le resulte incómodo.</a:t>
            </a:r>
          </a:p>
          <a:p>
            <a:r>
              <a:rPr lang="es-ES" sz="2800" dirty="0"/>
              <a:t>No tiene que compartir sus contraseñas con nadie con quien esté saliendo.</a:t>
            </a:r>
          </a:p>
          <a:p>
            <a:r>
              <a:rPr lang="es-ES" sz="2800" dirty="0"/>
              <a:t>Recuerde que pierde el control de cualquier mensaje que envíe.</a:t>
            </a:r>
            <a:endParaRPr lang="en-US" sz="2800" dirty="0"/>
          </a:p>
        </p:txBody>
      </p:sp>
      <p:sp>
        <p:nvSpPr>
          <p:cNvPr id="4" name="Rectangle 3"/>
          <p:cNvSpPr/>
          <p:nvPr/>
        </p:nvSpPr>
        <p:spPr>
          <a:xfrm>
            <a:off x="1371600" y="5602026"/>
            <a:ext cx="8763000" cy="535531"/>
          </a:xfrm>
          <a:prstGeom prst="rect">
            <a:avLst/>
          </a:prstGeom>
        </p:spPr>
        <p:txBody>
          <a:bodyPr wrap="square">
            <a:spAutoFit/>
          </a:bodyPr>
          <a:lstStyle/>
          <a:p>
            <a:pPr lvl="0" algn="ctr">
              <a:lnSpc>
                <a:spcPct val="90000"/>
              </a:lnSpc>
              <a:spcBef>
                <a:spcPts val="1000"/>
              </a:spcBef>
            </a:pPr>
            <a:r>
              <a:rPr lang="en-US" sz="3200" dirty="0">
                <a:solidFill>
                  <a:srgbClr val="367689"/>
                </a:solidFill>
                <a:latin typeface="Cambria" panose="02040503050406030204" pitchFamily="18" charset="0"/>
                <a:ea typeface="Cambria" panose="02040503050406030204" pitchFamily="18" charset="0"/>
                <a:cs typeface="Arial" panose="020B0604020202020204" pitchFamily="34" charset="0"/>
              </a:rPr>
              <a:t>Loveisrespect.org </a:t>
            </a:r>
            <a:r>
              <a:rPr lang="en-US" sz="3200" dirty="0" smtClean="0">
                <a:solidFill>
                  <a:srgbClr val="367689"/>
                </a:solidFill>
                <a:latin typeface="Cambria" panose="02040503050406030204" pitchFamily="18" charset="0"/>
                <a:ea typeface="Cambria" panose="02040503050406030204" pitchFamily="18" charset="0"/>
                <a:cs typeface="Arial" panose="020B0604020202020204" pitchFamily="34" charset="0"/>
              </a:rPr>
              <a:t> o </a:t>
            </a:r>
            <a:r>
              <a:rPr lang="en-US" sz="3200" dirty="0" err="1" smtClean="0">
                <a:solidFill>
                  <a:srgbClr val="367689"/>
                </a:solidFill>
                <a:latin typeface="Cambria" panose="02040503050406030204" pitchFamily="18" charset="0"/>
                <a:ea typeface="Cambria" panose="02040503050406030204" pitchFamily="18" charset="0"/>
                <a:cs typeface="Arial" panose="020B0604020202020204" pitchFamily="34" charset="0"/>
              </a:rPr>
              <a:t>Texto</a:t>
            </a:r>
            <a:r>
              <a:rPr lang="en-US" sz="3200" dirty="0" smtClean="0">
                <a:solidFill>
                  <a:srgbClr val="367689"/>
                </a:solidFill>
                <a:latin typeface="Cambria" panose="02040503050406030204" pitchFamily="18" charset="0"/>
                <a:ea typeface="Cambria" panose="02040503050406030204" pitchFamily="18" charset="0"/>
                <a:cs typeface="Arial" panose="020B0604020202020204" pitchFamily="34" charset="0"/>
              </a:rPr>
              <a:t> </a:t>
            </a:r>
            <a:r>
              <a:rPr lang="en-US" sz="3200" dirty="0" err="1" smtClean="0">
                <a:solidFill>
                  <a:srgbClr val="367689"/>
                </a:solidFill>
                <a:latin typeface="Cambria" panose="02040503050406030204" pitchFamily="18" charset="0"/>
                <a:ea typeface="Cambria" panose="02040503050406030204" pitchFamily="18" charset="0"/>
                <a:cs typeface="Arial" panose="020B0604020202020204" pitchFamily="34" charset="0"/>
              </a:rPr>
              <a:t>loveis</a:t>
            </a:r>
            <a:r>
              <a:rPr lang="en-US" sz="3200" dirty="0" smtClean="0">
                <a:solidFill>
                  <a:srgbClr val="367689"/>
                </a:solidFill>
                <a:latin typeface="Cambria" panose="02040503050406030204" pitchFamily="18" charset="0"/>
                <a:ea typeface="Cambria" panose="02040503050406030204" pitchFamily="18" charset="0"/>
                <a:cs typeface="Arial" panose="020B0604020202020204" pitchFamily="34" charset="0"/>
              </a:rPr>
              <a:t> al </a:t>
            </a:r>
            <a:r>
              <a:rPr lang="en-US" sz="3200" dirty="0">
                <a:solidFill>
                  <a:srgbClr val="367689"/>
                </a:solidFill>
                <a:latin typeface="Cambria" panose="02040503050406030204" pitchFamily="18" charset="0"/>
                <a:ea typeface="Cambria" panose="02040503050406030204" pitchFamily="18" charset="0"/>
                <a:cs typeface="Arial" panose="020B0604020202020204" pitchFamily="34" charset="0"/>
              </a:rPr>
              <a:t>22522</a:t>
            </a:r>
            <a:endParaRPr lang="en-US" sz="3200" dirty="0">
              <a:solidFill>
                <a:srgbClr val="367689"/>
              </a:solidFill>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170" y="152400"/>
            <a:ext cx="8596668" cy="1320800"/>
          </a:xfrm>
        </p:spPr>
        <p:txBody>
          <a:bodyPr/>
          <a:lstStyle/>
          <a:p>
            <a:r>
              <a:rPr lang="en-US" dirty="0"/>
              <a:t>Catfishing/</a:t>
            </a:r>
            <a:r>
              <a:rPr lang="en-US" dirty="0" err="1"/>
              <a:t>Suplantación</a:t>
            </a:r>
            <a:endParaRPr lang="en-US" dirty="0"/>
          </a:p>
        </p:txBody>
      </p:sp>
      <p:sp>
        <p:nvSpPr>
          <p:cNvPr id="3" name="Content Placeholder 2"/>
          <p:cNvSpPr>
            <a:spLocks noGrp="1"/>
          </p:cNvSpPr>
          <p:nvPr>
            <p:ph idx="1"/>
          </p:nvPr>
        </p:nvSpPr>
        <p:spPr>
          <a:xfrm>
            <a:off x="416170" y="1473200"/>
            <a:ext cx="10210800" cy="4744472"/>
          </a:xfrm>
        </p:spPr>
        <p:txBody>
          <a:bodyPr>
            <a:normAutofit/>
          </a:bodyPr>
          <a:lstStyle/>
          <a:p>
            <a:r>
              <a:rPr lang="es-ES" sz="2800" dirty="0"/>
              <a:t>Cuando una persona crea perfiles personales falsos en sitios de redes sociales con la intención de </a:t>
            </a:r>
            <a:r>
              <a:rPr lang="es-ES" sz="2800" b="1" dirty="0"/>
              <a:t>engañar, aprovecharse y/o atraer a una relación en línea.</a:t>
            </a:r>
          </a:p>
          <a:p>
            <a:r>
              <a:rPr lang="es-ES" sz="2800" dirty="0"/>
              <a:t>Esta también es una forma de acoso cibernético.</a:t>
            </a:r>
          </a:p>
          <a:p>
            <a:r>
              <a:rPr lang="es-ES" sz="2800" dirty="0"/>
              <a:t>Es más probable que los adolescentes sean víctimas del </a:t>
            </a:r>
            <a:r>
              <a:rPr lang="es-ES" sz="2800" dirty="0" err="1"/>
              <a:t>catfishing</a:t>
            </a:r>
            <a:r>
              <a:rPr lang="es-ES" sz="2800" dirty="0"/>
              <a:t> porque a menudo hacen amigos o aceptan seguidores de personas que no conocen.</a:t>
            </a:r>
            <a:endParaRPr lang="en-US" sz="2800" dirty="0"/>
          </a:p>
          <a:p>
            <a:endParaRPr lang="en-US" sz="2400" dirty="0"/>
          </a:p>
          <a:p>
            <a:endParaRPr lang="en-US" sz="2400" dirty="0"/>
          </a:p>
          <a:p>
            <a:pPr marL="0" indent="0">
              <a:buNone/>
            </a:pPr>
            <a:endParaRPr lang="en-US" sz="2400" dirty="0"/>
          </a:p>
          <a:p>
            <a:pPr>
              <a:buNone/>
            </a:pPr>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132" r="6563"/>
          <a:stretch/>
        </p:blipFill>
        <p:spPr>
          <a:xfrm>
            <a:off x="9144000" y="4800600"/>
            <a:ext cx="2743200" cy="19431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042" r="11064"/>
          <a:stretch/>
        </p:blipFill>
        <p:spPr>
          <a:xfrm flipH="1">
            <a:off x="152400" y="4800600"/>
            <a:ext cx="2590800" cy="19431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9829800" cy="1320800"/>
          </a:xfrm>
        </p:spPr>
        <p:txBody>
          <a:bodyPr/>
          <a:lstStyle/>
          <a:p>
            <a:r>
              <a:rPr lang="en-US" dirty="0"/>
              <a:t>¿Por </a:t>
            </a:r>
            <a:r>
              <a:rPr lang="en-US" dirty="0" err="1"/>
              <a:t>qué</a:t>
            </a:r>
            <a:r>
              <a:rPr lang="en-US" dirty="0"/>
              <a:t> </a:t>
            </a:r>
            <a:r>
              <a:rPr lang="en-US" dirty="0" err="1"/>
              <a:t>alguien</a:t>
            </a:r>
            <a:r>
              <a:rPr lang="en-US" dirty="0"/>
              <a:t> </a:t>
            </a:r>
            <a:r>
              <a:rPr lang="en-US" dirty="0" err="1"/>
              <a:t>haría</a:t>
            </a:r>
            <a:r>
              <a:rPr lang="en-US" dirty="0"/>
              <a:t> Catfishing?</a:t>
            </a:r>
          </a:p>
        </p:txBody>
      </p:sp>
      <p:sp>
        <p:nvSpPr>
          <p:cNvPr id="3" name="Content Placeholder 2"/>
          <p:cNvSpPr>
            <a:spLocks noGrp="1"/>
          </p:cNvSpPr>
          <p:nvPr>
            <p:ph idx="1"/>
          </p:nvPr>
        </p:nvSpPr>
        <p:spPr>
          <a:xfrm>
            <a:off x="533400" y="1752600"/>
            <a:ext cx="10515600" cy="4279899"/>
          </a:xfrm>
        </p:spPr>
        <p:txBody>
          <a:bodyPr>
            <a:normAutofit/>
          </a:bodyPr>
          <a:lstStyle/>
          <a:p>
            <a:r>
              <a:rPr lang="es-ES" sz="2400" dirty="0"/>
              <a:t>Están avergonzados de su verdadero yo</a:t>
            </a:r>
          </a:p>
          <a:p>
            <a:r>
              <a:rPr lang="es-ES" sz="2400" dirty="0"/>
              <a:t>Les gusta la atención que obtienen de pretender ser otra persona (alguien mayor, más joven, de diferente género)</a:t>
            </a:r>
          </a:p>
          <a:p>
            <a:r>
              <a:rPr lang="es-ES" sz="2400" dirty="0"/>
              <a:t>Para intimidar, engañar o avergonzar a alguien más.</a:t>
            </a:r>
          </a:p>
          <a:p>
            <a:r>
              <a:rPr lang="es-ES" sz="2400" dirty="0"/>
              <a:t>Para ganar confianza y después aprovecharse de alguien.</a:t>
            </a:r>
            <a:endParaRPr lang="en-US" sz="2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1" y="4401445"/>
            <a:ext cx="3352800" cy="2364008"/>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Signos</a:t>
            </a:r>
            <a:r>
              <a:rPr lang="en-US" dirty="0"/>
              <a:t> de </a:t>
            </a:r>
            <a:r>
              <a:rPr lang="en-US" dirty="0" err="1"/>
              <a:t>alarma</a:t>
            </a:r>
            <a:endParaRPr lang="en-US" dirty="0"/>
          </a:p>
        </p:txBody>
      </p:sp>
      <p:sp>
        <p:nvSpPr>
          <p:cNvPr id="3" name="Content Placeholder 2"/>
          <p:cNvSpPr>
            <a:spLocks noGrp="1"/>
          </p:cNvSpPr>
          <p:nvPr>
            <p:ph idx="1"/>
          </p:nvPr>
        </p:nvSpPr>
        <p:spPr>
          <a:xfrm>
            <a:off x="762000" y="1724526"/>
            <a:ext cx="7391400" cy="5105400"/>
          </a:xfrm>
        </p:spPr>
        <p:txBody>
          <a:bodyPr>
            <a:normAutofit/>
          </a:bodyPr>
          <a:lstStyle/>
          <a:p>
            <a:r>
              <a:rPr lang="es-ES" dirty="0"/>
              <a:t>Se niega a hablar por teléfono o video chat</a:t>
            </a:r>
          </a:p>
          <a:p>
            <a:r>
              <a:rPr lang="es-ES" dirty="0"/>
              <a:t>Intenta formar un vínculo fuerte contigo lo antes posible</a:t>
            </a:r>
          </a:p>
          <a:p>
            <a:r>
              <a:rPr lang="es-ES" dirty="0"/>
              <a:t>Le pide $$$$$$</a:t>
            </a:r>
          </a:p>
          <a:p>
            <a:r>
              <a:rPr lang="es-ES" dirty="0"/>
              <a:t>Todas las fotos parecen ser profesionales</a:t>
            </a:r>
          </a:p>
          <a:p>
            <a:r>
              <a:rPr lang="es-ES" dirty="0"/>
              <a:t>Demasiados o muy pocos amigos de internet</a:t>
            </a:r>
          </a:p>
          <a:p>
            <a:r>
              <a:rPr lang="es-ES" dirty="0"/>
              <a:t>Viaja mucho por trabajo/escuela, pero nunca en tu área</a:t>
            </a:r>
          </a:p>
          <a:p>
            <a:r>
              <a:rPr lang="es-ES" dirty="0"/>
              <a:t>Evita el contacto en persona/siempre pone excusas</a:t>
            </a:r>
            <a:endParaRPr lang="en-US" dirty="0"/>
          </a:p>
          <a:p>
            <a:endParaRPr lang="en-US" sz="2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0547" y="3854370"/>
            <a:ext cx="3361799" cy="336244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143000"/>
            <a:ext cx="10515600" cy="2852737"/>
          </a:xfrm>
        </p:spPr>
        <p:txBody>
          <a:bodyPr/>
          <a:lstStyle/>
          <a:p>
            <a:pPr algn="ctr"/>
            <a:r>
              <a:rPr lang="en-US" dirty="0" err="1" smtClean="0"/>
              <a:t>Trata</a:t>
            </a:r>
            <a:r>
              <a:rPr lang="en-US" dirty="0" smtClean="0"/>
              <a:t> de Personas</a:t>
            </a:r>
            <a:endParaRPr lang="en-US" dirty="0"/>
          </a:p>
        </p:txBody>
      </p:sp>
    </p:spTree>
    <p:extLst>
      <p:ext uri="{BB962C8B-B14F-4D97-AF65-F5344CB8AC3E}">
        <p14:creationId xmlns:p14="http://schemas.microsoft.com/office/powerpoint/2010/main" val="3241178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9059"/>
          </a:xfrm>
        </p:spPr>
        <p:txBody>
          <a:bodyPr/>
          <a:lstStyle/>
          <a:p>
            <a:r>
              <a:rPr lang="es-ES" dirty="0"/>
              <a:t>Trata de personas y redes sociales</a:t>
            </a:r>
            <a:endParaRPr lang="en-US" dirty="0"/>
          </a:p>
        </p:txBody>
      </p:sp>
      <p:sp>
        <p:nvSpPr>
          <p:cNvPr id="3" name="Content Placeholder 2"/>
          <p:cNvSpPr>
            <a:spLocks noGrp="1"/>
          </p:cNvSpPr>
          <p:nvPr>
            <p:ph idx="1"/>
          </p:nvPr>
        </p:nvSpPr>
        <p:spPr>
          <a:xfrm>
            <a:off x="537259" y="1296176"/>
            <a:ext cx="10130741" cy="4946754"/>
          </a:xfrm>
        </p:spPr>
        <p:txBody>
          <a:bodyPr>
            <a:noAutofit/>
          </a:bodyPr>
          <a:lstStyle/>
          <a:p>
            <a:r>
              <a:rPr lang="es-ES" sz="3000" dirty="0"/>
              <a:t>Los perpetradores pueden usar las redes sociales para iniciar una amistad o relación con alguien para ganarse su confianza. Una vez que se establece la confianza, pueden usar la relación para convencerlos de ir a algún lugar y/o reunirse.</a:t>
            </a:r>
            <a:endParaRPr lang="en-US" sz="3000" dirty="0"/>
          </a:p>
          <a:p>
            <a:pPr marL="0" indent="0">
              <a:buNone/>
            </a:pPr>
            <a:r>
              <a:rPr lang="es-ES" sz="3000" dirty="0"/>
              <a:t>Lo hacen fingiendo:</a:t>
            </a:r>
          </a:p>
          <a:p>
            <a:r>
              <a:rPr lang="es-ES" sz="3000" dirty="0"/>
              <a:t>Ofrecer amistad y comprensión.</a:t>
            </a:r>
          </a:p>
          <a:p>
            <a:r>
              <a:rPr lang="es-ES" sz="3000" dirty="0"/>
              <a:t>Estar </a:t>
            </a:r>
            <a:r>
              <a:rPr lang="es-ES" sz="3000" dirty="0" smtClean="0"/>
              <a:t>enamorado </a:t>
            </a:r>
          </a:p>
          <a:p>
            <a:r>
              <a:rPr lang="es-ES" sz="3000" dirty="0"/>
              <a:t>P</a:t>
            </a:r>
            <a:r>
              <a:rPr lang="es-ES" sz="3000" dirty="0" smtClean="0"/>
              <a:t>ara </a:t>
            </a:r>
            <a:r>
              <a:rPr lang="es-ES" sz="3000" dirty="0"/>
              <a:t>ofrecer vivienda</a:t>
            </a:r>
          </a:p>
          <a:p>
            <a:r>
              <a:rPr lang="es-ES" sz="3000" dirty="0"/>
              <a:t>Ofrecer un trabajo u oportunidad como modelar o actuar.</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2831" y="4097438"/>
            <a:ext cx="2760562" cy="2760562"/>
          </a:xfrm>
          <a:prstGeom prst="rect">
            <a:avLst/>
          </a:prstGeom>
        </p:spPr>
      </p:pic>
    </p:spTree>
    <p:extLst>
      <p:ext uri="{BB962C8B-B14F-4D97-AF65-F5344CB8AC3E}">
        <p14:creationId xmlns:p14="http://schemas.microsoft.com/office/powerpoint/2010/main" val="35387426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88921"/>
          </a:xfrm>
        </p:spPr>
        <p:txBody>
          <a:bodyPr/>
          <a:lstStyle/>
          <a:p>
            <a:r>
              <a:rPr lang="es-ES" dirty="0"/>
              <a:t>¿Quién es el más vulnerable?</a:t>
            </a:r>
            <a:endParaRPr lang="en-US" dirty="0"/>
          </a:p>
        </p:txBody>
      </p:sp>
      <p:sp>
        <p:nvSpPr>
          <p:cNvPr id="3" name="Content Placeholder 2"/>
          <p:cNvSpPr>
            <a:spLocks noGrp="1"/>
          </p:cNvSpPr>
          <p:nvPr>
            <p:ph idx="1"/>
          </p:nvPr>
        </p:nvSpPr>
        <p:spPr>
          <a:xfrm>
            <a:off x="838200" y="1464303"/>
            <a:ext cx="10515600" cy="5006714"/>
          </a:xfrm>
        </p:spPr>
        <p:txBody>
          <a:bodyPr>
            <a:normAutofit fontScale="92500" lnSpcReduction="10000"/>
          </a:bodyPr>
          <a:lstStyle/>
          <a:p>
            <a:pPr marL="0" indent="0">
              <a:buNone/>
            </a:pPr>
            <a:r>
              <a:rPr lang="es-ES" sz="3000" dirty="0"/>
              <a:t>Las personas que conoces podrían ser vulnerables a la trata si:</a:t>
            </a:r>
          </a:p>
          <a:p>
            <a:r>
              <a:rPr lang="es-ES" dirty="0"/>
              <a:t>Tener una situación de vida inestable.</a:t>
            </a:r>
          </a:p>
          <a:p>
            <a:r>
              <a:rPr lang="es-ES" dirty="0"/>
              <a:t>Tener antecedentes de violencia doméstica.</a:t>
            </a:r>
          </a:p>
          <a:p>
            <a:r>
              <a:rPr lang="es-ES" dirty="0"/>
              <a:t>Tiene un cuidador o familiar que tiene un problema de abuso de sustancias.</a:t>
            </a:r>
          </a:p>
          <a:p>
            <a:r>
              <a:rPr lang="es-ES" dirty="0"/>
              <a:t>Son fugitivos o están involucrados en la justicia juvenil o en el sistema de cuidado de crianza</a:t>
            </a:r>
            <a:r>
              <a:rPr lang="es-ES" dirty="0" smtClean="0"/>
              <a:t>.</a:t>
            </a:r>
          </a:p>
          <a:p>
            <a:r>
              <a:rPr lang="es-ES" dirty="0" smtClean="0"/>
              <a:t>Son </a:t>
            </a:r>
            <a:r>
              <a:rPr lang="es-ES" dirty="0"/>
              <a:t>inmigrantes </a:t>
            </a:r>
            <a:r>
              <a:rPr lang="es-ES" dirty="0" smtClean="0"/>
              <a:t>indocumentados.</a:t>
            </a:r>
            <a:endParaRPr lang="es-ES" dirty="0"/>
          </a:p>
          <a:p>
            <a:r>
              <a:rPr lang="es-ES" dirty="0"/>
              <a:t>Están enfrentando pobreza o necesidad económica.</a:t>
            </a:r>
          </a:p>
          <a:p>
            <a:r>
              <a:rPr lang="es-ES" dirty="0"/>
              <a:t>Tener antecedentes de abuso sexual.</a:t>
            </a:r>
          </a:p>
          <a:p>
            <a:r>
              <a:rPr lang="es-ES" dirty="0"/>
              <a:t>Son adictos a las drogas o al alcohol.</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7636" y="4340506"/>
            <a:ext cx="2517494" cy="2517494"/>
          </a:xfrm>
          <a:prstGeom prst="rect">
            <a:avLst/>
          </a:prstGeom>
        </p:spPr>
      </p:pic>
    </p:spTree>
    <p:extLst>
      <p:ext uri="{BB962C8B-B14F-4D97-AF65-F5344CB8AC3E}">
        <p14:creationId xmlns:p14="http://schemas.microsoft.com/office/powerpoint/2010/main" val="198450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88921"/>
          </a:xfrm>
        </p:spPr>
        <p:txBody>
          <a:bodyPr/>
          <a:lstStyle/>
          <a:p>
            <a:r>
              <a:rPr lang="en-US" dirty="0" err="1"/>
              <a:t>Preparación</a:t>
            </a:r>
            <a:r>
              <a:rPr lang="en-US" dirty="0"/>
              <a:t>, </a:t>
            </a:r>
            <a:r>
              <a:rPr lang="en-US" dirty="0" err="1"/>
              <a:t>explotación</a:t>
            </a:r>
            <a:r>
              <a:rPr lang="en-US" dirty="0"/>
              <a:t> y control</a:t>
            </a:r>
            <a:endParaRPr lang="en-US" dirty="0"/>
          </a:p>
        </p:txBody>
      </p:sp>
      <p:sp>
        <p:nvSpPr>
          <p:cNvPr id="3" name="Content Placeholder 2"/>
          <p:cNvSpPr>
            <a:spLocks noGrp="1"/>
          </p:cNvSpPr>
          <p:nvPr>
            <p:ph idx="1"/>
          </p:nvPr>
        </p:nvSpPr>
        <p:spPr>
          <a:xfrm>
            <a:off x="838200" y="1685540"/>
            <a:ext cx="10719216" cy="4512039"/>
          </a:xfrm>
        </p:spPr>
        <p:txBody>
          <a:bodyPr>
            <a:normAutofit/>
          </a:bodyPr>
          <a:lstStyle/>
          <a:p>
            <a:r>
              <a:rPr lang="es-ES" sz="3000" dirty="0"/>
              <a:t>Contrariamente a las ideas erróneas populares, el tráfico sexual rara vez comienza con el secuestro por parte de un extraño. En cambio, los traficantes sexuales preparan a sus víctimas utilizando el amor (amor romántico, amistad y amor familiar) para manipularlas para que cooperen en su propia explotación</a:t>
            </a:r>
            <a:r>
              <a:rPr lang="es-ES" sz="3000" dirty="0" smtClean="0"/>
              <a:t>.</a:t>
            </a:r>
          </a:p>
          <a:p>
            <a:pPr marL="0" indent="0">
              <a:buNone/>
            </a:pPr>
            <a:endParaRPr lang="en-US" sz="3000" dirty="0" smtClean="0"/>
          </a:p>
          <a:p>
            <a:r>
              <a:rPr lang="es-ES" sz="3000" dirty="0"/>
              <a:t>En 2020, el 42% de las víctimas de trata fueron introducidas en la trata por un miembro de sus propias familias y el 39% fueron reclutadas a través de una pareja íntima o una propuesta de matrimonio.</a:t>
            </a:r>
            <a:endParaRPr lang="en-US" sz="3000" dirty="0" smtClean="0"/>
          </a:p>
        </p:txBody>
      </p:sp>
    </p:spTree>
    <p:extLst>
      <p:ext uri="{BB962C8B-B14F-4D97-AF65-F5344CB8AC3E}">
        <p14:creationId xmlns:p14="http://schemas.microsoft.com/office/powerpoint/2010/main" val="45417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1676400"/>
            <a:ext cx="10180320" cy="1320800"/>
          </a:xfrm>
        </p:spPr>
        <p:txBody>
          <a:bodyPr>
            <a:noAutofit/>
          </a:bodyPr>
          <a:lstStyle/>
          <a:p>
            <a:r>
              <a:rPr lang="es-ES" sz="2800" b="0" dirty="0">
                <a:latin typeface="+mn-lt"/>
              </a:rPr>
              <a:t>Casi todos usan Internet/redes sociales para información, entretenimiento y para conectarse con amigos y </a:t>
            </a:r>
            <a:r>
              <a:rPr lang="es-ES" sz="2800" b="0" dirty="0" smtClean="0">
                <a:latin typeface="+mn-lt"/>
              </a:rPr>
              <a:t>familiares pero </a:t>
            </a:r>
            <a:r>
              <a:rPr lang="es-ES" sz="2800" b="0" dirty="0">
                <a:latin typeface="+mn-lt"/>
              </a:rPr>
              <a:t>es importante comprender los riesgos de estar en línea y cómo mantenerse a salvo.</a:t>
            </a:r>
            <a:r>
              <a:rPr lang="es-ES" sz="2400" dirty="0">
                <a:solidFill>
                  <a:schemeClr val="accent1">
                    <a:lumMod val="75000"/>
                  </a:schemeClr>
                </a:solidFill>
              </a:rPr>
              <a:t/>
            </a:r>
            <a:br>
              <a:rPr lang="es-ES" sz="2400" dirty="0">
                <a:solidFill>
                  <a:schemeClr val="accent1">
                    <a:lumMod val="75000"/>
                  </a:schemeClr>
                </a:solidFill>
              </a:rPr>
            </a:br>
            <a:endParaRPr lang="en-US" sz="2400" dirty="0">
              <a:solidFill>
                <a:schemeClr val="accent1">
                  <a:lumMod val="75000"/>
                </a:schemeClr>
              </a:solidFill>
            </a:endParaRPr>
          </a:p>
        </p:txBody>
      </p:sp>
      <p:sp>
        <p:nvSpPr>
          <p:cNvPr id="4" name="Title 1"/>
          <p:cNvSpPr txBox="1">
            <a:spLocks/>
          </p:cNvSpPr>
          <p:nvPr/>
        </p:nvSpPr>
        <p:spPr>
          <a:xfrm>
            <a:off x="609600" y="2514600"/>
            <a:ext cx="8839200"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endParaRPr lang="en-US" b="1" dirty="0">
              <a:solidFill>
                <a:schemeClr val="accent1">
                  <a:lumMod val="75000"/>
                </a:schemeClr>
              </a:solidFill>
            </a:endParaRPr>
          </a:p>
        </p:txBody>
      </p:sp>
      <p:sp>
        <p:nvSpPr>
          <p:cNvPr id="3" name="TextBox 2"/>
          <p:cNvSpPr txBox="1"/>
          <p:nvPr/>
        </p:nvSpPr>
        <p:spPr>
          <a:xfrm>
            <a:off x="3581400" y="373559"/>
            <a:ext cx="5410455" cy="769441"/>
          </a:xfrm>
          <a:prstGeom prst="rect">
            <a:avLst/>
          </a:prstGeom>
          <a:noFill/>
        </p:spPr>
        <p:txBody>
          <a:bodyPr wrap="none" rtlCol="0">
            <a:spAutoFit/>
          </a:bodyPr>
          <a:lstStyle/>
          <a:p>
            <a:r>
              <a:rPr lang="en-US" sz="4400" b="1" dirty="0" err="1">
                <a:solidFill>
                  <a:srgbClr val="367689"/>
                </a:solidFill>
                <a:latin typeface="Cambria" panose="02040503050406030204" pitchFamily="18" charset="0"/>
                <a:ea typeface="Cambria" panose="02040503050406030204" pitchFamily="18" charset="0"/>
              </a:rPr>
              <a:t>Beneficios</a:t>
            </a:r>
            <a:r>
              <a:rPr lang="en-US" sz="4400" b="1" dirty="0">
                <a:solidFill>
                  <a:srgbClr val="367689"/>
                </a:solidFill>
                <a:latin typeface="Cambria" panose="02040503050406030204" pitchFamily="18" charset="0"/>
                <a:ea typeface="Cambria" panose="02040503050406030204" pitchFamily="18" charset="0"/>
              </a:rPr>
              <a:t> y </a:t>
            </a:r>
            <a:r>
              <a:rPr lang="en-US" sz="4400" b="1" dirty="0" err="1" smtClean="0">
                <a:solidFill>
                  <a:srgbClr val="367689"/>
                </a:solidFill>
                <a:latin typeface="Cambria" panose="02040503050406030204" pitchFamily="18" charset="0"/>
                <a:ea typeface="Cambria" panose="02040503050406030204" pitchFamily="18" charset="0"/>
              </a:rPr>
              <a:t>Riesgos</a:t>
            </a:r>
            <a:endParaRPr lang="en-US" sz="4400" b="1" dirty="0">
              <a:solidFill>
                <a:srgbClr val="367689"/>
              </a:solidFill>
              <a:latin typeface="Cambria" panose="02040503050406030204" pitchFamily="18" charset="0"/>
              <a:ea typeface="Cambria" panose="02040503050406030204" pitchFamily="18" charset="0"/>
            </a:endParaRPr>
          </a:p>
        </p:txBody>
      </p:sp>
      <p:sp>
        <p:nvSpPr>
          <p:cNvPr id="7" name="Rectangle 6"/>
          <p:cNvSpPr/>
          <p:nvPr/>
        </p:nvSpPr>
        <p:spPr>
          <a:xfrm>
            <a:off x="914400" y="3037114"/>
            <a:ext cx="7771397" cy="3354765"/>
          </a:xfrm>
          <a:prstGeom prst="rect">
            <a:avLst/>
          </a:prstGeom>
        </p:spPr>
        <p:txBody>
          <a:bodyPr wrap="square">
            <a:spAutoFit/>
          </a:bodyPr>
          <a:lstStyle/>
          <a:p>
            <a:r>
              <a:rPr lang="es-ES" sz="2800" dirty="0">
                <a:solidFill>
                  <a:srgbClr val="367689"/>
                </a:solidFill>
              </a:rPr>
              <a:t>Las redes sociales e Internet tienen muchos beneficios como:</a:t>
            </a:r>
          </a:p>
          <a:p>
            <a:r>
              <a:rPr lang="es-ES" sz="2600" dirty="0">
                <a:solidFill>
                  <a:srgbClr val="367689"/>
                </a:solidFill>
              </a:rPr>
              <a:t>- encontrar y aprender nueva información</a:t>
            </a:r>
          </a:p>
          <a:p>
            <a:r>
              <a:rPr lang="es-ES" sz="2600" dirty="0">
                <a:solidFill>
                  <a:srgbClr val="367689"/>
                </a:solidFill>
              </a:rPr>
              <a:t>- aprender sobre diferentes personas, perspectivas y culturas.</a:t>
            </a:r>
          </a:p>
          <a:p>
            <a:r>
              <a:rPr lang="es-ES" sz="2600" dirty="0">
                <a:solidFill>
                  <a:srgbClr val="367689"/>
                </a:solidFill>
              </a:rPr>
              <a:t>- conectarse con otros</a:t>
            </a:r>
          </a:p>
          <a:p>
            <a:r>
              <a:rPr lang="es-ES" sz="2600" dirty="0">
                <a:solidFill>
                  <a:srgbClr val="367689"/>
                </a:solidFill>
              </a:rPr>
              <a:t>- expresarte a ti mismo y lo que te apasiona</a:t>
            </a:r>
          </a:p>
          <a:p>
            <a:r>
              <a:rPr lang="es-ES" sz="2600" dirty="0">
                <a:solidFill>
                  <a:srgbClr val="367689"/>
                </a:solidFill>
              </a:rPr>
              <a:t>- difundir mensajes positivos</a:t>
            </a:r>
            <a:endParaRPr lang="es-ES" sz="2600" dirty="0">
              <a:solidFill>
                <a:srgbClr val="367689"/>
              </a:solidFill>
            </a:endParaRPr>
          </a:p>
        </p:txBody>
      </p:sp>
    </p:spTree>
    <p:custDataLst>
      <p:tags r:id="rId1"/>
    </p:custDataLst>
    <p:extLst>
      <p:ext uri="{BB962C8B-B14F-4D97-AF65-F5344CB8AC3E}">
        <p14:creationId xmlns:p14="http://schemas.microsoft.com/office/powerpoint/2010/main" val="406830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54A4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95105"/>
            <a:ext cx="10515600" cy="714167"/>
          </a:xfrm>
        </p:spPr>
        <p:txBody>
          <a:bodyPr/>
          <a:lstStyle/>
          <a:p>
            <a:r>
              <a:rPr lang="en-US" dirty="0" err="1">
                <a:solidFill>
                  <a:schemeClr val="bg1"/>
                </a:solidFill>
              </a:rPr>
              <a:t>Rompiendo</a:t>
            </a:r>
            <a:r>
              <a:rPr lang="en-US" dirty="0">
                <a:solidFill>
                  <a:schemeClr val="bg1"/>
                </a:solidFill>
              </a:rPr>
              <a:t> </a:t>
            </a:r>
            <a:r>
              <a:rPr lang="en-US" dirty="0" err="1">
                <a:solidFill>
                  <a:schemeClr val="bg1"/>
                </a:solidFill>
              </a:rPr>
              <a:t>los</a:t>
            </a:r>
            <a:r>
              <a:rPr lang="en-US" dirty="0">
                <a:solidFill>
                  <a:schemeClr val="bg1"/>
                </a:solidFill>
              </a:rPr>
              <a:t> </a:t>
            </a:r>
            <a:r>
              <a:rPr lang="en-US" dirty="0" err="1">
                <a:solidFill>
                  <a:schemeClr val="bg1"/>
                </a:solidFill>
              </a:rPr>
              <a:t>mitos</a:t>
            </a:r>
            <a:endParaRPr lang="en-US" dirty="0">
              <a:solidFill>
                <a:schemeClr val="bg1"/>
              </a:solidFill>
            </a:endParaRPr>
          </a:p>
        </p:txBody>
      </p:sp>
      <p:sp>
        <p:nvSpPr>
          <p:cNvPr id="3" name="Content Placeholder 2"/>
          <p:cNvSpPr>
            <a:spLocks noGrp="1"/>
          </p:cNvSpPr>
          <p:nvPr>
            <p:ph idx="1"/>
          </p:nvPr>
        </p:nvSpPr>
        <p:spPr>
          <a:xfrm>
            <a:off x="524656" y="1435947"/>
            <a:ext cx="10829144" cy="5187612"/>
          </a:xfrm>
        </p:spPr>
        <p:txBody>
          <a:bodyPr>
            <a:normAutofit/>
          </a:bodyPr>
          <a:lstStyle/>
          <a:p>
            <a:r>
              <a:rPr lang="es-ES" sz="3200" dirty="0">
                <a:solidFill>
                  <a:schemeClr val="bg1"/>
                </a:solidFill>
              </a:rPr>
              <a:t>Mito: La trata de personas es siempre un delito violento.</a:t>
            </a:r>
          </a:p>
          <a:p>
            <a:pPr lvl="1"/>
            <a:r>
              <a:rPr lang="es-ES" sz="2800" dirty="0">
                <a:solidFill>
                  <a:schemeClr val="bg1"/>
                </a:solidFill>
              </a:rPr>
              <a:t>Hecho: La mayoría de los traficantes utilizan medios psicológicos (defraudar, manipular, amenazar, etc.) para coaccionar a las víctimas</a:t>
            </a:r>
            <a:r>
              <a:rPr lang="es-ES" sz="2800" dirty="0" smtClean="0">
                <a:solidFill>
                  <a:schemeClr val="bg1"/>
                </a:solidFill>
              </a:rPr>
              <a:t>.</a:t>
            </a:r>
          </a:p>
          <a:p>
            <a:pPr marL="457200" lvl="1" indent="0">
              <a:buNone/>
            </a:pPr>
            <a:endParaRPr lang="en-US" dirty="0" smtClean="0">
              <a:solidFill>
                <a:schemeClr val="bg1"/>
              </a:solidFill>
            </a:endParaRPr>
          </a:p>
          <a:p>
            <a:r>
              <a:rPr lang="es-ES" sz="3200" dirty="0">
                <a:solidFill>
                  <a:schemeClr val="bg1"/>
                </a:solidFill>
              </a:rPr>
              <a:t>Mito: Sólo las mujeres y las niñas pueden ser víctimas y sobrevivientes del tráfico sexual.</a:t>
            </a:r>
          </a:p>
          <a:p>
            <a:pPr lvl="1"/>
            <a:r>
              <a:rPr lang="es-ES" sz="2800" dirty="0">
                <a:solidFill>
                  <a:schemeClr val="bg1"/>
                </a:solidFill>
              </a:rPr>
              <a:t>Hecho: Personas de todos los géneros son víctimas de traficantes sexuales. Los niños y jóvenes que no pertenecen a la comunidad LGBTQ+ son particularmente vulnerables a la trata.</a:t>
            </a:r>
            <a:endParaRPr lang="en-US" dirty="0" smtClean="0">
              <a:solidFill>
                <a:schemeClr val="bg1"/>
              </a:solidFill>
            </a:endParaRPr>
          </a:p>
        </p:txBody>
      </p:sp>
    </p:spTree>
    <p:extLst>
      <p:ext uri="{BB962C8B-B14F-4D97-AF65-F5344CB8AC3E}">
        <p14:creationId xmlns:p14="http://schemas.microsoft.com/office/powerpoint/2010/main" val="19521026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54A4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66"/>
            <a:ext cx="10515600" cy="714167"/>
          </a:xfrm>
        </p:spPr>
        <p:txBody>
          <a:bodyPr/>
          <a:lstStyle/>
          <a:p>
            <a:r>
              <a:rPr lang="en-US" dirty="0" err="1">
                <a:solidFill>
                  <a:schemeClr val="bg1"/>
                </a:solidFill>
              </a:rPr>
              <a:t>Rompiendo</a:t>
            </a:r>
            <a:r>
              <a:rPr lang="en-US" dirty="0">
                <a:solidFill>
                  <a:schemeClr val="bg1"/>
                </a:solidFill>
              </a:rPr>
              <a:t> </a:t>
            </a:r>
            <a:r>
              <a:rPr lang="en-US" dirty="0" err="1">
                <a:solidFill>
                  <a:schemeClr val="bg1"/>
                </a:solidFill>
              </a:rPr>
              <a:t>los</a:t>
            </a:r>
            <a:r>
              <a:rPr lang="en-US" dirty="0">
                <a:solidFill>
                  <a:schemeClr val="bg1"/>
                </a:solidFill>
              </a:rPr>
              <a:t> </a:t>
            </a:r>
            <a:r>
              <a:rPr lang="en-US" dirty="0" err="1">
                <a:solidFill>
                  <a:schemeClr val="bg1"/>
                </a:solidFill>
              </a:rPr>
              <a:t>mitos</a:t>
            </a:r>
            <a:endParaRPr lang="en-US" dirty="0">
              <a:solidFill>
                <a:schemeClr val="bg1"/>
              </a:solidFill>
            </a:endParaRPr>
          </a:p>
        </p:txBody>
      </p:sp>
      <p:sp>
        <p:nvSpPr>
          <p:cNvPr id="3" name="Content Placeholder 2"/>
          <p:cNvSpPr>
            <a:spLocks noGrp="1"/>
          </p:cNvSpPr>
          <p:nvPr>
            <p:ph idx="1"/>
          </p:nvPr>
        </p:nvSpPr>
        <p:spPr>
          <a:xfrm>
            <a:off x="540698" y="1371600"/>
            <a:ext cx="10829144" cy="5187612"/>
          </a:xfrm>
        </p:spPr>
        <p:txBody>
          <a:bodyPr>
            <a:noAutofit/>
          </a:bodyPr>
          <a:lstStyle/>
          <a:p>
            <a:r>
              <a:rPr lang="es-ES" dirty="0">
                <a:solidFill>
                  <a:schemeClr val="bg1"/>
                </a:solidFill>
              </a:rPr>
              <a:t>Mito: Si la persona víctima de trata consintió en estar en su situación inicial, entonces no puede ser trata de personas o contra su voluntad porque “sabía que no era así”.</a:t>
            </a:r>
          </a:p>
          <a:p>
            <a:pPr lvl="1"/>
            <a:r>
              <a:rPr lang="es-ES" dirty="0">
                <a:solidFill>
                  <a:schemeClr val="bg1"/>
                </a:solidFill>
              </a:rPr>
              <a:t>Hecho: El acuerdo inicial previo a actos de fuerza, fraude o coerción (o si la víctima es menor de edad) no es relevante para el delito, ni tampoco lo es el pago.</a:t>
            </a:r>
            <a:endParaRPr lang="en-US" sz="2200" dirty="0" smtClean="0">
              <a:solidFill>
                <a:schemeClr val="bg1"/>
              </a:solidFill>
            </a:endParaRPr>
          </a:p>
          <a:p>
            <a:r>
              <a:rPr lang="es-ES" dirty="0">
                <a:solidFill>
                  <a:schemeClr val="bg1"/>
                </a:solidFill>
              </a:rPr>
              <a:t>Mito: Las personas objeto de trata siempre son físicamente incapaces de salir de su situación, están encerradas o retenidas contra su voluntad.</a:t>
            </a:r>
          </a:p>
          <a:p>
            <a:pPr lvl="1"/>
            <a:r>
              <a:rPr lang="es-ES" dirty="0">
                <a:solidFill>
                  <a:schemeClr val="bg1"/>
                </a:solidFill>
              </a:rPr>
              <a:t>Hecho: Es común que los sobrevivientes se queden por razones más complicadas, como la falta de las necesidades básicas (transporte, vivienda, etc.) para salir físicamente. Algunos supervivientes pueden temer por su seguridad o no identificarse como si estuvieran bajo el control de otra persona.</a:t>
            </a:r>
            <a:endParaRPr lang="en-US" sz="2200" dirty="0">
              <a:solidFill>
                <a:schemeClr val="bg1"/>
              </a:solidFill>
            </a:endParaRPr>
          </a:p>
        </p:txBody>
      </p:sp>
    </p:spTree>
    <p:extLst>
      <p:ext uri="{BB962C8B-B14F-4D97-AF65-F5344CB8AC3E}">
        <p14:creationId xmlns:p14="http://schemas.microsoft.com/office/powerpoint/2010/main" val="42848780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905" y="457200"/>
            <a:ext cx="9228666" cy="1320800"/>
          </a:xfrm>
        </p:spPr>
        <p:txBody>
          <a:bodyPr>
            <a:noAutofit/>
          </a:bodyPr>
          <a:lstStyle/>
          <a:p>
            <a:pPr algn="ctr"/>
            <a:r>
              <a:rPr lang="en-US" sz="4000" dirty="0" err="1"/>
              <a:t>Línea</a:t>
            </a:r>
            <a:r>
              <a:rPr lang="en-US" sz="4000" dirty="0"/>
              <a:t> </a:t>
            </a:r>
            <a:r>
              <a:rPr lang="en-US" sz="4000" dirty="0" err="1"/>
              <a:t>Directa</a:t>
            </a:r>
            <a:r>
              <a:rPr lang="en-US" sz="4000" dirty="0"/>
              <a:t> Nacional de </a:t>
            </a:r>
            <a:r>
              <a:rPr lang="en-US" sz="4000" dirty="0" err="1"/>
              <a:t>Trata</a:t>
            </a:r>
            <a:r>
              <a:rPr lang="en-US" sz="4000" dirty="0"/>
              <a:t> de Personas:</a:t>
            </a:r>
          </a:p>
        </p:txBody>
      </p:sp>
      <p:sp>
        <p:nvSpPr>
          <p:cNvPr id="3" name="Content Placeholder 2"/>
          <p:cNvSpPr>
            <a:spLocks noGrp="1"/>
          </p:cNvSpPr>
          <p:nvPr>
            <p:ph idx="1"/>
          </p:nvPr>
        </p:nvSpPr>
        <p:spPr>
          <a:xfrm>
            <a:off x="-304800" y="2324100"/>
            <a:ext cx="12104077" cy="2209800"/>
          </a:xfrm>
        </p:spPr>
        <p:txBody>
          <a:bodyPr>
            <a:noAutofit/>
          </a:bodyPr>
          <a:lstStyle/>
          <a:p>
            <a:pPr marL="0" indent="0" algn="ctr">
              <a:buNone/>
            </a:pPr>
            <a:r>
              <a:rPr lang="en-US" sz="4400" b="1" dirty="0" err="1"/>
              <a:t>Llame</a:t>
            </a:r>
            <a:r>
              <a:rPr lang="en-US" sz="4400" b="1" dirty="0"/>
              <a:t> al 1-888-3737-888</a:t>
            </a:r>
          </a:p>
          <a:p>
            <a:pPr marL="0" indent="0" algn="ctr">
              <a:buNone/>
            </a:pPr>
            <a:r>
              <a:rPr lang="en-US" sz="4400" b="1" dirty="0"/>
              <a:t>Mande el </a:t>
            </a:r>
            <a:r>
              <a:rPr lang="en-US" sz="4400" b="1" dirty="0" err="1"/>
              <a:t>mensaje</a:t>
            </a:r>
            <a:r>
              <a:rPr lang="en-US" sz="4400" b="1" dirty="0"/>
              <a:t> BEFREE al 233733</a:t>
            </a:r>
          </a:p>
          <a:p>
            <a:pPr marL="457200" lvl="1" indent="0" algn="ctr">
              <a:buNone/>
            </a:pPr>
            <a:r>
              <a:rPr lang="es-ES" sz="3900" b="1" dirty="0"/>
              <a:t>Obtenga ayuda | Reporte un caso | Aprenda más</a:t>
            </a:r>
            <a:endParaRPr lang="en-US" sz="3900" b="1" dirty="0">
              <a:solidFill>
                <a:schemeClr val="accent1">
                  <a:lumMod val="75000"/>
                </a:schemeClr>
              </a:solidFill>
            </a:endParaRPr>
          </a:p>
          <a:p>
            <a:pPr lvl="1"/>
            <a:endParaRPr lang="en-US" sz="2000" dirty="0"/>
          </a:p>
        </p:txBody>
      </p:sp>
    </p:spTree>
    <p:custDataLst>
      <p:tags r:id="rId1"/>
    </p:custDataLst>
    <p:extLst>
      <p:ext uri="{BB962C8B-B14F-4D97-AF65-F5344CB8AC3E}">
        <p14:creationId xmlns:p14="http://schemas.microsoft.com/office/powerpoint/2010/main" val="442400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1981200"/>
            <a:ext cx="7924800" cy="1905000"/>
          </a:xfrm>
        </p:spPr>
        <p:txBody>
          <a:bodyPr>
            <a:noAutofit/>
          </a:bodyPr>
          <a:lstStyle/>
          <a:p>
            <a:pPr algn="ctr"/>
            <a:r>
              <a:rPr lang="es-ES" sz="6000" b="1" dirty="0">
                <a:solidFill>
                  <a:schemeClr val="bg1"/>
                </a:solidFill>
              </a:rPr>
              <a:t>¿Cómo me mantengo </a:t>
            </a:r>
            <a:r>
              <a:rPr lang="es-ES" sz="6000" b="1" u="sng" dirty="0">
                <a:solidFill>
                  <a:schemeClr val="bg1"/>
                </a:solidFill>
              </a:rPr>
              <a:t>inteligente</a:t>
            </a:r>
            <a:r>
              <a:rPr lang="es-ES" sz="6000" b="1" dirty="0">
                <a:solidFill>
                  <a:schemeClr val="bg1"/>
                </a:solidFill>
              </a:rPr>
              <a:t> y </a:t>
            </a:r>
            <a:r>
              <a:rPr lang="es-ES" sz="6000" b="1" u="sng" dirty="0">
                <a:solidFill>
                  <a:schemeClr val="bg1"/>
                </a:solidFill>
              </a:rPr>
              <a:t>seguro</a:t>
            </a:r>
            <a:r>
              <a:rPr lang="es-ES" sz="6000" b="1" dirty="0">
                <a:solidFill>
                  <a:schemeClr val="bg1"/>
                </a:solidFill>
              </a:rPr>
              <a:t> en línea</a:t>
            </a:r>
            <a:r>
              <a:rPr lang="en-US" sz="6000" b="1" dirty="0">
                <a:solidFill>
                  <a:schemeClr val="bg1"/>
                </a:solidFill>
              </a:rPr>
              <a:t>?</a:t>
            </a:r>
          </a:p>
        </p:txBody>
      </p:sp>
      <p:sp>
        <p:nvSpPr>
          <p:cNvPr id="4" name="AutoShape 4" descr="Image result for teens on social media "/>
          <p:cNvSpPr>
            <a:spLocks noChangeAspect="1" noChangeArrowheads="1"/>
          </p:cNvSpPr>
          <p:nvPr/>
        </p:nvSpPr>
        <p:spPr bwMode="auto">
          <a:xfrm>
            <a:off x="63500" y="-731838"/>
            <a:ext cx="2105025"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aturation sat="128000"/>
                    </a14:imgEffect>
                    <a14:imgEffect>
                      <a14:brightnessContrast bright="14000"/>
                    </a14:imgEffect>
                  </a14:imgLayer>
                </a14:imgProps>
              </a:ext>
              <a:ext uri="{28A0092B-C50C-407E-A947-70E740481C1C}">
                <a14:useLocalDpi xmlns:a14="http://schemas.microsoft.com/office/drawing/2010/main" val="0"/>
              </a:ext>
            </a:extLst>
          </a:blip>
          <a:stretch>
            <a:fillRect/>
          </a:stretch>
        </p:blipFill>
        <p:spPr>
          <a:xfrm flipH="1">
            <a:off x="445318" y="3397362"/>
            <a:ext cx="3582671" cy="3583359"/>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6559"/>
                    </a14:imgEffect>
                    <a14:imgEffect>
                      <a14:saturation sat="140000"/>
                    </a14:imgEffect>
                    <a14:imgEffect>
                      <a14:brightnessContrast bright="13000"/>
                    </a14:imgEffect>
                  </a14:imgLayer>
                </a14:imgProps>
              </a:ext>
              <a:ext uri="{28A0092B-C50C-407E-A947-70E740481C1C}">
                <a14:useLocalDpi xmlns:a14="http://schemas.microsoft.com/office/drawing/2010/main" val="0"/>
              </a:ext>
            </a:extLst>
          </a:blip>
          <a:stretch>
            <a:fillRect/>
          </a:stretch>
        </p:blipFill>
        <p:spPr>
          <a:xfrm>
            <a:off x="8839200" y="3854116"/>
            <a:ext cx="2855626" cy="2855626"/>
          </a:xfrm>
          <a:prstGeom prst="rect">
            <a:avLst/>
          </a:prstGeom>
        </p:spPr>
      </p:pic>
    </p:spTree>
    <p:custDataLst>
      <p:tags r:id="rId1"/>
    </p:custDataLst>
    <p:extLst>
      <p:ext uri="{BB962C8B-B14F-4D97-AF65-F5344CB8AC3E}">
        <p14:creationId xmlns:p14="http://schemas.microsoft.com/office/powerpoint/2010/main" val="648338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11765" r="11765"/>
          <a:stretch/>
        </p:blipFill>
        <p:spPr>
          <a:xfrm>
            <a:off x="1676400" y="190500"/>
            <a:ext cx="4953000" cy="6477000"/>
          </a:xfrm>
          <a:prstGeom prst="rect">
            <a:avLst/>
          </a:prstGeom>
          <a:ln>
            <a:noFill/>
          </a:ln>
          <a:effectLst>
            <a:outerShdw blurRad="292100" dist="139700" dir="2700000" algn="tl" rotWithShape="0">
              <a:srgbClr val="333333">
                <a:alpha val="65000"/>
              </a:srgbClr>
            </a:outerShdw>
          </a:effectLst>
        </p:spPr>
      </p:pic>
      <p:sp>
        <p:nvSpPr>
          <p:cNvPr id="2" name="CuadroTexto 1">
            <a:extLst>
              <a:ext uri="{FF2B5EF4-FFF2-40B4-BE49-F238E27FC236}">
                <a16:creationId xmlns:a16="http://schemas.microsoft.com/office/drawing/2014/main" id="{61DFA4DF-1D10-4FAB-8F36-5C7ACB3969BB}"/>
              </a:ext>
            </a:extLst>
          </p:cNvPr>
          <p:cNvSpPr txBox="1"/>
          <p:nvPr/>
        </p:nvSpPr>
        <p:spPr>
          <a:xfrm>
            <a:off x="1828800" y="381000"/>
            <a:ext cx="3200400" cy="1292662"/>
          </a:xfrm>
          <a:prstGeom prst="rect">
            <a:avLst/>
          </a:prstGeom>
          <a:solidFill>
            <a:srgbClr val="0D8CCA"/>
          </a:solidFill>
          <a:ln>
            <a:solidFill>
              <a:srgbClr val="0D8CCA"/>
            </a:solidFill>
          </a:ln>
        </p:spPr>
        <p:txBody>
          <a:bodyPr wrap="square" rtlCol="0">
            <a:spAutoFit/>
          </a:bodyPr>
          <a:lstStyle/>
          <a:p>
            <a:r>
              <a:rPr lang="es-MX" sz="5400" b="1" dirty="0">
                <a:solidFill>
                  <a:schemeClr val="bg1"/>
                </a:solidFill>
              </a:rPr>
              <a:t>THINK</a:t>
            </a:r>
            <a:endParaRPr lang="es-MX" sz="3600" b="1" dirty="0">
              <a:solidFill>
                <a:schemeClr val="bg1"/>
              </a:solidFill>
            </a:endParaRPr>
          </a:p>
          <a:p>
            <a:r>
              <a:rPr lang="es-MX" sz="2400" b="1" dirty="0"/>
              <a:t>ANTES DE PUBLICAR</a:t>
            </a:r>
            <a:endParaRPr lang="en-US" sz="2400" b="1" dirty="0"/>
          </a:p>
        </p:txBody>
      </p:sp>
      <p:sp>
        <p:nvSpPr>
          <p:cNvPr id="3" name="CuadroTexto 2">
            <a:extLst>
              <a:ext uri="{FF2B5EF4-FFF2-40B4-BE49-F238E27FC236}">
                <a16:creationId xmlns:a16="http://schemas.microsoft.com/office/drawing/2014/main" id="{99913DC5-E6A9-4C7C-8AF5-1DDAD6F76BE8}"/>
              </a:ext>
            </a:extLst>
          </p:cNvPr>
          <p:cNvSpPr txBox="1"/>
          <p:nvPr/>
        </p:nvSpPr>
        <p:spPr>
          <a:xfrm>
            <a:off x="2819400" y="1905000"/>
            <a:ext cx="3200400" cy="584775"/>
          </a:xfrm>
          <a:prstGeom prst="rect">
            <a:avLst/>
          </a:prstGeom>
          <a:solidFill>
            <a:srgbClr val="F37D49"/>
          </a:solidFill>
          <a:ln>
            <a:solidFill>
              <a:srgbClr val="F37D49"/>
            </a:solidFill>
          </a:ln>
        </p:spPr>
        <p:txBody>
          <a:bodyPr wrap="square" rtlCol="0">
            <a:spAutoFit/>
          </a:bodyPr>
          <a:lstStyle/>
          <a:p>
            <a:r>
              <a:rPr lang="es-MX" sz="2400" dirty="0"/>
              <a:t>¿</a:t>
            </a:r>
            <a:r>
              <a:rPr lang="es-MX" sz="2400" b="1" dirty="0"/>
              <a:t>ES</a:t>
            </a:r>
            <a:r>
              <a:rPr lang="es-MX" sz="2400" dirty="0"/>
              <a:t> </a:t>
            </a:r>
            <a:r>
              <a:rPr lang="es-MX" sz="3200" b="1" dirty="0">
                <a:solidFill>
                  <a:schemeClr val="bg1"/>
                </a:solidFill>
              </a:rPr>
              <a:t>VERDADERO</a:t>
            </a:r>
            <a:r>
              <a:rPr lang="es-MX" sz="2400" dirty="0"/>
              <a:t>?</a:t>
            </a:r>
            <a:endParaRPr lang="en-US" sz="2400" dirty="0"/>
          </a:p>
        </p:txBody>
      </p:sp>
      <p:sp>
        <p:nvSpPr>
          <p:cNvPr id="5" name="CuadroTexto 4">
            <a:extLst>
              <a:ext uri="{FF2B5EF4-FFF2-40B4-BE49-F238E27FC236}">
                <a16:creationId xmlns:a16="http://schemas.microsoft.com/office/drawing/2014/main" id="{F0139F26-6874-41E7-A787-3F3467D8085F}"/>
              </a:ext>
            </a:extLst>
          </p:cNvPr>
          <p:cNvSpPr txBox="1"/>
          <p:nvPr/>
        </p:nvSpPr>
        <p:spPr>
          <a:xfrm>
            <a:off x="2819400" y="2615625"/>
            <a:ext cx="3200400" cy="584775"/>
          </a:xfrm>
          <a:prstGeom prst="rect">
            <a:avLst/>
          </a:prstGeom>
          <a:solidFill>
            <a:srgbClr val="E1305C"/>
          </a:solidFill>
          <a:ln>
            <a:solidFill>
              <a:srgbClr val="E1305C"/>
            </a:solidFill>
          </a:ln>
        </p:spPr>
        <p:txBody>
          <a:bodyPr wrap="square" rtlCol="0">
            <a:spAutoFit/>
          </a:bodyPr>
          <a:lstStyle/>
          <a:p>
            <a:r>
              <a:rPr lang="es-MX" sz="2400" dirty="0"/>
              <a:t>¿</a:t>
            </a:r>
            <a:r>
              <a:rPr lang="es-MX" sz="2400" b="1" dirty="0"/>
              <a:t>ES </a:t>
            </a:r>
            <a:r>
              <a:rPr lang="es-MX" sz="3200" b="1" dirty="0">
                <a:solidFill>
                  <a:schemeClr val="bg1"/>
                </a:solidFill>
              </a:rPr>
              <a:t>ÚTIL</a:t>
            </a:r>
            <a:r>
              <a:rPr lang="es-MX" sz="2400" dirty="0"/>
              <a:t>?</a:t>
            </a:r>
            <a:endParaRPr lang="en-US" sz="2400" dirty="0"/>
          </a:p>
        </p:txBody>
      </p:sp>
      <p:sp>
        <p:nvSpPr>
          <p:cNvPr id="6" name="CuadroTexto 5">
            <a:extLst>
              <a:ext uri="{FF2B5EF4-FFF2-40B4-BE49-F238E27FC236}">
                <a16:creationId xmlns:a16="http://schemas.microsoft.com/office/drawing/2014/main" id="{57C25622-FA64-44C8-8BB6-48C8FEF23609}"/>
              </a:ext>
            </a:extLst>
          </p:cNvPr>
          <p:cNvSpPr txBox="1"/>
          <p:nvPr/>
        </p:nvSpPr>
        <p:spPr>
          <a:xfrm>
            <a:off x="2819400" y="3301425"/>
            <a:ext cx="3200400" cy="584775"/>
          </a:xfrm>
          <a:prstGeom prst="rect">
            <a:avLst/>
          </a:prstGeom>
          <a:solidFill>
            <a:srgbClr val="FEEB5B"/>
          </a:solidFill>
          <a:ln>
            <a:solidFill>
              <a:srgbClr val="FEEB5B"/>
            </a:solidFill>
          </a:ln>
        </p:spPr>
        <p:txBody>
          <a:bodyPr wrap="square" rtlCol="0">
            <a:spAutoFit/>
          </a:bodyPr>
          <a:lstStyle/>
          <a:p>
            <a:r>
              <a:rPr lang="es-MX" sz="2400" dirty="0"/>
              <a:t>¿</a:t>
            </a:r>
            <a:r>
              <a:rPr lang="es-MX" sz="2400" b="1" dirty="0"/>
              <a:t>ES </a:t>
            </a:r>
            <a:r>
              <a:rPr lang="es-MX" sz="3200" b="1" dirty="0">
                <a:solidFill>
                  <a:schemeClr val="bg1"/>
                </a:solidFill>
              </a:rPr>
              <a:t>INSPIRADOR</a:t>
            </a:r>
            <a:r>
              <a:rPr lang="es-MX" sz="2400" dirty="0"/>
              <a:t>?</a:t>
            </a:r>
            <a:endParaRPr lang="en-US" sz="2400" dirty="0"/>
          </a:p>
        </p:txBody>
      </p:sp>
      <p:sp>
        <p:nvSpPr>
          <p:cNvPr id="7" name="CuadroTexto 6">
            <a:extLst>
              <a:ext uri="{FF2B5EF4-FFF2-40B4-BE49-F238E27FC236}">
                <a16:creationId xmlns:a16="http://schemas.microsoft.com/office/drawing/2014/main" id="{A0146858-1433-4376-815C-03B18DEB3F4D}"/>
              </a:ext>
            </a:extLst>
          </p:cNvPr>
          <p:cNvSpPr txBox="1"/>
          <p:nvPr/>
        </p:nvSpPr>
        <p:spPr>
          <a:xfrm>
            <a:off x="2883060" y="4038600"/>
            <a:ext cx="3517739" cy="584775"/>
          </a:xfrm>
          <a:prstGeom prst="rect">
            <a:avLst/>
          </a:prstGeom>
          <a:solidFill>
            <a:srgbClr val="91278F"/>
          </a:solidFill>
          <a:ln>
            <a:solidFill>
              <a:srgbClr val="91278F"/>
            </a:solidFill>
          </a:ln>
        </p:spPr>
        <p:txBody>
          <a:bodyPr wrap="square" rtlCol="0">
            <a:spAutoFit/>
          </a:bodyPr>
          <a:lstStyle/>
          <a:p>
            <a:r>
              <a:rPr lang="es-MX" sz="2400" dirty="0"/>
              <a:t>¿</a:t>
            </a:r>
            <a:r>
              <a:rPr lang="es-MX" sz="2400" b="1" dirty="0"/>
              <a:t>ES </a:t>
            </a:r>
            <a:r>
              <a:rPr lang="es-MX" sz="3200" b="1" dirty="0">
                <a:solidFill>
                  <a:schemeClr val="bg1"/>
                </a:solidFill>
              </a:rPr>
              <a:t>NECESARIO</a:t>
            </a:r>
            <a:r>
              <a:rPr lang="es-MX" sz="2400" dirty="0"/>
              <a:t>?</a:t>
            </a:r>
            <a:endParaRPr lang="en-US" sz="2400" dirty="0"/>
          </a:p>
        </p:txBody>
      </p:sp>
      <p:sp>
        <p:nvSpPr>
          <p:cNvPr id="8" name="CuadroTexto 7">
            <a:extLst>
              <a:ext uri="{FF2B5EF4-FFF2-40B4-BE49-F238E27FC236}">
                <a16:creationId xmlns:a16="http://schemas.microsoft.com/office/drawing/2014/main" id="{FD07C853-152A-4EC2-8FE8-9B27C0DF805F}"/>
              </a:ext>
            </a:extLst>
          </p:cNvPr>
          <p:cNvSpPr txBox="1"/>
          <p:nvPr/>
        </p:nvSpPr>
        <p:spPr>
          <a:xfrm>
            <a:off x="2819400" y="4749225"/>
            <a:ext cx="3517739" cy="584775"/>
          </a:xfrm>
          <a:prstGeom prst="rect">
            <a:avLst/>
          </a:prstGeom>
          <a:solidFill>
            <a:srgbClr val="3FB87A"/>
          </a:solidFill>
          <a:ln>
            <a:solidFill>
              <a:srgbClr val="3FB87A"/>
            </a:solidFill>
          </a:ln>
        </p:spPr>
        <p:txBody>
          <a:bodyPr wrap="square" rtlCol="0">
            <a:spAutoFit/>
          </a:bodyPr>
          <a:lstStyle/>
          <a:p>
            <a:r>
              <a:rPr lang="es-MX" sz="2400" dirty="0"/>
              <a:t>¿</a:t>
            </a:r>
            <a:r>
              <a:rPr lang="es-MX" sz="2400" b="1" dirty="0"/>
              <a:t>ES </a:t>
            </a:r>
            <a:r>
              <a:rPr lang="es-MX" sz="3200" b="1" dirty="0">
                <a:solidFill>
                  <a:schemeClr val="bg1"/>
                </a:solidFill>
              </a:rPr>
              <a:t>AMABLE</a:t>
            </a:r>
            <a:r>
              <a:rPr lang="es-MX" sz="2400" dirty="0"/>
              <a:t>?</a:t>
            </a:r>
            <a:endParaRPr lang="en-US" sz="2400" dirty="0"/>
          </a:p>
        </p:txBody>
      </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saturation sat="144000"/>
                    </a14:imgEffect>
                    <a14:imgEffect>
                      <a14:brightnessContrast bright="13000"/>
                    </a14:imgEffect>
                  </a14:imgLayer>
                </a14:imgProps>
              </a:ext>
              <a:ext uri="{28A0092B-C50C-407E-A947-70E740481C1C}">
                <a14:useLocalDpi xmlns:a14="http://schemas.microsoft.com/office/drawing/2010/main" val="0"/>
              </a:ext>
            </a:extLst>
          </a:blip>
          <a:stretch>
            <a:fillRect/>
          </a:stretch>
        </p:blipFill>
        <p:spPr>
          <a:xfrm>
            <a:off x="8324907" y="2971800"/>
            <a:ext cx="3728321" cy="3729037"/>
          </a:xfrm>
          <a:prstGeom prst="rect">
            <a:avLst/>
          </a:prstGeom>
        </p:spPr>
      </p:pic>
    </p:spTree>
    <p:custDataLst>
      <p:tags r:id="rId1"/>
    </p:custDataLst>
    <p:extLst>
      <p:ext uri="{BB962C8B-B14F-4D97-AF65-F5344CB8AC3E}">
        <p14:creationId xmlns:p14="http://schemas.microsoft.com/office/powerpoint/2010/main" val="3493262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9601200" cy="1320800"/>
          </a:xfrm>
        </p:spPr>
        <p:txBody>
          <a:bodyPr/>
          <a:lstStyle/>
          <a:p>
            <a:r>
              <a:rPr lang="es-ES" dirty="0"/>
              <a:t>Configuraciones de privacidad y ubicación</a:t>
            </a:r>
            <a:endParaRPr lang="en-US" dirty="0"/>
          </a:p>
        </p:txBody>
      </p:sp>
      <p:sp>
        <p:nvSpPr>
          <p:cNvPr id="3" name="Content Placeholder 2"/>
          <p:cNvSpPr>
            <a:spLocks noGrp="1"/>
          </p:cNvSpPr>
          <p:nvPr>
            <p:ph idx="1"/>
          </p:nvPr>
        </p:nvSpPr>
        <p:spPr>
          <a:xfrm>
            <a:off x="381000" y="1750586"/>
            <a:ext cx="8596668" cy="3880773"/>
          </a:xfrm>
        </p:spPr>
        <p:txBody>
          <a:bodyPr>
            <a:normAutofit/>
          </a:bodyPr>
          <a:lstStyle/>
          <a:p>
            <a:r>
              <a:rPr lang="es-ES" dirty="0"/>
              <a:t>Mantenga sus dispositivos bloqueados y protegidos con contraseña.</a:t>
            </a:r>
          </a:p>
          <a:p>
            <a:r>
              <a:rPr lang="es-ES" dirty="0"/>
              <a:t>Tenga en cuenta cuándo su teléfono está utilizando su ubicación:</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1750586"/>
            <a:ext cx="8382000" cy="413074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219200"/>
            <a:ext cx="7620000" cy="5485086"/>
          </a:xfrm>
          <a:prstGeom prst="rect">
            <a:avLst/>
          </a:prstGeom>
        </p:spPr>
      </p:pic>
    </p:spTree>
    <p:custDataLst>
      <p:tags r:id="rId1"/>
    </p:custDataLst>
    <p:extLst>
      <p:ext uri="{BB962C8B-B14F-4D97-AF65-F5344CB8AC3E}">
        <p14:creationId xmlns:p14="http://schemas.microsoft.com/office/powerpoint/2010/main" val="5089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a:xfrm>
            <a:off x="1447800" y="609600"/>
            <a:ext cx="9108565" cy="890329"/>
          </a:xfrm>
        </p:spPr>
        <p:txBody>
          <a:bodyPr>
            <a:normAutofit fontScale="90000"/>
          </a:bodyPr>
          <a:lstStyle/>
          <a:p>
            <a:r>
              <a:rPr lang="es-ES" u="sng" dirty="0"/>
              <a:t>Usted</a:t>
            </a:r>
            <a:r>
              <a:rPr lang="es-ES" dirty="0"/>
              <a:t> tiene el control de su configuración</a:t>
            </a:r>
            <a:endParaRPr lang="en-US" dirty="0"/>
          </a:p>
        </p:txBody>
      </p:sp>
      <p:sp>
        <p:nvSpPr>
          <p:cNvPr id="10" name="Rectangle 9"/>
          <p:cNvSpPr/>
          <p:nvPr/>
        </p:nvSpPr>
        <p:spPr>
          <a:xfrm>
            <a:off x="685800" y="2146960"/>
            <a:ext cx="9677400" cy="3431709"/>
          </a:xfrm>
          <a:prstGeom prst="rect">
            <a:avLst/>
          </a:prstGeom>
        </p:spPr>
        <p:txBody>
          <a:bodyPr wrap="square">
            <a:spAutoFit/>
          </a:bodyPr>
          <a:lstStyle/>
          <a:p>
            <a:pPr marL="342900" lvl="0" indent="-342900">
              <a:spcBef>
                <a:spcPts val="1000"/>
              </a:spcBef>
              <a:buClr>
                <a:srgbClr val="367689"/>
              </a:buClr>
              <a:buSzPct val="80000"/>
              <a:buFont typeface="Arial" panose="020B0604020202020204" pitchFamily="34" charset="0"/>
              <a:buChar char="•"/>
            </a:pPr>
            <a:r>
              <a:rPr lang="es-ES" sz="2400" dirty="0">
                <a:solidFill>
                  <a:srgbClr val="367689"/>
                </a:solidFill>
              </a:rPr>
              <a:t>La configuración predeterminada de muchas aplicaciones les permite acceder a sus servicios de ubicación</a:t>
            </a:r>
          </a:p>
          <a:p>
            <a:pPr marL="342900" lvl="0" indent="-342900">
              <a:spcBef>
                <a:spcPts val="1000"/>
              </a:spcBef>
              <a:buClr>
                <a:srgbClr val="367689"/>
              </a:buClr>
              <a:buSzPct val="80000"/>
              <a:buFont typeface="Arial" panose="020B0604020202020204" pitchFamily="34" charset="0"/>
              <a:buChar char="•"/>
            </a:pPr>
            <a:r>
              <a:rPr lang="es-ES" sz="2400" dirty="0">
                <a:solidFill>
                  <a:srgbClr val="367689"/>
                </a:solidFill>
              </a:rPr>
              <a:t>Si una aplicación no está basada en la ubicación, entonces no necesita su ubicación</a:t>
            </a:r>
          </a:p>
          <a:p>
            <a:pPr marL="342900" lvl="0" indent="-342900">
              <a:spcBef>
                <a:spcPts val="1000"/>
              </a:spcBef>
              <a:buClr>
                <a:srgbClr val="367689"/>
              </a:buClr>
              <a:buSzPct val="80000"/>
              <a:buFont typeface="Arial" panose="020B0604020202020204" pitchFamily="34" charset="0"/>
              <a:buChar char="•"/>
            </a:pPr>
            <a:r>
              <a:rPr lang="es-ES" sz="2400" dirty="0">
                <a:solidFill>
                  <a:srgbClr val="367689"/>
                </a:solidFill>
              </a:rPr>
              <a:t>Puede cambiar esta configuración y elegir qué aplicaciones pueden usar GPS</a:t>
            </a:r>
          </a:p>
          <a:p>
            <a:pPr marL="342900" lvl="0" indent="-342900">
              <a:spcBef>
                <a:spcPts val="1000"/>
              </a:spcBef>
              <a:buClr>
                <a:srgbClr val="367689"/>
              </a:buClr>
              <a:buSzPct val="80000"/>
              <a:buFont typeface="Arial" panose="020B0604020202020204" pitchFamily="34" charset="0"/>
              <a:buChar char="•"/>
            </a:pPr>
            <a:r>
              <a:rPr lang="es-ES" sz="2400" dirty="0">
                <a:solidFill>
                  <a:srgbClr val="367689"/>
                </a:solidFill>
              </a:rPr>
              <a:t>También puede permitir diferentes grados en los que las aplicaciones pueden usar esta información</a:t>
            </a:r>
            <a:endParaRPr lang="en-US" sz="2800" dirty="0">
              <a:solidFill>
                <a:srgbClr val="367689"/>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4625" y="3862815"/>
            <a:ext cx="2809407" cy="280940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94690"/>
            <a:ext cx="10515600" cy="1325563"/>
          </a:xfrm>
        </p:spPr>
        <p:txBody>
          <a:bodyPr/>
          <a:lstStyle/>
          <a:p>
            <a:r>
              <a:rPr lang="en-US" dirty="0" err="1"/>
              <a:t>Cuándo</a:t>
            </a:r>
            <a:r>
              <a:rPr lang="en-US" dirty="0"/>
              <a:t> </a:t>
            </a:r>
            <a:r>
              <a:rPr lang="en-US" dirty="0" err="1"/>
              <a:t>usar</a:t>
            </a:r>
            <a:r>
              <a:rPr lang="en-US" dirty="0"/>
              <a:t> la </a:t>
            </a:r>
            <a:r>
              <a:rPr lang="en-US" dirty="0" err="1"/>
              <a:t>ubicación</a:t>
            </a:r>
            <a:endParaRPr lang="en-US" dirty="0"/>
          </a:p>
        </p:txBody>
      </p:sp>
      <p:sp>
        <p:nvSpPr>
          <p:cNvPr id="3" name="Content Placeholder 2"/>
          <p:cNvSpPr>
            <a:spLocks noGrp="1"/>
          </p:cNvSpPr>
          <p:nvPr>
            <p:ph sz="half" idx="1"/>
          </p:nvPr>
        </p:nvSpPr>
        <p:spPr>
          <a:xfrm>
            <a:off x="810126" y="1600200"/>
            <a:ext cx="5181600" cy="4351338"/>
          </a:xfrm>
        </p:spPr>
        <p:txBody>
          <a:bodyPr/>
          <a:lstStyle/>
          <a:p>
            <a:pPr marL="0" indent="0">
              <a:buNone/>
            </a:pPr>
            <a:r>
              <a:rPr lang="es-ES" dirty="0"/>
              <a:t>Ubicación ENCENDIDA solo mientras se usa</a:t>
            </a:r>
            <a:r>
              <a:rPr lang="es-ES" dirty="0" smtClean="0"/>
              <a:t>:</a:t>
            </a:r>
          </a:p>
          <a:p>
            <a:r>
              <a:rPr lang="en-US" dirty="0" err="1" smtClean="0"/>
              <a:t>Mapas</a:t>
            </a:r>
            <a:r>
              <a:rPr lang="en-US" dirty="0" smtClean="0"/>
              <a:t>/GPS</a:t>
            </a:r>
            <a:endParaRPr lang="en-US" dirty="0"/>
          </a:p>
          <a:p>
            <a:r>
              <a:rPr lang="en-US" dirty="0" err="1" smtClean="0"/>
              <a:t>Clima</a:t>
            </a:r>
            <a:endParaRPr lang="en-US" dirty="0"/>
          </a:p>
          <a:p>
            <a:r>
              <a:rPr lang="en-US" dirty="0"/>
              <a:t>Siri</a:t>
            </a:r>
          </a:p>
          <a:p>
            <a:r>
              <a:rPr lang="en-US" dirty="0" err="1"/>
              <a:t>Aplicaciones</a:t>
            </a:r>
            <a:r>
              <a:rPr lang="en-US" dirty="0"/>
              <a:t> </a:t>
            </a:r>
            <a:r>
              <a:rPr lang="en-US" dirty="0" err="1"/>
              <a:t>basadas</a:t>
            </a:r>
            <a:r>
              <a:rPr lang="en-US" dirty="0"/>
              <a:t> </a:t>
            </a:r>
            <a:r>
              <a:rPr lang="en-US" dirty="0" err="1"/>
              <a:t>en</a:t>
            </a:r>
            <a:r>
              <a:rPr lang="en-US" dirty="0"/>
              <a:t> </a:t>
            </a:r>
            <a:r>
              <a:rPr lang="en-US" dirty="0" err="1"/>
              <a:t>ubicación</a:t>
            </a:r>
            <a:r>
              <a:rPr lang="en-US" dirty="0"/>
              <a:t> </a:t>
            </a:r>
            <a:r>
              <a:rPr lang="en-US" dirty="0" smtClean="0"/>
              <a:t>Lyft</a:t>
            </a:r>
            <a:r>
              <a:rPr lang="en-US" dirty="0"/>
              <a:t>, </a:t>
            </a:r>
            <a:r>
              <a:rPr lang="en-US" dirty="0" smtClean="0"/>
              <a:t>Uber, Fitbit</a:t>
            </a:r>
            <a:r>
              <a:rPr lang="en-US" dirty="0"/>
              <a:t>, etc.</a:t>
            </a:r>
          </a:p>
          <a:p>
            <a:endParaRPr lang="en-US" dirty="0"/>
          </a:p>
          <a:p>
            <a:endParaRPr lang="en-US" dirty="0"/>
          </a:p>
        </p:txBody>
      </p:sp>
      <p:sp>
        <p:nvSpPr>
          <p:cNvPr id="4" name="Content Placeholder 3"/>
          <p:cNvSpPr>
            <a:spLocks noGrp="1"/>
          </p:cNvSpPr>
          <p:nvPr>
            <p:ph sz="half" idx="2"/>
          </p:nvPr>
        </p:nvSpPr>
        <p:spPr>
          <a:xfrm>
            <a:off x="6172200" y="1600200"/>
            <a:ext cx="5181600" cy="4351338"/>
          </a:xfrm>
        </p:spPr>
        <p:txBody>
          <a:bodyPr/>
          <a:lstStyle/>
          <a:p>
            <a:pPr marL="0" indent="0">
              <a:buNone/>
            </a:pPr>
            <a:r>
              <a:rPr lang="es-ES" dirty="0"/>
              <a:t>Ubicación APAGADA mientras se usa</a:t>
            </a:r>
            <a:r>
              <a:rPr lang="es-ES" dirty="0" smtClean="0"/>
              <a:t>:</a:t>
            </a:r>
          </a:p>
          <a:p>
            <a:r>
              <a:rPr lang="en-US" dirty="0" err="1" smtClean="0"/>
              <a:t>Cámara</a:t>
            </a:r>
            <a:endParaRPr lang="en-US" dirty="0"/>
          </a:p>
          <a:p>
            <a:r>
              <a:rPr lang="en-US" dirty="0" smtClean="0"/>
              <a:t>Facebook</a:t>
            </a:r>
            <a:endParaRPr lang="en-US" dirty="0"/>
          </a:p>
          <a:p>
            <a:r>
              <a:rPr lang="en-US" dirty="0"/>
              <a:t>Instagram</a:t>
            </a:r>
          </a:p>
          <a:p>
            <a:r>
              <a:rPr lang="en-US" dirty="0"/>
              <a:t>Twitter</a:t>
            </a:r>
          </a:p>
          <a:p>
            <a:r>
              <a:rPr lang="en-US" dirty="0"/>
              <a:t>Snapchat</a:t>
            </a:r>
          </a:p>
          <a:p>
            <a:r>
              <a:rPr lang="en-US" dirty="0" err="1"/>
              <a:t>Tik</a:t>
            </a:r>
            <a:r>
              <a:rPr lang="en-US" dirty="0"/>
              <a:t> </a:t>
            </a:r>
            <a:r>
              <a:rPr lang="en-US" dirty="0" err="1"/>
              <a:t>Tok</a:t>
            </a:r>
            <a:endParaRPr lang="en-US" dirty="0"/>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329" y="4130974"/>
            <a:ext cx="3388489" cy="338848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6499" y="4479402"/>
            <a:ext cx="2239701" cy="2239701"/>
          </a:xfrm>
          <a:prstGeom prst="rect">
            <a:avLst/>
          </a:prstGeom>
        </p:spPr>
      </p:pic>
    </p:spTree>
    <p:extLst>
      <p:ext uri="{BB962C8B-B14F-4D97-AF65-F5344CB8AC3E}">
        <p14:creationId xmlns:p14="http://schemas.microsoft.com/office/powerpoint/2010/main" val="167214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500"/>
                                        <p:tgtEl>
                                          <p:spTgt spid="4">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500"/>
                                        <p:tgtEl>
                                          <p:spTgt spid="4">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500"/>
                                        <p:tgtEl>
                                          <p:spTgt spid="4">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11582400" cy="1320800"/>
          </a:xfrm>
        </p:spPr>
        <p:txBody>
          <a:bodyPr>
            <a:noAutofit/>
          </a:bodyPr>
          <a:lstStyle/>
          <a:p>
            <a:r>
              <a:rPr lang="es-ES" sz="3600" dirty="0"/>
              <a:t>Al ACTIVAR la ubicación en las aplicaciones de redes sociales, cualquier persona que lo siga puede ver </a:t>
            </a:r>
            <a:r>
              <a:rPr lang="es-ES" sz="3600" u="sng" dirty="0"/>
              <a:t>exactamente</a:t>
            </a:r>
            <a:r>
              <a:rPr lang="es-ES" sz="3600" dirty="0"/>
              <a:t> dónde se encuentra en el mapa:</a:t>
            </a:r>
            <a:endParaRPr lang="en-US" sz="36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726" y="2209800"/>
            <a:ext cx="5995678" cy="33528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3048000"/>
            <a:ext cx="5486400" cy="360273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48648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 y="199381"/>
            <a:ext cx="8596668" cy="762000"/>
          </a:xfrm>
        </p:spPr>
        <p:txBody>
          <a:bodyPr/>
          <a:lstStyle/>
          <a:p>
            <a:r>
              <a:rPr lang="en-US" dirty="0" err="1"/>
              <a:t>Privacidad</a:t>
            </a:r>
            <a:r>
              <a:rPr lang="en-US" dirty="0"/>
              <a:t> y </a:t>
            </a:r>
            <a:r>
              <a:rPr lang="en-US" dirty="0" err="1"/>
              <a:t>Reportes</a:t>
            </a:r>
            <a:r>
              <a:rPr lang="en-US" dirty="0"/>
              <a:t>:</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829"/>
          <a:stretch/>
        </p:blipFill>
        <p:spPr>
          <a:xfrm>
            <a:off x="8458200" y="840980"/>
            <a:ext cx="3505200" cy="5871210"/>
          </a:xfrm>
          <a:prstGeom prst="rect">
            <a:avLst/>
          </a:prstGeom>
        </p:spPr>
      </p:pic>
      <p:sp>
        <p:nvSpPr>
          <p:cNvPr id="8" name="Right Arrow 7"/>
          <p:cNvSpPr/>
          <p:nvPr/>
        </p:nvSpPr>
        <p:spPr>
          <a:xfrm>
            <a:off x="7543800" y="2753151"/>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543800" y="3222217"/>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543800" y="4102861"/>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7543800" y="4528642"/>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7543800" y="4983505"/>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7543800" y="1852925"/>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543800" y="2303038"/>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t="3942"/>
          <a:stretch/>
        </p:blipFill>
        <p:spPr>
          <a:xfrm>
            <a:off x="644468" y="1016298"/>
            <a:ext cx="3299013" cy="5636516"/>
          </a:xfrm>
          <a:prstGeom prst="rect">
            <a:avLst/>
          </a:prstGeom>
        </p:spPr>
      </p:pic>
      <p:sp>
        <p:nvSpPr>
          <p:cNvPr id="17" name="Right Arrow 16"/>
          <p:cNvSpPr/>
          <p:nvPr/>
        </p:nvSpPr>
        <p:spPr>
          <a:xfrm rot="10800000">
            <a:off x="3582624" y="3672973"/>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6">
            <a:extLst>
              <a:ext uri="{BEBA8EAE-BF5A-486C-A8C5-ECC9F3942E4B}">
                <a14:imgProps xmlns:a14="http://schemas.microsoft.com/office/drawing/2010/main">
                  <a14:imgLayer r:embed="rId7">
                    <a14:imgEffect>
                      <a14:backgroundRemoval t="8989" b="93258" l="15768" r="85062"/>
                    </a14:imgEffect>
                  </a14:imgLayer>
                </a14:imgProps>
              </a:ext>
              <a:ext uri="{28A0092B-C50C-407E-A947-70E740481C1C}">
                <a14:useLocalDpi xmlns:a14="http://schemas.microsoft.com/office/drawing/2010/main" val="0"/>
              </a:ext>
            </a:extLst>
          </a:blip>
          <a:srcRect l="22825" t="16289" r="24063" b="16295"/>
          <a:stretch/>
        </p:blipFill>
        <p:spPr>
          <a:xfrm>
            <a:off x="4834435" y="1012688"/>
            <a:ext cx="1986643" cy="1862477"/>
          </a:xfrm>
          <a:prstGeom prst="rect">
            <a:avLst/>
          </a:prstGeom>
        </p:spPr>
      </p:pic>
    </p:spTree>
    <p:custDataLst>
      <p:tags r:id="rId1"/>
    </p:custDataLst>
    <p:extLst>
      <p:ext uri="{BB962C8B-B14F-4D97-AF65-F5344CB8AC3E}">
        <p14:creationId xmlns:p14="http://schemas.microsoft.com/office/powerpoint/2010/main" val="18589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381000"/>
            <a:ext cx="8596668" cy="6172200"/>
          </a:xfrm>
        </p:spPr>
        <p:txBody>
          <a:bodyPr>
            <a:noAutofit/>
          </a:bodyPr>
          <a:lstStyle/>
          <a:p>
            <a:pPr algn="ctr"/>
            <a:r>
              <a:rPr lang="es-ES" sz="5400" b="1" dirty="0">
                <a:solidFill>
                  <a:schemeClr val="bg1"/>
                </a:solidFill>
              </a:rPr>
              <a:t>Hablemos de los riesgos... ¿por qué debería tener cuidado</a:t>
            </a:r>
            <a:r>
              <a:rPr lang="en-US" sz="5400" b="1" dirty="0">
                <a:solidFill>
                  <a:schemeClr val="bg1"/>
                </a:solidFill>
              </a:rPr>
              <a:t>?</a:t>
            </a:r>
            <a:br>
              <a:rPr lang="en-US" sz="5400" b="1" dirty="0">
                <a:solidFill>
                  <a:schemeClr val="bg1"/>
                </a:solidFill>
              </a:rPr>
            </a:br>
            <a:endParaRPr lang="en-US" sz="5400" b="1" dirty="0">
              <a:solidFill>
                <a:schemeClr val="bg1"/>
              </a:solidFill>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saturation sat="139000"/>
                    </a14:imgEffect>
                    <a14:imgEffect>
                      <a14:brightnessContrast bright="14000"/>
                    </a14:imgEffect>
                  </a14:imgLayer>
                </a14:imgProps>
              </a:ext>
              <a:ext uri="{28A0092B-C50C-407E-A947-70E740481C1C}">
                <a14:useLocalDpi xmlns:a14="http://schemas.microsoft.com/office/drawing/2010/main" val="0"/>
              </a:ext>
            </a:extLst>
          </a:blip>
          <a:stretch>
            <a:fillRect/>
          </a:stretch>
        </p:blipFill>
        <p:spPr>
          <a:xfrm>
            <a:off x="8582458" y="3657877"/>
            <a:ext cx="3076141" cy="3076141"/>
          </a:xfrm>
          <a:prstGeom prst="rect">
            <a:avLst/>
          </a:prstGeom>
        </p:spPr>
      </p:pic>
    </p:spTree>
    <p:custDataLst>
      <p:tags r:id="rId1"/>
    </p:custDataLst>
    <p:extLst>
      <p:ext uri="{BB962C8B-B14F-4D97-AF65-F5344CB8AC3E}">
        <p14:creationId xmlns:p14="http://schemas.microsoft.com/office/powerpoint/2010/main" val="3614588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777" y="197511"/>
            <a:ext cx="6705600" cy="892735"/>
          </a:xfrm>
        </p:spPr>
        <p:txBody>
          <a:bodyPr/>
          <a:lstStyle/>
          <a:p>
            <a:r>
              <a:rPr lang="en-US" dirty="0" err="1"/>
              <a:t>Privacidad</a:t>
            </a:r>
            <a:r>
              <a:rPr lang="en-US" dirty="0"/>
              <a:t> y </a:t>
            </a:r>
            <a:r>
              <a:rPr lang="en-US" dirty="0" err="1"/>
              <a:t>Reportes</a:t>
            </a:r>
            <a:r>
              <a:rPr lang="en-US" dirty="0"/>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381000"/>
            <a:ext cx="3493196" cy="6213231"/>
          </a:xfrm>
          <a:prstGeom prst="rect">
            <a:avLst/>
          </a:prstGeom>
        </p:spPr>
      </p:pic>
      <p:sp>
        <p:nvSpPr>
          <p:cNvPr id="8" name="Right Arrow 7"/>
          <p:cNvSpPr/>
          <p:nvPr/>
        </p:nvSpPr>
        <p:spPr>
          <a:xfrm>
            <a:off x="7239000" y="2438400"/>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239000" y="2832123"/>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239000" y="3225846"/>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7239000" y="3619569"/>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042" y="1107181"/>
            <a:ext cx="3122174" cy="5553308"/>
          </a:xfrm>
          <a:prstGeom prst="rect">
            <a:avLst/>
          </a:prstGeom>
        </p:spPr>
      </p:pic>
      <p:sp>
        <p:nvSpPr>
          <p:cNvPr id="12" name="AutoShape 5" descr="Image result for snapchat app"/>
          <p:cNvSpPr>
            <a:spLocks noChangeAspect="1" noChangeArrowheads="1"/>
          </p:cNvSpPr>
          <p:nvPr/>
        </p:nvSpPr>
        <p:spPr bwMode="auto">
          <a:xfrm>
            <a:off x="63500" y="-715963"/>
            <a:ext cx="2857500" cy="1495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8243" y="1733708"/>
            <a:ext cx="1732550" cy="1732550"/>
          </a:xfrm>
          <a:prstGeom prst="rect">
            <a:avLst/>
          </a:prstGeom>
        </p:spPr>
      </p:pic>
    </p:spTree>
    <p:custDataLst>
      <p:tags r:id="rId1"/>
    </p:custDataLst>
    <p:extLst>
      <p:ext uri="{BB962C8B-B14F-4D97-AF65-F5344CB8AC3E}">
        <p14:creationId xmlns:p14="http://schemas.microsoft.com/office/powerpoint/2010/main" val="94301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055" y="524217"/>
            <a:ext cx="4267200" cy="762000"/>
          </a:xfrm>
        </p:spPr>
        <p:txBody>
          <a:bodyPr>
            <a:normAutofit fontScale="90000"/>
          </a:bodyPr>
          <a:lstStyle/>
          <a:p>
            <a:r>
              <a:rPr lang="en-US" dirty="0" err="1"/>
              <a:t>Privacidad</a:t>
            </a:r>
            <a:r>
              <a:rPr lang="en-US" dirty="0"/>
              <a:t> y </a:t>
            </a:r>
            <a:r>
              <a:rPr lang="en-US" dirty="0" err="1"/>
              <a:t>Reportes</a:t>
            </a:r>
            <a:r>
              <a:rPr lang="en-US" dirty="0"/>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2932736"/>
            <a:ext cx="3267423" cy="3925264"/>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22783"/>
          <a:stretch/>
        </p:blipFill>
        <p:spPr>
          <a:xfrm>
            <a:off x="8331846" y="152400"/>
            <a:ext cx="3317577" cy="2780336"/>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6641" r="19569"/>
          <a:stretch/>
        </p:blipFill>
        <p:spPr>
          <a:xfrm>
            <a:off x="4677135" y="438364"/>
            <a:ext cx="1659629" cy="1695706"/>
          </a:xfrm>
          <a:prstGeom prst="rect">
            <a:avLst/>
          </a:prstGeom>
        </p:spPr>
      </p:pic>
      <p:sp>
        <p:nvSpPr>
          <p:cNvPr id="7" name="Right Arrow 6"/>
          <p:cNvSpPr/>
          <p:nvPr/>
        </p:nvSpPr>
        <p:spPr>
          <a:xfrm>
            <a:off x="7338151" y="1124634"/>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338151" y="2095996"/>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332456" y="3247026"/>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363064" y="3657711"/>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7363064" y="4133584"/>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7363064" y="4572202"/>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7339132" y="5055128"/>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363064" y="5465813"/>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363064" y="5910317"/>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453" y="2558391"/>
            <a:ext cx="6828692" cy="3796717"/>
          </a:xfrm>
          <a:prstGeom prst="rect">
            <a:avLst/>
          </a:prstGeom>
        </p:spPr>
      </p:pic>
      <p:sp>
        <p:nvSpPr>
          <p:cNvPr id="17" name="Right Arrow 16"/>
          <p:cNvSpPr/>
          <p:nvPr/>
        </p:nvSpPr>
        <p:spPr>
          <a:xfrm rot="16200000">
            <a:off x="9183" y="5910317"/>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689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533400"/>
            <a:ext cx="8596668" cy="762000"/>
          </a:xfrm>
        </p:spPr>
        <p:txBody>
          <a:bodyPr>
            <a:normAutofit fontScale="90000"/>
          </a:bodyPr>
          <a:lstStyle/>
          <a:p>
            <a:r>
              <a:rPr lang="en-US" sz="4000" dirty="0" err="1">
                <a:solidFill>
                  <a:schemeClr val="bg1"/>
                </a:solidFill>
              </a:rPr>
              <a:t>Recuerde</a:t>
            </a:r>
            <a:r>
              <a:rPr lang="en-US" dirty="0">
                <a:solidFill>
                  <a:schemeClr val="bg1"/>
                </a:solidFill>
              </a:rPr>
              <a:t>:</a:t>
            </a:r>
            <a:br>
              <a:rPr lang="en-US" dirty="0">
                <a:solidFill>
                  <a:schemeClr val="bg1"/>
                </a:solidFill>
              </a:rPr>
            </a:br>
            <a:endParaRPr lang="en-US" dirty="0">
              <a:solidFill>
                <a:schemeClr val="bg1"/>
              </a:solidFill>
            </a:endParaRPr>
          </a:p>
        </p:txBody>
      </p:sp>
      <p:sp>
        <p:nvSpPr>
          <p:cNvPr id="3" name="Content Placeholder 2"/>
          <p:cNvSpPr>
            <a:spLocks noGrp="1"/>
          </p:cNvSpPr>
          <p:nvPr>
            <p:ph idx="1"/>
          </p:nvPr>
        </p:nvSpPr>
        <p:spPr>
          <a:xfrm>
            <a:off x="677334" y="1524000"/>
            <a:ext cx="8596668" cy="3880773"/>
          </a:xfrm>
        </p:spPr>
        <p:txBody>
          <a:bodyPr>
            <a:noAutofit/>
          </a:bodyPr>
          <a:lstStyle/>
          <a:p>
            <a:r>
              <a:rPr lang="es-ES" sz="2800" dirty="0">
                <a:solidFill>
                  <a:schemeClr val="bg1"/>
                </a:solidFill>
              </a:rPr>
              <a:t>Se supone que las redes sociales son un lugar divertido para conectarse, compartir creatividad, etc. ¡Sea inteligente y manténganse seguro utilizando sus configuraciones de privacidad para su ventaja!</a:t>
            </a:r>
          </a:p>
          <a:p>
            <a:endParaRPr lang="es-ES" sz="2800" dirty="0">
              <a:solidFill>
                <a:schemeClr val="bg1"/>
              </a:solidFill>
            </a:endParaRPr>
          </a:p>
          <a:p>
            <a:r>
              <a:rPr lang="es-ES" sz="2800" dirty="0">
                <a:solidFill>
                  <a:schemeClr val="bg1"/>
                </a:solidFill>
              </a:rPr>
              <a:t>Solo denuncie algo o alguien cuando vea spam, inadecuación, discriminación, intimidación, acoso y/o abuso. No denuncie como una broma, para ser gracioso o para intimidar a alguien.</a:t>
            </a:r>
            <a:endParaRPr lang="en-US" sz="2800" dirty="0">
              <a:solidFill>
                <a:schemeClr val="bg1"/>
              </a:solidFill>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 contrast="13000"/>
                    </a14:imgEffect>
                  </a14:imgLayer>
                </a14:imgProps>
              </a:ext>
              <a:ext uri="{28A0092B-C50C-407E-A947-70E740481C1C}">
                <a14:useLocalDpi xmlns:a14="http://schemas.microsoft.com/office/drawing/2010/main" val="0"/>
              </a:ext>
            </a:extLst>
          </a:blip>
          <a:stretch>
            <a:fillRect/>
          </a:stretch>
        </p:blipFill>
        <p:spPr>
          <a:xfrm>
            <a:off x="9274002" y="3581400"/>
            <a:ext cx="3163873" cy="3163873"/>
          </a:xfrm>
          <a:prstGeom prst="rect">
            <a:avLst/>
          </a:prstGeom>
        </p:spPr>
      </p:pic>
    </p:spTree>
    <p:custDataLst>
      <p:tags r:id="rId1"/>
    </p:custDataLst>
    <p:extLst>
      <p:ext uri="{BB962C8B-B14F-4D97-AF65-F5344CB8AC3E}">
        <p14:creationId xmlns:p14="http://schemas.microsoft.com/office/powerpoint/2010/main" val="115715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5138" y="381000"/>
            <a:ext cx="6101862" cy="838200"/>
          </a:xfrm>
        </p:spPr>
        <p:txBody>
          <a:bodyPr>
            <a:noAutofit/>
          </a:bodyPr>
          <a:lstStyle/>
          <a:p>
            <a:r>
              <a:rPr lang="en-US" sz="4000" dirty="0">
                <a:solidFill>
                  <a:schemeClr val="bg1"/>
                </a:solidFill>
              </a:rPr>
              <a:t>¡Tome un </a:t>
            </a:r>
            <a:r>
              <a:rPr lang="en-US" sz="4000" dirty="0" err="1">
                <a:solidFill>
                  <a:schemeClr val="bg1"/>
                </a:solidFill>
              </a:rPr>
              <a:t>descanso</a:t>
            </a:r>
            <a:r>
              <a:rPr lang="en-US" sz="4000" dirty="0">
                <a:solidFill>
                  <a:schemeClr val="bg1"/>
                </a:solidFill>
              </a:rPr>
              <a:t>!</a:t>
            </a:r>
          </a:p>
        </p:txBody>
      </p:sp>
      <p:sp>
        <p:nvSpPr>
          <p:cNvPr id="3" name="Content Placeholder 2"/>
          <p:cNvSpPr>
            <a:spLocks noGrp="1"/>
          </p:cNvSpPr>
          <p:nvPr>
            <p:ph idx="1"/>
          </p:nvPr>
        </p:nvSpPr>
        <p:spPr>
          <a:xfrm>
            <a:off x="0" y="1371600"/>
            <a:ext cx="9653954" cy="3124200"/>
          </a:xfrm>
        </p:spPr>
        <p:txBody>
          <a:bodyPr>
            <a:normAutofit fontScale="92500"/>
          </a:bodyPr>
          <a:lstStyle/>
          <a:p>
            <a:pPr lvl="1"/>
            <a:r>
              <a:rPr lang="es-ES" sz="2800" dirty="0">
                <a:solidFill>
                  <a:schemeClr val="bg1"/>
                </a:solidFill>
              </a:rPr>
              <a:t>Dedique </a:t>
            </a:r>
            <a:r>
              <a:rPr lang="es-ES" sz="2800" u="sng" dirty="0">
                <a:solidFill>
                  <a:schemeClr val="bg1"/>
                </a:solidFill>
              </a:rPr>
              <a:t>más</a:t>
            </a:r>
            <a:r>
              <a:rPr lang="es-ES" sz="2800" dirty="0">
                <a:solidFill>
                  <a:schemeClr val="bg1"/>
                </a:solidFill>
              </a:rPr>
              <a:t> tiempo a sí mismo y a lo que le gusta, y </a:t>
            </a:r>
            <a:r>
              <a:rPr lang="es-ES" sz="2800" u="sng" dirty="0">
                <a:solidFill>
                  <a:schemeClr val="bg1"/>
                </a:solidFill>
              </a:rPr>
              <a:t>menos</a:t>
            </a:r>
            <a:r>
              <a:rPr lang="es-ES" sz="2800" dirty="0">
                <a:solidFill>
                  <a:schemeClr val="bg1"/>
                </a:solidFill>
              </a:rPr>
              <a:t> tiempo a lo que otros están haciendo.</a:t>
            </a:r>
          </a:p>
          <a:p>
            <a:pPr lvl="1"/>
            <a:r>
              <a:rPr lang="es-ES" sz="2800" dirty="0">
                <a:solidFill>
                  <a:schemeClr val="bg1"/>
                </a:solidFill>
              </a:rPr>
              <a:t>Rompa el ciclo de compararse a sí mismo y a su vida con los demás.</a:t>
            </a:r>
          </a:p>
          <a:p>
            <a:pPr lvl="2"/>
            <a:r>
              <a:rPr lang="es-ES" sz="2400" dirty="0">
                <a:solidFill>
                  <a:schemeClr val="bg1"/>
                </a:solidFill>
              </a:rPr>
              <a:t>Recuerde: las redes sociales a menudo son solo un carrete destacado de los mejores momentos de las personas.</a:t>
            </a:r>
          </a:p>
          <a:p>
            <a:pPr lvl="1"/>
            <a:r>
              <a:rPr lang="es-ES" sz="2800" dirty="0">
                <a:solidFill>
                  <a:schemeClr val="bg1"/>
                </a:solidFill>
              </a:rPr>
              <a:t>Mayor capacidad para concentrarse en sus propios objetivos.</a:t>
            </a:r>
          </a:p>
          <a:p>
            <a:pPr lvl="1"/>
            <a:r>
              <a:rPr lang="es-ES" sz="2800" dirty="0">
                <a:solidFill>
                  <a:schemeClr val="bg1"/>
                </a:solidFill>
              </a:rPr>
              <a:t>Mejor sueño y hábitos más saludables</a:t>
            </a:r>
            <a:r>
              <a:rPr lang="es-ES" sz="2400" dirty="0">
                <a:solidFill>
                  <a:schemeClr val="bg1"/>
                </a:solidFill>
              </a:rPr>
              <a:t>.</a:t>
            </a:r>
            <a:endParaRPr lang="en-US" dirty="0">
              <a:solidFill>
                <a:schemeClr val="bg1"/>
              </a:solidFill>
            </a:endParaRPr>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p:cNvPicPr>
            <a:picLocks noChangeAspect="1"/>
          </p:cNvPicPr>
          <p:nvPr/>
        </p:nvPicPr>
        <p:blipFill rotWithShape="1">
          <a:blip r:embed="rId4"/>
          <a:srcRect t="13637" b="4545"/>
          <a:stretch/>
        </p:blipFill>
        <p:spPr>
          <a:xfrm>
            <a:off x="6858000" y="4364736"/>
            <a:ext cx="4981819" cy="2391273"/>
          </a:xfrm>
          <a:prstGeom prst="rect">
            <a:avLst/>
          </a:prstGeom>
        </p:spPr>
      </p:pic>
    </p:spTree>
    <p:custDataLst>
      <p:tags r:id="rId1"/>
    </p:custDataLst>
    <p:extLst>
      <p:ext uri="{BB962C8B-B14F-4D97-AF65-F5344CB8AC3E}">
        <p14:creationId xmlns:p14="http://schemas.microsoft.com/office/powerpoint/2010/main" val="258214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3573" y="381000"/>
            <a:ext cx="8596668" cy="762000"/>
          </a:xfrm>
        </p:spPr>
        <p:txBody>
          <a:bodyPr/>
          <a:lstStyle/>
          <a:p>
            <a:r>
              <a:rPr lang="en-US" dirty="0" err="1"/>
              <a:t>Limite</a:t>
            </a:r>
            <a:r>
              <a:rPr lang="en-US" dirty="0"/>
              <a:t> </a:t>
            </a:r>
            <a:r>
              <a:rPr lang="en-US" dirty="0" err="1"/>
              <a:t>su</a:t>
            </a:r>
            <a:r>
              <a:rPr lang="en-US" dirty="0"/>
              <a:t> </a:t>
            </a:r>
            <a:r>
              <a:rPr lang="en-US" dirty="0" err="1"/>
              <a:t>tiempo</a:t>
            </a:r>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6172"/>
          <a:stretch/>
        </p:blipFill>
        <p:spPr>
          <a:xfrm>
            <a:off x="7772400" y="533400"/>
            <a:ext cx="3607709" cy="602080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93" r="593" b="63333"/>
          <a:stretch/>
        </p:blipFill>
        <p:spPr>
          <a:xfrm>
            <a:off x="937845" y="2513177"/>
            <a:ext cx="4323054" cy="28194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6641" r="19569"/>
          <a:stretch/>
        </p:blipFill>
        <p:spPr>
          <a:xfrm>
            <a:off x="2366666" y="5423499"/>
            <a:ext cx="1252039" cy="1279255"/>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backgroundRemoval t="8989" b="93258" l="15768" r="85062"/>
                    </a14:imgEffect>
                  </a14:imgLayer>
                </a14:imgProps>
              </a:ext>
              <a:ext uri="{28A0092B-C50C-407E-A947-70E740481C1C}">
                <a14:useLocalDpi xmlns:a14="http://schemas.microsoft.com/office/drawing/2010/main" val="0"/>
              </a:ext>
            </a:extLst>
          </a:blip>
          <a:srcRect l="22825" t="16289" r="24063" b="16295"/>
          <a:stretch/>
        </p:blipFill>
        <p:spPr>
          <a:xfrm>
            <a:off x="6198744" y="634892"/>
            <a:ext cx="1245485" cy="1167642"/>
          </a:xfrm>
          <a:prstGeom prst="rect">
            <a:avLst/>
          </a:prstGeom>
        </p:spPr>
      </p:pic>
      <p:sp>
        <p:nvSpPr>
          <p:cNvPr id="9" name="Right Arrow 8"/>
          <p:cNvSpPr/>
          <p:nvPr/>
        </p:nvSpPr>
        <p:spPr>
          <a:xfrm>
            <a:off x="7338151" y="2095996"/>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705600" y="5296905"/>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705600" y="5925556"/>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5131944" y="3525437"/>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2880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1752600"/>
            <a:ext cx="9982200" cy="1320800"/>
          </a:xfrm>
        </p:spPr>
        <p:txBody>
          <a:bodyPr/>
          <a:lstStyle/>
          <a:p>
            <a:pPr algn="ctr"/>
            <a:r>
              <a:rPr lang="es-ES" dirty="0"/>
              <a:t>Para más información y recursos visite:</a:t>
            </a:r>
            <a:endParaRPr lang="en-US" dirty="0"/>
          </a:p>
        </p:txBody>
      </p:sp>
      <p:sp>
        <p:nvSpPr>
          <p:cNvPr id="3" name="Content Placeholder 2"/>
          <p:cNvSpPr>
            <a:spLocks noGrp="1"/>
          </p:cNvSpPr>
          <p:nvPr>
            <p:ph idx="1"/>
          </p:nvPr>
        </p:nvSpPr>
        <p:spPr>
          <a:xfrm>
            <a:off x="609600" y="3429000"/>
            <a:ext cx="10515600" cy="1035562"/>
          </a:xfrm>
        </p:spPr>
        <p:txBody>
          <a:bodyPr>
            <a:normAutofit/>
          </a:bodyPr>
          <a:lstStyle/>
          <a:p>
            <a:pPr marL="0" indent="0" algn="ctr">
              <a:buNone/>
            </a:pPr>
            <a:r>
              <a:rPr lang="en-US" sz="6000" dirty="0">
                <a:solidFill>
                  <a:srgbClr val="6896C8"/>
                </a:solidFill>
                <a:latin typeface="Arial Rounded MT Bold" panose="020F0704030504030204" pitchFamily="34" charset="0"/>
              </a:rPr>
              <a:t>www.Centerstone.org/teen</a:t>
            </a:r>
          </a:p>
        </p:txBody>
      </p:sp>
    </p:spTree>
    <p:custDataLst>
      <p:tags r:id="rId1"/>
    </p:custDataLst>
    <p:extLst>
      <p:ext uri="{BB962C8B-B14F-4D97-AF65-F5344CB8AC3E}">
        <p14:creationId xmlns:p14="http://schemas.microsoft.com/office/powerpoint/2010/main" val="309119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325563"/>
          </a:xfrm>
        </p:spPr>
        <p:txBody>
          <a:bodyPr/>
          <a:lstStyle/>
          <a:p>
            <a:r>
              <a:rPr lang="es-ES" dirty="0"/>
              <a:t>Adicción a internet/redes sociales</a:t>
            </a:r>
            <a:endParaRPr lang="en-US" dirty="0"/>
          </a:p>
        </p:txBody>
      </p:sp>
      <p:sp>
        <p:nvSpPr>
          <p:cNvPr id="3" name="Content Placeholder 2"/>
          <p:cNvSpPr>
            <a:spLocks noGrp="1"/>
          </p:cNvSpPr>
          <p:nvPr>
            <p:ph idx="1"/>
          </p:nvPr>
        </p:nvSpPr>
        <p:spPr>
          <a:xfrm>
            <a:off x="609600" y="1554163"/>
            <a:ext cx="7848600" cy="5105400"/>
          </a:xfrm>
        </p:spPr>
        <p:txBody>
          <a:bodyPr>
            <a:normAutofit/>
          </a:bodyPr>
          <a:lstStyle/>
          <a:p>
            <a:pPr>
              <a:buNone/>
            </a:pPr>
            <a:r>
              <a:rPr lang="es-ES" sz="2400" dirty="0"/>
              <a:t>¿Cuántos de ustedes tienen acceso a un dispositivo?</a:t>
            </a:r>
          </a:p>
          <a:p>
            <a:pPr>
              <a:buFontTx/>
              <a:buChar char="-"/>
            </a:pPr>
            <a:r>
              <a:rPr lang="es-ES" sz="2500" dirty="0"/>
              <a:t>¿Un teléfono inteligente o iPad/tableta?</a:t>
            </a:r>
          </a:p>
          <a:p>
            <a:pPr>
              <a:buFontTx/>
              <a:buChar char="-"/>
            </a:pPr>
            <a:r>
              <a:rPr lang="es-ES" sz="2500" dirty="0"/>
              <a:t>¿Una computadora portátil o PC?</a:t>
            </a:r>
          </a:p>
          <a:p>
            <a:pPr>
              <a:buFontTx/>
              <a:buChar char="-"/>
            </a:pPr>
            <a:r>
              <a:rPr lang="es-ES" sz="2500" dirty="0"/>
              <a:t>¿Un dispositivo de juego con acceso a internet?</a:t>
            </a:r>
          </a:p>
          <a:p>
            <a:pPr>
              <a:buNone/>
            </a:pPr>
            <a:endParaRPr lang="es-ES" sz="2400" dirty="0"/>
          </a:p>
          <a:p>
            <a:pPr>
              <a:buNone/>
            </a:pPr>
            <a:r>
              <a:rPr lang="es-ES" sz="2400" dirty="0"/>
              <a:t>¿Cuántos de ustedes revisan su teléfono/dispositivo:</a:t>
            </a:r>
          </a:p>
          <a:p>
            <a:pPr>
              <a:buFontTx/>
              <a:buChar char="-"/>
            </a:pPr>
            <a:r>
              <a:rPr lang="es-ES" sz="2400" dirty="0"/>
              <a:t>Cuando despiertan?</a:t>
            </a:r>
          </a:p>
          <a:p>
            <a:pPr>
              <a:buFontTx/>
              <a:buChar char="-"/>
            </a:pPr>
            <a:r>
              <a:rPr lang="es-ES" sz="2400" dirty="0"/>
              <a:t>Cuando están en la escuela?</a:t>
            </a:r>
          </a:p>
          <a:p>
            <a:pPr>
              <a:buFontTx/>
              <a:buChar char="-"/>
            </a:pPr>
            <a:r>
              <a:rPr lang="es-ES" sz="2400" dirty="0"/>
              <a:t>Cuando están con familiares o amigos?</a:t>
            </a:r>
          </a:p>
          <a:p>
            <a:pPr>
              <a:buFontTx/>
              <a:buChar char="-"/>
            </a:pPr>
            <a:r>
              <a:rPr lang="es-ES" sz="2400" dirty="0"/>
              <a:t>Cuándo se supone que deben estar durmiendo?</a:t>
            </a:r>
            <a:endParaRPr lang="en-US" sz="2400" dirty="0"/>
          </a:p>
          <a:p>
            <a:pPr>
              <a:buNone/>
            </a:pPr>
            <a:endParaRPr lang="en-US" sz="2400" dirty="0"/>
          </a:p>
          <a:p>
            <a:pPr>
              <a:buNone/>
            </a:pP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7701" y="3472406"/>
            <a:ext cx="3232212" cy="335953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57319"/>
            <a:ext cx="8596668" cy="685800"/>
          </a:xfrm>
        </p:spPr>
        <p:txBody>
          <a:bodyPr>
            <a:normAutofit fontScale="90000"/>
          </a:bodyPr>
          <a:lstStyle/>
          <a:p>
            <a:r>
              <a:rPr lang="es-ES" dirty="0"/>
              <a:t>Adicción a internet/redes sociales</a:t>
            </a:r>
            <a:endParaRPr lang="en-US" dirty="0"/>
          </a:p>
        </p:txBody>
      </p:sp>
      <p:sp>
        <p:nvSpPr>
          <p:cNvPr id="3" name="Content Placeholder 2"/>
          <p:cNvSpPr>
            <a:spLocks noGrp="1"/>
          </p:cNvSpPr>
          <p:nvPr>
            <p:ph idx="1"/>
          </p:nvPr>
        </p:nvSpPr>
        <p:spPr>
          <a:xfrm>
            <a:off x="533400" y="3352800"/>
            <a:ext cx="10515600" cy="2946400"/>
          </a:xfrm>
        </p:spPr>
        <p:txBody>
          <a:bodyPr>
            <a:normAutofit/>
          </a:bodyPr>
          <a:lstStyle/>
          <a:p>
            <a:pPr marL="0" indent="0">
              <a:buNone/>
            </a:pPr>
            <a:r>
              <a:rPr lang="en-US" b="1" dirty="0"/>
              <a:t>El </a:t>
            </a:r>
            <a:r>
              <a:rPr lang="en-US" b="1" dirty="0" err="1"/>
              <a:t>uso</a:t>
            </a:r>
            <a:r>
              <a:rPr lang="en-US" b="1" dirty="0"/>
              <a:t> </a:t>
            </a:r>
            <a:r>
              <a:rPr lang="en-US" b="1" dirty="0" err="1"/>
              <a:t>constante</a:t>
            </a:r>
            <a:r>
              <a:rPr lang="en-US" b="1" dirty="0"/>
              <a:t> </a:t>
            </a:r>
            <a:r>
              <a:rPr lang="en-US" b="1" dirty="0" err="1"/>
              <a:t>puede</a:t>
            </a:r>
            <a:r>
              <a:rPr lang="en-US" b="1" dirty="0"/>
              <a:t> </a:t>
            </a:r>
            <a:r>
              <a:rPr lang="en-US" b="1" dirty="0" err="1"/>
              <a:t>ocasionar</a:t>
            </a:r>
            <a:r>
              <a:rPr lang="en-US" b="1" dirty="0"/>
              <a:t>:</a:t>
            </a:r>
          </a:p>
          <a:p>
            <a:pPr>
              <a:buFontTx/>
              <a:buChar char="-"/>
            </a:pPr>
            <a:r>
              <a:rPr lang="es-ES" sz="2400" dirty="0"/>
              <a:t>Resultar en calificaciones más bajas</a:t>
            </a:r>
          </a:p>
          <a:p>
            <a:pPr>
              <a:buFontTx/>
              <a:buChar char="-"/>
            </a:pPr>
            <a:r>
              <a:rPr lang="es-ES" sz="2400" dirty="0"/>
              <a:t>Conducir al estrés y problemas de relación fuera de línea</a:t>
            </a:r>
          </a:p>
          <a:p>
            <a:pPr>
              <a:buFontTx/>
              <a:buChar char="-"/>
            </a:pPr>
            <a:r>
              <a:rPr lang="es-ES" sz="2400" dirty="0"/>
              <a:t>Aumentar los sentimientos de soledad, depresión y ansiedad.</a:t>
            </a:r>
          </a:p>
          <a:p>
            <a:pPr>
              <a:buFontTx/>
              <a:buChar char="-"/>
            </a:pPr>
            <a:r>
              <a:rPr lang="es-ES" sz="2400" dirty="0"/>
              <a:t>Un aumento en la procrastinación y menos concentración.</a:t>
            </a:r>
          </a:p>
          <a:p>
            <a:pPr>
              <a:buFontTx/>
              <a:buChar char="-"/>
            </a:pPr>
            <a:r>
              <a:rPr lang="es-ES" sz="2400" dirty="0"/>
              <a:t>Promueve la difusión de información no confiable o falsa</a:t>
            </a:r>
            <a:endParaRPr lang="en-US" sz="2400" dirty="0"/>
          </a:p>
        </p:txBody>
      </p:sp>
      <p:sp>
        <p:nvSpPr>
          <p:cNvPr id="4" name="Rectangle 3"/>
          <p:cNvSpPr/>
          <p:nvPr/>
        </p:nvSpPr>
        <p:spPr>
          <a:xfrm>
            <a:off x="304800" y="1143000"/>
            <a:ext cx="9372600" cy="1938992"/>
          </a:xfrm>
          <a:prstGeom prst="rect">
            <a:avLst/>
          </a:prstGeom>
        </p:spPr>
        <p:txBody>
          <a:bodyPr wrap="square">
            <a:spAutoFit/>
          </a:bodyPr>
          <a:lstStyle/>
          <a:p>
            <a:pPr lvl="1"/>
            <a:r>
              <a:rPr lang="es-ES" sz="2400" dirty="0">
                <a:solidFill>
                  <a:srgbClr val="367689"/>
                </a:solidFill>
              </a:rPr>
              <a:t>En </a:t>
            </a:r>
            <a:r>
              <a:rPr lang="es-ES" sz="2400" dirty="0" smtClean="0">
                <a:solidFill>
                  <a:srgbClr val="367689"/>
                </a:solidFill>
              </a:rPr>
              <a:t>2022, </a:t>
            </a:r>
            <a:r>
              <a:rPr lang="es-ES" sz="2400" dirty="0">
                <a:solidFill>
                  <a:srgbClr val="367689"/>
                </a:solidFill>
              </a:rPr>
              <a:t>se encuestó a </a:t>
            </a:r>
            <a:r>
              <a:rPr lang="es-ES" sz="2400" dirty="0" smtClean="0">
                <a:solidFill>
                  <a:srgbClr val="367689"/>
                </a:solidFill>
              </a:rPr>
              <a:t>1,316</a:t>
            </a:r>
            <a:r>
              <a:rPr lang="es-ES" sz="2400" dirty="0" smtClean="0">
                <a:solidFill>
                  <a:srgbClr val="367689"/>
                </a:solidFill>
              </a:rPr>
              <a:t> </a:t>
            </a:r>
            <a:r>
              <a:rPr lang="es-ES" sz="2400" dirty="0">
                <a:solidFill>
                  <a:srgbClr val="367689"/>
                </a:solidFill>
              </a:rPr>
              <a:t>adolescentes sobre su uso de internet y redes sociales</a:t>
            </a:r>
            <a:r>
              <a:rPr lang="es-ES" sz="2400" dirty="0" smtClean="0">
                <a:solidFill>
                  <a:srgbClr val="367689"/>
                </a:solidFill>
              </a:rPr>
              <a:t>:</a:t>
            </a:r>
          </a:p>
          <a:p>
            <a:pPr marL="800100" lvl="1" indent="-342900">
              <a:buFont typeface="Arial" panose="020B0604020202020204" pitchFamily="34" charset="0"/>
              <a:buChar char="•"/>
            </a:pPr>
            <a:r>
              <a:rPr lang="es-ES" sz="2400" dirty="0">
                <a:solidFill>
                  <a:srgbClr val="367689"/>
                </a:solidFill>
              </a:rPr>
              <a:t>El 97% dijo que utiliza redes sociales como Instagram, Snapchat o YouTube y más del 70% utiliza estas aplicaciones a diario.</a:t>
            </a:r>
          </a:p>
          <a:p>
            <a:pPr marL="800100" lvl="1" indent="-342900">
              <a:buFont typeface="Arial" panose="020B0604020202020204" pitchFamily="34" charset="0"/>
              <a:buChar char="•"/>
            </a:pPr>
            <a:r>
              <a:rPr lang="es-ES" sz="2400" dirty="0">
                <a:solidFill>
                  <a:srgbClr val="367689"/>
                </a:solidFill>
              </a:rPr>
              <a:t>El 19% dijo que está en YouTube casi constantemente.</a:t>
            </a:r>
            <a:endParaRPr lang="es-ES" sz="2400" dirty="0">
              <a:solidFill>
                <a:srgbClr val="367689"/>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8596" y="3924864"/>
            <a:ext cx="2847204" cy="284775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596668" cy="1320800"/>
          </a:xfrm>
        </p:spPr>
        <p:txBody>
          <a:bodyPr/>
          <a:lstStyle/>
          <a:p>
            <a:r>
              <a:rPr lang="en-US" dirty="0" err="1"/>
              <a:t>Compartir</a:t>
            </a:r>
            <a:r>
              <a:rPr lang="en-US" dirty="0"/>
              <a:t> </a:t>
            </a:r>
            <a:r>
              <a:rPr lang="en-US" dirty="0" err="1"/>
              <a:t>información</a:t>
            </a:r>
            <a:endParaRPr lang="en-US" dirty="0"/>
          </a:p>
        </p:txBody>
      </p:sp>
      <p:sp>
        <p:nvSpPr>
          <p:cNvPr id="3" name="Content Placeholder 2"/>
          <p:cNvSpPr>
            <a:spLocks noGrp="1"/>
          </p:cNvSpPr>
          <p:nvPr>
            <p:ph idx="1"/>
          </p:nvPr>
        </p:nvSpPr>
        <p:spPr>
          <a:xfrm>
            <a:off x="838200" y="1752600"/>
            <a:ext cx="8763000" cy="5334000"/>
          </a:xfrm>
        </p:spPr>
        <p:txBody>
          <a:bodyPr>
            <a:normAutofit/>
          </a:bodyPr>
          <a:lstStyle/>
          <a:p>
            <a:pPr marL="0" indent="0">
              <a:buNone/>
            </a:pPr>
            <a:r>
              <a:rPr lang="es-ES" sz="3200" b="1" dirty="0">
                <a:latin typeface="+mn-lt"/>
              </a:rPr>
              <a:t>En línea, ¿cuántos de ustedes han publicado</a:t>
            </a:r>
            <a:r>
              <a:rPr lang="en-US" sz="3200" b="1" dirty="0">
                <a:latin typeface="+mn-lt"/>
              </a:rPr>
              <a:t>. . . </a:t>
            </a:r>
          </a:p>
          <a:p>
            <a:pPr>
              <a:buFontTx/>
              <a:buChar char="-"/>
            </a:pPr>
            <a:r>
              <a:rPr lang="es-ES" b="1" dirty="0">
                <a:latin typeface="+mn-lt"/>
              </a:rPr>
              <a:t>Una foto de ustedes mismos?</a:t>
            </a:r>
          </a:p>
          <a:p>
            <a:pPr>
              <a:buFontTx/>
              <a:buChar char="-"/>
            </a:pPr>
            <a:r>
              <a:rPr lang="es-ES" b="1" dirty="0">
                <a:latin typeface="+mn-lt"/>
              </a:rPr>
              <a:t>Sus intereses?</a:t>
            </a:r>
          </a:p>
          <a:p>
            <a:pPr>
              <a:buFontTx/>
              <a:buChar char="-"/>
            </a:pPr>
            <a:r>
              <a:rPr lang="es-ES" b="1" dirty="0">
                <a:latin typeface="+mn-lt"/>
              </a:rPr>
              <a:t>El nombre de su escuela?</a:t>
            </a:r>
          </a:p>
          <a:p>
            <a:pPr>
              <a:buFontTx/>
              <a:buChar char="-"/>
            </a:pPr>
            <a:r>
              <a:rPr lang="es-ES" b="1" dirty="0">
                <a:latin typeface="+mn-lt"/>
              </a:rPr>
              <a:t>El pueblo/ciudad en que viven?</a:t>
            </a:r>
          </a:p>
          <a:p>
            <a:pPr>
              <a:buFontTx/>
              <a:buChar char="-"/>
            </a:pPr>
            <a:r>
              <a:rPr lang="es-ES" b="1" dirty="0">
                <a:latin typeface="+mn-lt"/>
              </a:rPr>
              <a:t>Su correo electrónico?</a:t>
            </a:r>
          </a:p>
          <a:p>
            <a:pPr>
              <a:buFontTx/>
              <a:buChar char="-"/>
            </a:pPr>
            <a:r>
              <a:rPr lang="es-ES" b="1" dirty="0">
                <a:latin typeface="+mn-lt"/>
              </a:rPr>
              <a:t>Su número de teléfono?</a:t>
            </a:r>
          </a:p>
          <a:p>
            <a:pPr>
              <a:buFontTx/>
              <a:buChar char="-"/>
            </a:pPr>
            <a:r>
              <a:rPr lang="es-ES" b="1" dirty="0">
                <a:latin typeface="+mn-lt"/>
              </a:rPr>
              <a:t>Su estado civil?</a:t>
            </a:r>
          </a:p>
          <a:p>
            <a:pPr>
              <a:buFontTx/>
              <a:buChar char="-"/>
            </a:pPr>
            <a:r>
              <a:rPr lang="es-ES" b="1" dirty="0">
                <a:latin typeface="+mn-lt"/>
              </a:rPr>
              <a:t>Un video suyo?</a:t>
            </a:r>
            <a:endParaRPr lang="en-US" b="1" dirty="0">
              <a:latin typeface="+mn-lt"/>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0703" y="3214544"/>
            <a:ext cx="3643455" cy="364345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8983" y="113333"/>
            <a:ext cx="10871017" cy="1325563"/>
          </a:xfrm>
        </p:spPr>
        <p:txBody>
          <a:bodyPr>
            <a:normAutofit/>
          </a:bodyPr>
          <a:lstStyle/>
          <a:p>
            <a:pPr algn="ctr"/>
            <a:r>
              <a:rPr lang="es-ES" sz="4000" dirty="0"/>
              <a:t>Las redes sociales son como un tablón de anuncios gigante</a:t>
            </a:r>
            <a:endParaRPr lang="en-US" sz="4000" dirty="0"/>
          </a:p>
        </p:txBody>
      </p:sp>
      <p:pic>
        <p:nvPicPr>
          <p:cNvPr id="4" name="Content Placeholder 3"/>
          <p:cNvPicPr>
            <a:picLocks noGrp="1" noChangeAspect="1"/>
          </p:cNvPicPr>
          <p:nvPr>
            <p:ph idx="1"/>
          </p:nvPr>
        </p:nvPicPr>
        <p:blipFill>
          <a:blip r:embed="rId3"/>
          <a:stretch>
            <a:fillRect/>
          </a:stretch>
        </p:blipFill>
        <p:spPr>
          <a:xfrm>
            <a:off x="567004" y="1324653"/>
            <a:ext cx="11047530" cy="5565431"/>
          </a:xfrm>
          <a:prstGeom prst="rect">
            <a:avLst/>
          </a:prstGeom>
        </p:spPr>
      </p:pic>
      <p:pic>
        <p:nvPicPr>
          <p:cNvPr id="6" name="Picture 5"/>
          <p:cNvPicPr>
            <a:picLocks noChangeAspect="1"/>
          </p:cNvPicPr>
          <p:nvPr/>
        </p:nvPicPr>
        <p:blipFill>
          <a:blip r:embed="rId4"/>
          <a:stretch>
            <a:fillRect/>
          </a:stretch>
        </p:blipFill>
        <p:spPr>
          <a:xfrm>
            <a:off x="1661751" y="1946164"/>
            <a:ext cx="7242676" cy="4200508"/>
          </a:xfrm>
          <a:prstGeom prst="rect">
            <a:avLst/>
          </a:prstGeom>
        </p:spPr>
      </p:pic>
      <p:sp>
        <p:nvSpPr>
          <p:cNvPr id="7" name="Rectangle 6"/>
          <p:cNvSpPr/>
          <p:nvPr/>
        </p:nvSpPr>
        <p:spPr>
          <a:xfrm>
            <a:off x="2064655" y="2220233"/>
            <a:ext cx="6096000" cy="3046988"/>
          </a:xfrm>
          <a:prstGeom prst="rect">
            <a:avLst/>
          </a:prstGeom>
        </p:spPr>
        <p:txBody>
          <a:bodyPr>
            <a:spAutoFit/>
          </a:bodyPr>
          <a:lstStyle/>
          <a:p>
            <a:pPr marL="285750" indent="-285750" algn="ctr">
              <a:buFont typeface="Arial" panose="020B0604020202020204" pitchFamily="34" charset="0"/>
              <a:buChar char="•"/>
            </a:pPr>
            <a:r>
              <a:rPr lang="es-ES" sz="2400" dirty="0">
                <a:solidFill>
                  <a:srgbClr val="367689"/>
                </a:solidFill>
                <a:latin typeface="Cambria" panose="02040503050406030204" pitchFamily="18" charset="0"/>
                <a:ea typeface="Cambria" panose="02040503050406030204" pitchFamily="18" charset="0"/>
              </a:rPr>
              <a:t>Cuando publica algo en un sitio/aplicación, lo está publicando en SU tablón de anuncios.</a:t>
            </a:r>
          </a:p>
          <a:p>
            <a:pPr marL="285750" indent="-285750" algn="ctr">
              <a:buFont typeface="Arial" panose="020B0604020202020204" pitchFamily="34" charset="0"/>
              <a:buChar char="•"/>
            </a:pPr>
            <a:r>
              <a:rPr lang="es-ES" sz="2400" dirty="0">
                <a:solidFill>
                  <a:srgbClr val="367689"/>
                </a:solidFill>
                <a:latin typeface="Cambria" panose="02040503050406030204" pitchFamily="18" charset="0"/>
                <a:ea typeface="Cambria" panose="02040503050406030204" pitchFamily="18" charset="0"/>
              </a:rPr>
              <a:t>Tenga en cuenta los "Términos de servicio" que acepta al usar una aplicación.</a:t>
            </a:r>
          </a:p>
          <a:p>
            <a:pPr marL="285750" indent="-285750" algn="ctr">
              <a:buFont typeface="Arial" panose="020B0604020202020204" pitchFamily="34" charset="0"/>
              <a:buChar char="•"/>
            </a:pPr>
            <a:r>
              <a:rPr lang="es-ES" sz="2400" dirty="0">
                <a:solidFill>
                  <a:srgbClr val="367689"/>
                </a:solidFill>
                <a:latin typeface="Cambria" panose="02040503050406030204" pitchFamily="18" charset="0"/>
                <a:ea typeface="Cambria" panose="02040503050406030204" pitchFamily="18" charset="0"/>
              </a:rPr>
              <a:t>El sitio/aplicación en la que publicó puede tener derecho a tomar y usar su contenido para su beneficio.</a:t>
            </a:r>
            <a:endParaRPr lang="es-ES" sz="2400" dirty="0">
              <a:solidFill>
                <a:srgbClr val="367689"/>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1321" y="1981200"/>
            <a:ext cx="1489748" cy="2287604"/>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22893" r="1722"/>
          <a:stretch/>
        </p:blipFill>
        <p:spPr>
          <a:xfrm>
            <a:off x="8920469" y="4495800"/>
            <a:ext cx="1751453" cy="1717708"/>
          </a:xfrm>
          <a:prstGeom prst="rect">
            <a:avLst/>
          </a:prstGeom>
        </p:spPr>
      </p:pic>
      <p:pic>
        <p:nvPicPr>
          <p:cNvPr id="3" name="Picture 2"/>
          <p:cNvPicPr>
            <a:picLocks noChangeAspect="1"/>
          </p:cNvPicPr>
          <p:nvPr/>
        </p:nvPicPr>
        <p:blipFill>
          <a:blip r:embed="rId7" cstate="print">
            <a:extLst>
              <a:ext uri="{BEBA8EAE-BF5A-486C-A8C5-ECC9F3942E4B}">
                <a14:imgProps xmlns:a14="http://schemas.microsoft.com/office/drawing/2010/main">
                  <a14:imgLayer r:embed="rId8">
                    <a14:imgEffect>
                      <a14:saturation sat="113000"/>
                    </a14:imgEffect>
                    <a14:imgEffect>
                      <a14:brightnessContrast bright="11000"/>
                    </a14:imgEffect>
                  </a14:imgLayer>
                </a14:imgProps>
              </a:ext>
              <a:ext uri="{28A0092B-C50C-407E-A947-70E740481C1C}">
                <a14:useLocalDpi xmlns:a14="http://schemas.microsoft.com/office/drawing/2010/main" val="0"/>
              </a:ext>
            </a:extLst>
          </a:blip>
          <a:stretch>
            <a:fillRect/>
          </a:stretch>
        </p:blipFill>
        <p:spPr>
          <a:xfrm flipH="1">
            <a:off x="1130080" y="4196558"/>
            <a:ext cx="2451320" cy="2451791"/>
          </a:xfrm>
          <a:prstGeom prst="rect">
            <a:avLst/>
          </a:prstGeom>
        </p:spPr>
      </p:pic>
    </p:spTree>
    <p:extLst>
      <p:ext uri="{BB962C8B-B14F-4D97-AF65-F5344CB8AC3E}">
        <p14:creationId xmlns:p14="http://schemas.microsoft.com/office/powerpoint/2010/main" val="1561420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10058400" cy="762000"/>
          </a:xfrm>
        </p:spPr>
        <p:txBody>
          <a:bodyPr>
            <a:normAutofit fontScale="90000"/>
          </a:bodyPr>
          <a:lstStyle/>
          <a:p>
            <a:r>
              <a:rPr lang="es-ES" dirty="0"/>
              <a:t>Lo que publica </a:t>
            </a:r>
            <a:r>
              <a:rPr lang="es-ES" u="sng" dirty="0"/>
              <a:t>puede</a:t>
            </a:r>
            <a:r>
              <a:rPr lang="es-ES" dirty="0"/>
              <a:t> afectar su futuro</a:t>
            </a:r>
            <a:r>
              <a:rPr lang="en-US" dirty="0"/>
              <a:t>:</a:t>
            </a:r>
          </a:p>
        </p:txBody>
      </p:sp>
      <p:sp>
        <p:nvSpPr>
          <p:cNvPr id="3" name="Content Placeholder 2"/>
          <p:cNvSpPr>
            <a:spLocks noGrp="1"/>
          </p:cNvSpPr>
          <p:nvPr>
            <p:ph idx="1"/>
          </p:nvPr>
        </p:nvSpPr>
        <p:spPr>
          <a:xfrm>
            <a:off x="533400" y="1447800"/>
            <a:ext cx="10134600" cy="5029200"/>
          </a:xfrm>
        </p:spPr>
        <p:txBody>
          <a:bodyPr>
            <a:normAutofit/>
          </a:bodyPr>
          <a:lstStyle/>
          <a:p>
            <a:r>
              <a:rPr lang="es-ES" dirty="0"/>
              <a:t>El </a:t>
            </a:r>
            <a:r>
              <a:rPr lang="es-ES" dirty="0" smtClean="0"/>
              <a:t>36</a:t>
            </a:r>
            <a:r>
              <a:rPr lang="es-ES" dirty="0" smtClean="0"/>
              <a:t>% </a:t>
            </a:r>
            <a:r>
              <a:rPr lang="es-ES" dirty="0"/>
              <a:t>del personal de admisión a la universidad busca las huellas digitales de un solicitante.</a:t>
            </a:r>
          </a:p>
          <a:p>
            <a:endParaRPr lang="es-ES" dirty="0"/>
          </a:p>
          <a:p>
            <a:r>
              <a:rPr lang="es-ES" dirty="0"/>
              <a:t>El 70% de los gerentes de contratación buscan huellas digitales durante su proceso de contratación.</a:t>
            </a:r>
          </a:p>
          <a:p>
            <a:endParaRPr lang="es-ES" dirty="0"/>
          </a:p>
          <a:p>
            <a:r>
              <a:rPr lang="es-ES" dirty="0"/>
              <a:t>¿No puedo simplemente eliminarlo?</a:t>
            </a:r>
            <a:endParaRPr lang="en-US" dirty="0"/>
          </a:p>
          <a:p>
            <a:pPr lvl="1">
              <a:buFont typeface="Arial" panose="020B0604020202020204" pitchFamily="34" charset="0"/>
              <a:buChar char="•"/>
            </a:pPr>
            <a:r>
              <a:rPr lang="es-ES" sz="2800" dirty="0"/>
              <a:t>Cuando algo se publica en línea, no podemos decir que realmente desapareció incluso después de eliminarlo. Las publicaciones, imágenes, videos y textos pueden permanecer en los servidores para siempre.</a:t>
            </a:r>
            <a:endParaRPr lang="en-US" sz="28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xml><?xml version="1.0" encoding="utf-8"?>
<p:tagLst xmlns:a="http://schemas.openxmlformats.org/drawingml/2006/main" xmlns:r="http://schemas.openxmlformats.org/officeDocument/2006/relationships" xmlns:p="http://schemas.openxmlformats.org/presentationml/2006/main">
  <p:tag name="ISIMAGESASSOCIATED" val="No"/>
</p:tagLst>
</file>

<file path=ppt/theme/theme1.xml><?xml version="1.0" encoding="utf-8"?>
<a:theme xmlns:a="http://schemas.openxmlformats.org/drawingml/2006/main" name="Social Media Safety 202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DB565D0-B185-4245-90D1-27976C13C2D0}" vid="{AEAB48F2-8B2D-47EB-9B1B-1E39396EA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DB565D0-B185-4245-90D1-27976C13C2D0}" vid="{AEAB48F2-8B2D-47EB-9B1B-1E39396EA1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SessionAnswerData>
  <AllAnswers/>
</SessionAnswerData>
</file>

<file path=customXml/item10.xml><?xml version="1.0" encoding="utf-8"?>
<SessionResponseData/>
</file>

<file path=customXml/item11.xml><?xml version="1.0" encoding="utf-8"?>
<SessionParticipantData/>
</file>

<file path=customXml/item2.xml><?xml version="1.0" encoding="utf-8"?>
<SessionSlideSettingsData>
  <Settings/>
</SessionSlideSettingsData>
</file>

<file path=customXml/item3.xml><?xml version="1.0" encoding="utf-8"?>
<CustomFieldInfoData/>
</file>

<file path=customXml/item4.xml><?xml version="1.0" encoding="utf-8"?>
<SessionPresentationSettingsData>
  <Settings>
    <answerBulletFormat>Numeric</answerBulletFormat>
    <pointsToClock/>
    <answerNowAutoInsert>No</answerNowAutoInsert>
    <answerNowStyle>Explosion</answerNowStyle>
    <answerNowText>Answer Now</answerNowText>
    <chartColors>Use PowerPoint Color Scheme</chartColors>
    <chartType>Horizontal</chartType>
    <correctAnswerIndicator>Checkmark</correctAnswerIndicator>
    <countdownAutoInsert>Yes</countdownAutoInsert>
    <countdownSeconds>10</countdownSeconds>
    <countdownSound>TicToc.wav</countdownSound>
    <countdownStyle>Stopwatch</countdownStyle>
    <gridAutoInsert>No</gridAutoInsert>
    <gridFillStyle>Answered</gridFillStyle>
    <gridFillColor>255,255,0</gridFillColor>
    <ChartModel>3D</ChartModel>
    <SimulatedVoteCount>50</SimulatedVoteCount>
    <gridColor>176,216,255</gridColor>
    <gridAlternateColor>62,158,255</gridAlternateColor>
    <gridIncorrectColor/>
    <gridOpacity>100%</gridOpacity>
    <gridTextStyle>Keypad #</gridTextStyle>
    <inputSource>Response Devices</inputSource>
    <userpreferredinputSource/>
    <multipleResponseDivisor># of Responses</multipleResponseDivisor>
    <participantsLeaderBoard>5</participantsLeaderBoard>
    <percentageDecimalPlaces>0</percentageDecimalPlaces>
    <responseCounterAutoInsert>Yes</responseCounterAutoInsert>
    <responseCounterStyle>Circle</responseCounterStyle>
    <responseCounterTextColor>0,0,0</responseCounterTextColor>
    <responseCounterFillColor>79,129,189</responseCounterFillColor>
    <responseCounterBorderColor>56,93,138</responseCounterBorderColor>
    <responseCounterDisplayValue># of Votes Received</responseCounterDisplayValue>
    <insertObjectUsingColor>Blue</insertObjectUsingColor>
    <showResults>Yes</showResults>
    <teamColors>User Defined</teamColors>
    <teamIdentificationType>None</teamIdentificationType>
    <teamScoringType>Voting pads only</teamScoringType>
    <teamScoringDecimalPlaces>1</teamScoringDecimalPlaces>
    <teamIdentificationItem/>
    <teamsLeaderBoard>5</teamsLeaderBoard>
    <teamName1/>
    <teamName2/>
    <teamName3/>
    <teamName4/>
    <teamName5/>
    <teamName6/>
    <teamName7/>
    <teamName8/>
    <teamName9/>
    <teamName10/>
    <showControlBar>Slides with EZ-VOTE Pro Objects</showControlBar>
    <defaultCorrectPointValue>100</defaultCorrectPointValue>
    <defaultIncorrectPointValue>0</defaultIncorrectPointValue>
    <chartColor1>187,224,227</chartColor1>
    <chartColor2>51,51,153</chartColor2>
    <chartColor3>0,153,153</chartColor3>
    <chartColor4>153,204,0</chartColor4>
    <chartColor5>128,128,128</chartColor5>
    <chartColor6>0,0,0</chartColor6>
    <chartColor7>0,102,204</chartColor7>
    <chartColor8>204,204,255</chartColor8>
    <chartColor9>255,0,0</chartColor9>
    <chartColor10>255,255,0</chartColor10>
    <teamColor1>187,224,227</teamColor1>
    <teamColor2>51,51,153</teamColor2>
    <teamColor3>0,153,153</teamColor3>
    <teamColor4>153,204,0</teamColor4>
    <teamColor5>128,128,128</teamColor5>
    <teamColor6>0,0,0</teamColor6>
    <teamColor7>0,102,204</teamColor7>
    <teamColor8>204,204,255</teamColor8>
    <teamColor9>255,0,0</teamColor9>
    <teamColor10>255,255,0</teamColor10>
    <displayAnswerImagesDuringVote>Yes</displayAnswerImagesDuringVote>
    <displayAnswerImagesWithResponses>Yes</displayAnswerImagesWithResponses>
    <displayAnswerTextDuringVote>Yes</displayAnswerTextDuringVote>
    <displayAnswerTextWithResponses>Yes</displayAnswerTextWithResponses>
    <questionSlideID/>
    <controlBarState>Expanded</controlBarState>
    <isGridColorKnownColor>No</isGridColorKnownColor>
    <gridColorName>255,255,0</gridColorName>
    <AutoRec/>
    <AutoRecTimeIntrvl/>
    <chartVotesView>Percentage</chartVotesView>
    <chartLabelsColor>0,0,0</chartLabelsColor>
    <isChartLabelColorKnownColor/>
    <chartLabelColorName/>
    <chartXAxisLabelType>Full Text</chartXAxisLabelType>
    <controlBarPosition>Top Left</controlBarPosition>
    <teamscoreordertype>Ordinal order</teamscoreordertype>
  </Settings>
</SessionPresentationSettingsData>
</file>

<file path=customXml/item5.xml><?xml version="1.0" encoding="utf-8"?>
<SessionQuestionData>
  <AllQuestions/>
</SessionQuestionData>
</file>

<file path=customXml/item6.xml><?xml version="1.0" encoding="utf-8"?>
<TextingSlideData/>
</file>

<file path=customXml/item7.xml><?xml version="1.0" encoding="utf-8"?>
<ParticipantInfoData/>
</file>

<file path=customXml/item8.xml><?xml version="1.0" encoding="utf-8"?>
<TeamNamesData>
  <TeamNames>
    <Team1/>
    <NewTeam1/>
    <Team2/>
    <NewTeam2/>
    <Team3/>
    <NewTeam3/>
    <Team4/>
    <NewTeam4/>
    <Team5/>
    <NewTeam5/>
    <Team6/>
    <NewTeam6/>
    <Team7/>
    <NewTeam7/>
    <Team8/>
    <NewTeam8/>
    <Team9/>
    <NewTeam9/>
    <Team10/>
    <NewTeam10/>
  </TeamNames>
</TeamNamesData>
</file>

<file path=customXml/item9.xml><?xml version="1.0" encoding="utf-8"?>
<SessionSlideMasterData>
  <SlideMaster/>
</SessionSlideMasterData>
</file>

<file path=customXml/itemProps1.xml><?xml version="1.0" encoding="utf-8"?>
<ds:datastoreItem xmlns:ds="http://schemas.openxmlformats.org/officeDocument/2006/customXml" ds:itemID="{AF78C7D0-6316-4780-8D3C-21D1FF18E742}">
  <ds:schemaRefs/>
</ds:datastoreItem>
</file>

<file path=customXml/itemProps10.xml><?xml version="1.0" encoding="utf-8"?>
<ds:datastoreItem xmlns:ds="http://schemas.openxmlformats.org/officeDocument/2006/customXml" ds:itemID="{DC275EF7-0554-4EAD-89D3-AA98A5EE1CAB}">
  <ds:schemaRefs/>
</ds:datastoreItem>
</file>

<file path=customXml/itemProps11.xml><?xml version="1.0" encoding="utf-8"?>
<ds:datastoreItem xmlns:ds="http://schemas.openxmlformats.org/officeDocument/2006/customXml" ds:itemID="{1C0F68A9-2FF6-4874-ADC3-964B8F57B5DE}">
  <ds:schemaRefs/>
</ds:datastoreItem>
</file>

<file path=customXml/itemProps2.xml><?xml version="1.0" encoding="utf-8"?>
<ds:datastoreItem xmlns:ds="http://schemas.openxmlformats.org/officeDocument/2006/customXml" ds:itemID="{AFC3205A-5D93-4B2E-A3E4-FB4E02DA559D}">
  <ds:schemaRefs/>
</ds:datastoreItem>
</file>

<file path=customXml/itemProps3.xml><?xml version="1.0" encoding="utf-8"?>
<ds:datastoreItem xmlns:ds="http://schemas.openxmlformats.org/officeDocument/2006/customXml" ds:itemID="{1BEED398-CA80-4CFE-9B3A-BB768B74799C}">
  <ds:schemaRefs/>
</ds:datastoreItem>
</file>

<file path=customXml/itemProps4.xml><?xml version="1.0" encoding="utf-8"?>
<ds:datastoreItem xmlns:ds="http://schemas.openxmlformats.org/officeDocument/2006/customXml" ds:itemID="{3EB4947E-6889-494F-B70E-731B2CCE896C}">
  <ds:schemaRefs/>
</ds:datastoreItem>
</file>

<file path=customXml/itemProps5.xml><?xml version="1.0" encoding="utf-8"?>
<ds:datastoreItem xmlns:ds="http://schemas.openxmlformats.org/officeDocument/2006/customXml" ds:itemID="{CF29B3A4-CE51-4B95-BF10-38F6A947FA21}">
  <ds:schemaRefs/>
</ds:datastoreItem>
</file>

<file path=customXml/itemProps6.xml><?xml version="1.0" encoding="utf-8"?>
<ds:datastoreItem xmlns:ds="http://schemas.openxmlformats.org/officeDocument/2006/customXml" ds:itemID="{1B618351-EBC6-4672-B50F-37D07AA94E99}">
  <ds:schemaRefs/>
</ds:datastoreItem>
</file>

<file path=customXml/itemProps7.xml><?xml version="1.0" encoding="utf-8"?>
<ds:datastoreItem xmlns:ds="http://schemas.openxmlformats.org/officeDocument/2006/customXml" ds:itemID="{1894B17A-F5E9-4918-8F03-C85E7BCAC9D1}">
  <ds:schemaRefs/>
</ds:datastoreItem>
</file>

<file path=customXml/itemProps8.xml><?xml version="1.0" encoding="utf-8"?>
<ds:datastoreItem xmlns:ds="http://schemas.openxmlformats.org/officeDocument/2006/customXml" ds:itemID="{78F99542-C886-40E5-B108-37FD09478B38}">
  <ds:schemaRefs/>
</ds:datastoreItem>
</file>

<file path=customXml/itemProps9.xml><?xml version="1.0" encoding="utf-8"?>
<ds:datastoreItem xmlns:ds="http://schemas.openxmlformats.org/officeDocument/2006/customXml" ds:itemID="{3D480845-D491-4020-BF8A-9E4A53A8A5D4}">
  <ds:schemaRefs/>
</ds:datastoreItem>
</file>

<file path=docProps/app.xml><?xml version="1.0" encoding="utf-8"?>
<Properties xmlns="http://schemas.openxmlformats.org/officeDocument/2006/extended-properties" xmlns:vt="http://schemas.openxmlformats.org/officeDocument/2006/docPropsVTypes">
  <Template>Social Media Safety 2023</Template>
  <TotalTime>37505</TotalTime>
  <Words>5355</Words>
  <Application>Microsoft Office PowerPoint</Application>
  <PresentationFormat>Widescreen</PresentationFormat>
  <Paragraphs>509</Paragraphs>
  <Slides>45</Slides>
  <Notes>43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Arial</vt:lpstr>
      <vt:lpstr>Arial Rounded MT Bold</vt:lpstr>
      <vt:lpstr>Calibri</vt:lpstr>
      <vt:lpstr>Calibri Light</vt:lpstr>
      <vt:lpstr>Cambria</vt:lpstr>
      <vt:lpstr>Wingdings</vt:lpstr>
      <vt:lpstr>Wingdings 3</vt:lpstr>
      <vt:lpstr>Social Media Safety 2023</vt:lpstr>
      <vt:lpstr>Office Theme</vt:lpstr>
      <vt:lpstr>Redes Sociales y Seguridad</vt:lpstr>
      <vt:lpstr>Redes sociales </vt:lpstr>
      <vt:lpstr>Casi todos usan Internet/redes sociales para información, entretenimiento y para conectarse con amigos y familiares pero es importante comprender los riesgos de estar en línea y cómo mantenerse a salvo. </vt:lpstr>
      <vt:lpstr>Hablemos de los riesgos... ¿por qué debería tener cuidado? </vt:lpstr>
      <vt:lpstr>Adicción a internet/redes sociales</vt:lpstr>
      <vt:lpstr>Adicción a internet/redes sociales</vt:lpstr>
      <vt:lpstr>Compartir información</vt:lpstr>
      <vt:lpstr>Las redes sociales son como un tablón de anuncios gigante</vt:lpstr>
      <vt:lpstr>Lo que publica puede afectar su futuro:</vt:lpstr>
      <vt:lpstr>PowerPoint Presentation</vt:lpstr>
      <vt:lpstr>PowerPoint Presentation</vt:lpstr>
      <vt:lpstr>PowerPoint Presentation</vt:lpstr>
      <vt:lpstr>Ciberacoso</vt:lpstr>
      <vt:lpstr>Formas de Ciberacoso</vt:lpstr>
      <vt:lpstr>Un Problema en Crecimiento…</vt:lpstr>
      <vt:lpstr>PowerPoint Presentation</vt:lpstr>
      <vt:lpstr>Efectos del ciberacoso</vt:lpstr>
      <vt:lpstr>Si usted o alguien que conoce está experimentando una crisis de salud mental o pensamientos suicidas, llame o envíe un mensaje de texto:</vt:lpstr>
      <vt:lpstr>¿Qué pasa si estoy siendo acosado en línea?</vt:lpstr>
      <vt:lpstr>¿Cómo puedo ayudar a prevenir el ciberacoso?</vt:lpstr>
      <vt:lpstr>Abuso Digital</vt:lpstr>
      <vt:lpstr>Sus derechos de relación digital</vt:lpstr>
      <vt:lpstr>Catfishing/Suplantación</vt:lpstr>
      <vt:lpstr>¿Por qué alguien haría Catfishing?</vt:lpstr>
      <vt:lpstr>Signos de alarma</vt:lpstr>
      <vt:lpstr>Trata de Personas</vt:lpstr>
      <vt:lpstr>Trata de personas y redes sociales</vt:lpstr>
      <vt:lpstr>¿Quién es el más vulnerable?</vt:lpstr>
      <vt:lpstr>Preparación, explotación y control</vt:lpstr>
      <vt:lpstr>Rompiendo los mitos</vt:lpstr>
      <vt:lpstr>Rompiendo los mitos</vt:lpstr>
      <vt:lpstr>Línea Directa Nacional de Trata de Personas:</vt:lpstr>
      <vt:lpstr>¿Cómo me mantengo inteligente y seguro en línea?</vt:lpstr>
      <vt:lpstr>PowerPoint Presentation</vt:lpstr>
      <vt:lpstr>Configuraciones de privacidad y ubicación</vt:lpstr>
      <vt:lpstr>Usted tiene el control de su configuración</vt:lpstr>
      <vt:lpstr>Cuándo usar la ubicación</vt:lpstr>
      <vt:lpstr>Al ACTIVAR la ubicación en las aplicaciones de redes sociales, cualquier persona que lo siga puede ver exactamente dónde se encuentra en el mapa:</vt:lpstr>
      <vt:lpstr>Privacidad y Reportes:</vt:lpstr>
      <vt:lpstr>Privacidad y Reportes:</vt:lpstr>
      <vt:lpstr>Privacidad y Reportes:</vt:lpstr>
      <vt:lpstr>Recuerde: </vt:lpstr>
      <vt:lpstr>¡Tome un descanso!</vt:lpstr>
      <vt:lpstr>Limite su tiempo</vt:lpstr>
      <vt:lpstr>Para más información y recursos visite:</vt:lpstr>
    </vt:vector>
  </TitlesOfParts>
  <Company>CSTNISAPP03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and social media</dc:title>
  <dc:creator>haley.stocker</dc:creator>
  <cp:lastModifiedBy>Whitney E. Salyer</cp:lastModifiedBy>
  <cp:revision>513</cp:revision>
  <dcterms:created xsi:type="dcterms:W3CDTF">2015-06-08T14:15:09Z</dcterms:created>
  <dcterms:modified xsi:type="dcterms:W3CDTF">2023-10-13T20:22:36Z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ExistingPresentation">
    <vt:lpwstr>Yes</vt:lpwstr>
  </property>
  <property fmtid="{D5CDD505-2E9C-101B-9397-08002B2CF9AE}" pid="3" name="PresentationVersion">
    <vt:lpwstr>2.0</vt:lpwstr>
  </property>
  <property fmtid="{D5CDD505-2E9C-101B-9397-08002B2CF9AE}" pid="4" name="PresentationID">
    <vt:lpwstr>4e98c65b48f34c0d878b6056990a0959</vt:lpwstr>
  </property>
  <property fmtid="{D5CDD505-2E9C-101B-9397-08002B2CF9AE}" pid="5" name="SlidesCount">
    <vt:lpwstr>37</vt:lpwstr>
  </property>
</Properties>
</file>