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4.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271" r:id="rId3"/>
    <p:sldId id="272" r:id="rId4"/>
    <p:sldId id="267" r:id="rId5"/>
    <p:sldId id="268" r:id="rId6"/>
    <p:sldId id="259" r:id="rId7"/>
    <p:sldId id="273" r:id="rId8"/>
    <p:sldId id="269" r:id="rId9"/>
    <p:sldId id="270" r:id="rId10"/>
    <p:sldId id="274" r:id="rId11"/>
    <p:sldId id="290" r:id="rId12"/>
    <p:sldId id="276" r:id="rId13"/>
    <p:sldId id="277" r:id="rId14"/>
    <p:sldId id="292" r:id="rId15"/>
    <p:sldId id="281" r:id="rId16"/>
    <p:sldId id="283" r:id="rId17"/>
    <p:sldId id="284" r:id="rId18"/>
    <p:sldId id="282" r:id="rId19"/>
    <p:sldId id="289" r:id="rId20"/>
    <p:sldId id="285" r:id="rId21"/>
    <p:sldId id="286" r:id="rId22"/>
    <p:sldId id="293" r:id="rId23"/>
    <p:sldId id="287" r:id="rId24"/>
    <p:sldId id="288" r:id="rId25"/>
    <p:sldId id="278" r:id="rId26"/>
    <p:sldId id="279"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8CDCD"/>
    <a:srgbClr val="54A49D"/>
    <a:srgbClr val="C45627"/>
    <a:srgbClr val="E4923F"/>
    <a:srgbClr val="367689"/>
    <a:srgbClr val="41414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98" autoAdjust="0"/>
    <p:restoredTop sz="67442" autoAdjust="0"/>
  </p:normalViewPr>
  <p:slideViewPr>
    <p:cSldViewPr snapToGrid="0">
      <p:cViewPr varScale="1">
        <p:scale>
          <a:sx n="77" d="100"/>
          <a:sy n="77" d="100"/>
        </p:scale>
        <p:origin x="113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4C49D6D-67AF-4F35-8FBD-2539BE773179}" type="doc">
      <dgm:prSet loTypeId="urn:microsoft.com/office/officeart/2005/8/layout/default#1" loCatId="list" qsTypeId="urn:microsoft.com/office/officeart/2005/8/quickstyle/simple1" qsCatId="simple" csTypeId="urn:microsoft.com/office/officeart/2005/8/colors/accent1_2" csCatId="accent1" phldr="1"/>
      <dgm:spPr/>
      <dgm:t>
        <a:bodyPr/>
        <a:lstStyle/>
        <a:p>
          <a:endParaRPr lang="en-US"/>
        </a:p>
      </dgm:t>
    </dgm:pt>
    <dgm:pt modelId="{3D7FA0D0-1DBD-4985-A2E1-D0FD4E06F513}">
      <dgm:prSet phldrT="[Text]" custT="1"/>
      <dgm:spPr>
        <a:solidFill>
          <a:srgbClr val="54A49D"/>
        </a:solidFill>
      </dgm:spPr>
      <dgm:t>
        <a:bodyPr/>
        <a:lstStyle/>
        <a:p>
          <a:r>
            <a:rPr lang="en-US" sz="2000" b="0" dirty="0" smtClean="0"/>
            <a:t>Lack of home and community-based services and supports</a:t>
          </a:r>
          <a:endParaRPr lang="en-US" sz="2000" b="0" dirty="0"/>
        </a:p>
      </dgm:t>
    </dgm:pt>
    <dgm:pt modelId="{51BA8F30-96B1-4497-91C4-799BEBD69BDB}" type="parTrans" cxnId="{397DAAD2-06BD-4493-A31D-A48CE3B45478}">
      <dgm:prSet/>
      <dgm:spPr/>
      <dgm:t>
        <a:bodyPr/>
        <a:lstStyle/>
        <a:p>
          <a:endParaRPr lang="en-US" sz="2000" b="0"/>
        </a:p>
      </dgm:t>
    </dgm:pt>
    <dgm:pt modelId="{97156CDF-2395-4558-AB2D-06777835EBE7}" type="sibTrans" cxnId="{397DAAD2-06BD-4493-A31D-A48CE3B45478}">
      <dgm:prSet/>
      <dgm:spPr/>
      <dgm:t>
        <a:bodyPr/>
        <a:lstStyle/>
        <a:p>
          <a:endParaRPr lang="en-US" sz="2000" b="0"/>
        </a:p>
      </dgm:t>
    </dgm:pt>
    <dgm:pt modelId="{F40FFD25-ABE7-454C-A016-FFE04660D374}">
      <dgm:prSet phldrT="[Text]" custT="1"/>
      <dgm:spPr>
        <a:solidFill>
          <a:srgbClr val="54A49D"/>
        </a:solidFill>
      </dgm:spPr>
      <dgm:t>
        <a:bodyPr/>
        <a:lstStyle/>
        <a:p>
          <a:r>
            <a:rPr lang="en-US" sz="2000" b="0" dirty="0" smtClean="0"/>
            <a:t>Cost</a:t>
          </a:r>
          <a:endParaRPr lang="en-US" sz="2000" b="0" dirty="0"/>
        </a:p>
      </dgm:t>
    </dgm:pt>
    <dgm:pt modelId="{803F0EB1-F262-445F-AF40-31D8C40D11EC}" type="parTrans" cxnId="{FF8333E4-CA4C-4D92-9203-34FA9EFFA05F}">
      <dgm:prSet/>
      <dgm:spPr/>
      <dgm:t>
        <a:bodyPr/>
        <a:lstStyle/>
        <a:p>
          <a:endParaRPr lang="en-US" sz="2000" b="0"/>
        </a:p>
      </dgm:t>
    </dgm:pt>
    <dgm:pt modelId="{6FBB8529-A2E4-4C50-9544-3ED870190123}" type="sibTrans" cxnId="{FF8333E4-CA4C-4D92-9203-34FA9EFFA05F}">
      <dgm:prSet/>
      <dgm:spPr/>
      <dgm:t>
        <a:bodyPr/>
        <a:lstStyle/>
        <a:p>
          <a:endParaRPr lang="en-US" sz="2000" b="0"/>
        </a:p>
      </dgm:t>
    </dgm:pt>
    <dgm:pt modelId="{707FF8A2-2681-46A9-8FC0-CFEAC911DE3B}">
      <dgm:prSet phldrT="[Text]" custT="1"/>
      <dgm:spPr>
        <a:solidFill>
          <a:srgbClr val="54A49D"/>
        </a:solidFill>
      </dgm:spPr>
      <dgm:t>
        <a:bodyPr/>
        <a:lstStyle/>
        <a:p>
          <a:r>
            <a:rPr lang="en-US" sz="2000" b="0" dirty="0" smtClean="0"/>
            <a:t>Rigid financing structures</a:t>
          </a:r>
          <a:endParaRPr lang="en-US" sz="2000" b="0" dirty="0"/>
        </a:p>
      </dgm:t>
    </dgm:pt>
    <dgm:pt modelId="{EAA15493-C03B-4E0E-9123-6B93E8F9B3A9}" type="parTrans" cxnId="{D6995285-7668-4448-BCEB-B21AAC24A6BD}">
      <dgm:prSet/>
      <dgm:spPr/>
      <dgm:t>
        <a:bodyPr/>
        <a:lstStyle/>
        <a:p>
          <a:endParaRPr lang="en-US" sz="2000" b="0"/>
        </a:p>
      </dgm:t>
    </dgm:pt>
    <dgm:pt modelId="{DDD9D6FD-841E-4E8B-ACD1-2409047DE974}" type="sibTrans" cxnId="{D6995285-7668-4448-BCEB-B21AAC24A6BD}">
      <dgm:prSet/>
      <dgm:spPr/>
      <dgm:t>
        <a:bodyPr/>
        <a:lstStyle/>
        <a:p>
          <a:endParaRPr lang="en-US" sz="2000" b="0"/>
        </a:p>
      </dgm:t>
    </dgm:pt>
    <dgm:pt modelId="{F13CD298-351D-4144-9569-EAA5D07EFD8F}">
      <dgm:prSet phldrT="[Text]" custT="1"/>
      <dgm:spPr>
        <a:solidFill>
          <a:srgbClr val="54A49D"/>
        </a:solidFill>
      </dgm:spPr>
      <dgm:t>
        <a:bodyPr/>
        <a:lstStyle/>
        <a:p>
          <a:r>
            <a:rPr lang="en-US" sz="2000" b="0" dirty="0" smtClean="0"/>
            <a:t>Administrative inefficiencies; fragmentation</a:t>
          </a:r>
          <a:endParaRPr lang="en-US" sz="2000" b="0" dirty="0"/>
        </a:p>
      </dgm:t>
    </dgm:pt>
    <dgm:pt modelId="{03B2A15D-7A36-4DF2-9563-CA3AB62D2737}" type="parTrans" cxnId="{B4ACCD77-A8A9-45F9-8878-F1B71E3C5D4D}">
      <dgm:prSet/>
      <dgm:spPr/>
      <dgm:t>
        <a:bodyPr/>
        <a:lstStyle/>
        <a:p>
          <a:endParaRPr lang="en-US" sz="2000" b="0"/>
        </a:p>
      </dgm:t>
    </dgm:pt>
    <dgm:pt modelId="{39AC770A-FBAB-4E67-B8DD-94B71342E835}" type="sibTrans" cxnId="{B4ACCD77-A8A9-45F9-8878-F1B71E3C5D4D}">
      <dgm:prSet/>
      <dgm:spPr/>
      <dgm:t>
        <a:bodyPr/>
        <a:lstStyle/>
        <a:p>
          <a:endParaRPr lang="en-US" sz="2000" b="0"/>
        </a:p>
      </dgm:t>
    </dgm:pt>
    <dgm:pt modelId="{007BE342-DD8D-425A-B610-A806D111CB1B}">
      <dgm:prSet phldrT="[Text]" custT="1"/>
      <dgm:spPr>
        <a:solidFill>
          <a:srgbClr val="54A49D"/>
        </a:solidFill>
      </dgm:spPr>
      <dgm:t>
        <a:bodyPr/>
        <a:lstStyle/>
        <a:p>
          <a:r>
            <a:rPr lang="en-US" sz="2000" b="0" dirty="0" smtClean="0"/>
            <a:t>Knowledge, skills and attitudes of key stakeholders</a:t>
          </a:r>
          <a:endParaRPr lang="en-US" sz="2000" b="0" dirty="0"/>
        </a:p>
      </dgm:t>
    </dgm:pt>
    <dgm:pt modelId="{406B6200-52C2-47CD-AE45-399760170156}" type="parTrans" cxnId="{70087D05-4FA4-4E0A-9F5C-13FEFB233C3F}">
      <dgm:prSet/>
      <dgm:spPr/>
      <dgm:t>
        <a:bodyPr/>
        <a:lstStyle/>
        <a:p>
          <a:endParaRPr lang="en-US" sz="2000" b="0"/>
        </a:p>
      </dgm:t>
    </dgm:pt>
    <dgm:pt modelId="{46C26840-B7C9-4424-9412-061652AEDFE8}" type="sibTrans" cxnId="{70087D05-4FA4-4E0A-9F5C-13FEFB233C3F}">
      <dgm:prSet/>
      <dgm:spPr/>
      <dgm:t>
        <a:bodyPr/>
        <a:lstStyle/>
        <a:p>
          <a:endParaRPr lang="en-US" sz="2000" b="0"/>
        </a:p>
      </dgm:t>
    </dgm:pt>
    <dgm:pt modelId="{D89E3A80-355A-452A-B2C4-7582262585D2}">
      <dgm:prSet custT="1"/>
      <dgm:spPr>
        <a:solidFill>
          <a:srgbClr val="54A49D"/>
        </a:solidFill>
      </dgm:spPr>
      <dgm:t>
        <a:bodyPr/>
        <a:lstStyle/>
        <a:p>
          <a:r>
            <a:rPr lang="en-US" sz="2000" b="0" dirty="0" smtClean="0"/>
            <a:t>Patterns of utilization;  disproportionality and disparities</a:t>
          </a:r>
        </a:p>
      </dgm:t>
    </dgm:pt>
    <dgm:pt modelId="{D05595E5-BC89-4937-A37C-2EAEB09F5D0C}" type="parTrans" cxnId="{84F00756-1CFA-48BB-AC23-7107BADBCF95}">
      <dgm:prSet/>
      <dgm:spPr/>
      <dgm:t>
        <a:bodyPr/>
        <a:lstStyle/>
        <a:p>
          <a:endParaRPr lang="en-US" sz="2000" b="0"/>
        </a:p>
      </dgm:t>
    </dgm:pt>
    <dgm:pt modelId="{1F7B5C95-4CED-4B24-A466-48568A102815}" type="sibTrans" cxnId="{84F00756-1CFA-48BB-AC23-7107BADBCF95}">
      <dgm:prSet/>
      <dgm:spPr/>
      <dgm:t>
        <a:bodyPr/>
        <a:lstStyle/>
        <a:p>
          <a:endParaRPr lang="en-US" sz="2000" b="0"/>
        </a:p>
      </dgm:t>
    </dgm:pt>
    <dgm:pt modelId="{B98DAA6B-2976-4B1A-99C3-065D89E9B744}">
      <dgm:prSet custT="1"/>
      <dgm:spPr>
        <a:solidFill>
          <a:srgbClr val="54A49D"/>
        </a:solidFill>
      </dgm:spPr>
      <dgm:t>
        <a:bodyPr/>
        <a:lstStyle/>
        <a:p>
          <a:r>
            <a:rPr lang="en-US" sz="2000" b="0" dirty="0" smtClean="0"/>
            <a:t>Poor outcomes</a:t>
          </a:r>
        </a:p>
      </dgm:t>
    </dgm:pt>
    <dgm:pt modelId="{9DA9AB33-632E-42F0-B207-F3B3E07352F6}" type="parTrans" cxnId="{4DB0DB11-F520-485B-943F-05A14A8C8E82}">
      <dgm:prSet/>
      <dgm:spPr/>
      <dgm:t>
        <a:bodyPr/>
        <a:lstStyle/>
        <a:p>
          <a:endParaRPr lang="en-US" sz="2000" b="0"/>
        </a:p>
      </dgm:t>
    </dgm:pt>
    <dgm:pt modelId="{66A11EE9-B103-4BB5-A0FF-D0209AE0C2F0}" type="sibTrans" cxnId="{4DB0DB11-F520-485B-943F-05A14A8C8E82}">
      <dgm:prSet/>
      <dgm:spPr/>
      <dgm:t>
        <a:bodyPr/>
        <a:lstStyle/>
        <a:p>
          <a:endParaRPr lang="en-US" sz="2000" b="0"/>
        </a:p>
      </dgm:t>
    </dgm:pt>
    <dgm:pt modelId="{B830144E-1648-4F5A-8526-46D05DFC551C}">
      <dgm:prSet custT="1"/>
      <dgm:spPr>
        <a:solidFill>
          <a:srgbClr val="54A49D"/>
        </a:solidFill>
      </dgm:spPr>
      <dgm:t>
        <a:bodyPr/>
        <a:lstStyle/>
        <a:p>
          <a:r>
            <a:rPr lang="en-US" sz="2000" b="0" dirty="0" smtClean="0"/>
            <a:t>Deficit-based/medical models, limited types of interventions</a:t>
          </a:r>
        </a:p>
      </dgm:t>
    </dgm:pt>
    <dgm:pt modelId="{B1FE005E-60E9-4B53-9E27-BFDCF67C6AE3}" type="parTrans" cxnId="{D9876FC4-4F20-4945-AD6D-058F1FDA396A}">
      <dgm:prSet/>
      <dgm:spPr/>
      <dgm:t>
        <a:bodyPr/>
        <a:lstStyle/>
        <a:p>
          <a:endParaRPr lang="en-US" sz="2000" b="0"/>
        </a:p>
      </dgm:t>
    </dgm:pt>
    <dgm:pt modelId="{5BD191FA-DA0C-4A78-8525-E780E5321124}" type="sibTrans" cxnId="{D9876FC4-4F20-4945-AD6D-058F1FDA396A}">
      <dgm:prSet/>
      <dgm:spPr/>
      <dgm:t>
        <a:bodyPr/>
        <a:lstStyle/>
        <a:p>
          <a:endParaRPr lang="en-US" sz="2000" b="0"/>
        </a:p>
      </dgm:t>
    </dgm:pt>
    <dgm:pt modelId="{D88A52FA-7B70-4CF5-A9A6-DFE4133B58C3}" type="pres">
      <dgm:prSet presAssocID="{E4C49D6D-67AF-4F35-8FBD-2539BE773179}" presName="diagram" presStyleCnt="0">
        <dgm:presLayoutVars>
          <dgm:dir/>
          <dgm:resizeHandles val="exact"/>
        </dgm:presLayoutVars>
      </dgm:prSet>
      <dgm:spPr/>
      <dgm:t>
        <a:bodyPr/>
        <a:lstStyle/>
        <a:p>
          <a:endParaRPr lang="en-US"/>
        </a:p>
      </dgm:t>
    </dgm:pt>
    <dgm:pt modelId="{81707FF2-CEB9-4C54-89A6-E42F3DD1CFAA}" type="pres">
      <dgm:prSet presAssocID="{3D7FA0D0-1DBD-4985-A2E1-D0FD4E06F513}" presName="node" presStyleLbl="node1" presStyleIdx="0" presStyleCnt="8">
        <dgm:presLayoutVars>
          <dgm:bulletEnabled val="1"/>
        </dgm:presLayoutVars>
      </dgm:prSet>
      <dgm:spPr/>
      <dgm:t>
        <a:bodyPr/>
        <a:lstStyle/>
        <a:p>
          <a:endParaRPr lang="en-US"/>
        </a:p>
      </dgm:t>
    </dgm:pt>
    <dgm:pt modelId="{7D58D268-AC5B-4D15-8846-665D18A18E5C}" type="pres">
      <dgm:prSet presAssocID="{97156CDF-2395-4558-AB2D-06777835EBE7}" presName="sibTrans" presStyleCnt="0"/>
      <dgm:spPr/>
    </dgm:pt>
    <dgm:pt modelId="{F438A8B0-3B5E-411E-9BB4-2DD6DA12AA17}" type="pres">
      <dgm:prSet presAssocID="{B830144E-1648-4F5A-8526-46D05DFC551C}" presName="node" presStyleLbl="node1" presStyleIdx="1" presStyleCnt="8">
        <dgm:presLayoutVars>
          <dgm:bulletEnabled val="1"/>
        </dgm:presLayoutVars>
      </dgm:prSet>
      <dgm:spPr/>
      <dgm:t>
        <a:bodyPr/>
        <a:lstStyle/>
        <a:p>
          <a:endParaRPr lang="en-US"/>
        </a:p>
      </dgm:t>
    </dgm:pt>
    <dgm:pt modelId="{7F3A10A6-5CD2-45C1-ADA3-B9275CBF2DD2}" type="pres">
      <dgm:prSet presAssocID="{5BD191FA-DA0C-4A78-8525-E780E5321124}" presName="sibTrans" presStyleCnt="0"/>
      <dgm:spPr/>
    </dgm:pt>
    <dgm:pt modelId="{BA671D34-9301-4E21-8BE4-7E824311FD49}" type="pres">
      <dgm:prSet presAssocID="{D89E3A80-355A-452A-B2C4-7582262585D2}" presName="node" presStyleLbl="node1" presStyleIdx="2" presStyleCnt="8">
        <dgm:presLayoutVars>
          <dgm:bulletEnabled val="1"/>
        </dgm:presLayoutVars>
      </dgm:prSet>
      <dgm:spPr/>
      <dgm:t>
        <a:bodyPr/>
        <a:lstStyle/>
        <a:p>
          <a:endParaRPr lang="en-US"/>
        </a:p>
      </dgm:t>
    </dgm:pt>
    <dgm:pt modelId="{D2612723-4690-4D73-AACE-4393C1DA3FB9}" type="pres">
      <dgm:prSet presAssocID="{1F7B5C95-4CED-4B24-A466-48568A102815}" presName="sibTrans" presStyleCnt="0"/>
      <dgm:spPr/>
    </dgm:pt>
    <dgm:pt modelId="{01825C53-4259-4E53-8D3E-209EA41763A2}" type="pres">
      <dgm:prSet presAssocID="{B98DAA6B-2976-4B1A-99C3-065D89E9B744}" presName="node" presStyleLbl="node1" presStyleIdx="3" presStyleCnt="8">
        <dgm:presLayoutVars>
          <dgm:bulletEnabled val="1"/>
        </dgm:presLayoutVars>
      </dgm:prSet>
      <dgm:spPr/>
      <dgm:t>
        <a:bodyPr/>
        <a:lstStyle/>
        <a:p>
          <a:endParaRPr lang="en-US"/>
        </a:p>
      </dgm:t>
    </dgm:pt>
    <dgm:pt modelId="{068EBE63-D9C7-4E56-8513-7D0813788EF2}" type="pres">
      <dgm:prSet presAssocID="{66A11EE9-B103-4BB5-A0FF-D0209AE0C2F0}" presName="sibTrans" presStyleCnt="0"/>
      <dgm:spPr/>
    </dgm:pt>
    <dgm:pt modelId="{B09DC9C3-619C-4D9E-9756-03DA8A35F6E9}" type="pres">
      <dgm:prSet presAssocID="{F40FFD25-ABE7-454C-A016-FFE04660D374}" presName="node" presStyleLbl="node1" presStyleIdx="4" presStyleCnt="8">
        <dgm:presLayoutVars>
          <dgm:bulletEnabled val="1"/>
        </dgm:presLayoutVars>
      </dgm:prSet>
      <dgm:spPr/>
      <dgm:t>
        <a:bodyPr/>
        <a:lstStyle/>
        <a:p>
          <a:endParaRPr lang="en-US"/>
        </a:p>
      </dgm:t>
    </dgm:pt>
    <dgm:pt modelId="{406A291A-A83F-420B-887A-39313A07D824}" type="pres">
      <dgm:prSet presAssocID="{6FBB8529-A2E4-4C50-9544-3ED870190123}" presName="sibTrans" presStyleCnt="0"/>
      <dgm:spPr/>
    </dgm:pt>
    <dgm:pt modelId="{D1108003-E50A-45F3-9FD1-FCF8E44BB227}" type="pres">
      <dgm:prSet presAssocID="{707FF8A2-2681-46A9-8FC0-CFEAC911DE3B}" presName="node" presStyleLbl="node1" presStyleIdx="5" presStyleCnt="8">
        <dgm:presLayoutVars>
          <dgm:bulletEnabled val="1"/>
        </dgm:presLayoutVars>
      </dgm:prSet>
      <dgm:spPr/>
      <dgm:t>
        <a:bodyPr/>
        <a:lstStyle/>
        <a:p>
          <a:endParaRPr lang="en-US"/>
        </a:p>
      </dgm:t>
    </dgm:pt>
    <dgm:pt modelId="{F95B9DB5-6360-4150-9C58-7DE53291709A}" type="pres">
      <dgm:prSet presAssocID="{DDD9D6FD-841E-4E8B-ACD1-2409047DE974}" presName="sibTrans" presStyleCnt="0"/>
      <dgm:spPr/>
    </dgm:pt>
    <dgm:pt modelId="{5629078C-B39F-4938-9BAD-E82F16D9FD89}" type="pres">
      <dgm:prSet presAssocID="{F13CD298-351D-4144-9569-EAA5D07EFD8F}" presName="node" presStyleLbl="node1" presStyleIdx="6" presStyleCnt="8">
        <dgm:presLayoutVars>
          <dgm:bulletEnabled val="1"/>
        </dgm:presLayoutVars>
      </dgm:prSet>
      <dgm:spPr/>
      <dgm:t>
        <a:bodyPr/>
        <a:lstStyle/>
        <a:p>
          <a:endParaRPr lang="en-US"/>
        </a:p>
      </dgm:t>
    </dgm:pt>
    <dgm:pt modelId="{056910DF-9D1F-48CE-8648-D9CBA48C67A8}" type="pres">
      <dgm:prSet presAssocID="{39AC770A-FBAB-4E67-B8DD-94B71342E835}" presName="sibTrans" presStyleCnt="0"/>
      <dgm:spPr/>
    </dgm:pt>
    <dgm:pt modelId="{3FB3E18F-112D-4C3D-87A4-A3DD7492BB8D}" type="pres">
      <dgm:prSet presAssocID="{007BE342-DD8D-425A-B610-A806D111CB1B}" presName="node" presStyleLbl="node1" presStyleIdx="7" presStyleCnt="8">
        <dgm:presLayoutVars>
          <dgm:bulletEnabled val="1"/>
        </dgm:presLayoutVars>
      </dgm:prSet>
      <dgm:spPr/>
      <dgm:t>
        <a:bodyPr/>
        <a:lstStyle/>
        <a:p>
          <a:endParaRPr lang="en-US"/>
        </a:p>
      </dgm:t>
    </dgm:pt>
  </dgm:ptLst>
  <dgm:cxnLst>
    <dgm:cxn modelId="{397DAAD2-06BD-4493-A31D-A48CE3B45478}" srcId="{E4C49D6D-67AF-4F35-8FBD-2539BE773179}" destId="{3D7FA0D0-1DBD-4985-A2E1-D0FD4E06F513}" srcOrd="0" destOrd="0" parTransId="{51BA8F30-96B1-4497-91C4-799BEBD69BDB}" sibTransId="{97156CDF-2395-4558-AB2D-06777835EBE7}"/>
    <dgm:cxn modelId="{B533995A-38B3-4494-AC5D-4BADC56C813D}" type="presOf" srcId="{007BE342-DD8D-425A-B610-A806D111CB1B}" destId="{3FB3E18F-112D-4C3D-87A4-A3DD7492BB8D}" srcOrd="0" destOrd="0" presId="urn:microsoft.com/office/officeart/2005/8/layout/default#1"/>
    <dgm:cxn modelId="{70087D05-4FA4-4E0A-9F5C-13FEFB233C3F}" srcId="{E4C49D6D-67AF-4F35-8FBD-2539BE773179}" destId="{007BE342-DD8D-425A-B610-A806D111CB1B}" srcOrd="7" destOrd="0" parTransId="{406B6200-52C2-47CD-AE45-399760170156}" sibTransId="{46C26840-B7C9-4424-9412-061652AEDFE8}"/>
    <dgm:cxn modelId="{920C560C-FC61-465F-BAE7-A6D0B4001C59}" type="presOf" srcId="{3D7FA0D0-1DBD-4985-A2E1-D0FD4E06F513}" destId="{81707FF2-CEB9-4C54-89A6-E42F3DD1CFAA}" srcOrd="0" destOrd="0" presId="urn:microsoft.com/office/officeart/2005/8/layout/default#1"/>
    <dgm:cxn modelId="{AFA5530E-A1CE-46F8-8706-15DCEA1F6D2A}" type="presOf" srcId="{F40FFD25-ABE7-454C-A016-FFE04660D374}" destId="{B09DC9C3-619C-4D9E-9756-03DA8A35F6E9}" srcOrd="0" destOrd="0" presId="urn:microsoft.com/office/officeart/2005/8/layout/default#1"/>
    <dgm:cxn modelId="{4DB0DB11-F520-485B-943F-05A14A8C8E82}" srcId="{E4C49D6D-67AF-4F35-8FBD-2539BE773179}" destId="{B98DAA6B-2976-4B1A-99C3-065D89E9B744}" srcOrd="3" destOrd="0" parTransId="{9DA9AB33-632E-42F0-B207-F3B3E07352F6}" sibTransId="{66A11EE9-B103-4BB5-A0FF-D0209AE0C2F0}"/>
    <dgm:cxn modelId="{3D1D982A-231E-4269-894E-69D4A2B7D6C8}" type="presOf" srcId="{D89E3A80-355A-452A-B2C4-7582262585D2}" destId="{BA671D34-9301-4E21-8BE4-7E824311FD49}" srcOrd="0" destOrd="0" presId="urn:microsoft.com/office/officeart/2005/8/layout/default#1"/>
    <dgm:cxn modelId="{84F00756-1CFA-48BB-AC23-7107BADBCF95}" srcId="{E4C49D6D-67AF-4F35-8FBD-2539BE773179}" destId="{D89E3A80-355A-452A-B2C4-7582262585D2}" srcOrd="2" destOrd="0" parTransId="{D05595E5-BC89-4937-A37C-2EAEB09F5D0C}" sibTransId="{1F7B5C95-4CED-4B24-A466-48568A102815}"/>
    <dgm:cxn modelId="{43AE9BAB-BF30-4976-B737-3D2A4091835D}" type="presOf" srcId="{E4C49D6D-67AF-4F35-8FBD-2539BE773179}" destId="{D88A52FA-7B70-4CF5-A9A6-DFE4133B58C3}" srcOrd="0" destOrd="0" presId="urn:microsoft.com/office/officeart/2005/8/layout/default#1"/>
    <dgm:cxn modelId="{D9876FC4-4F20-4945-AD6D-058F1FDA396A}" srcId="{E4C49D6D-67AF-4F35-8FBD-2539BE773179}" destId="{B830144E-1648-4F5A-8526-46D05DFC551C}" srcOrd="1" destOrd="0" parTransId="{B1FE005E-60E9-4B53-9E27-BFDCF67C6AE3}" sibTransId="{5BD191FA-DA0C-4A78-8525-E780E5321124}"/>
    <dgm:cxn modelId="{FF8333E4-CA4C-4D92-9203-34FA9EFFA05F}" srcId="{E4C49D6D-67AF-4F35-8FBD-2539BE773179}" destId="{F40FFD25-ABE7-454C-A016-FFE04660D374}" srcOrd="4" destOrd="0" parTransId="{803F0EB1-F262-445F-AF40-31D8C40D11EC}" sibTransId="{6FBB8529-A2E4-4C50-9544-3ED870190123}"/>
    <dgm:cxn modelId="{D6995285-7668-4448-BCEB-B21AAC24A6BD}" srcId="{E4C49D6D-67AF-4F35-8FBD-2539BE773179}" destId="{707FF8A2-2681-46A9-8FC0-CFEAC911DE3B}" srcOrd="5" destOrd="0" parTransId="{EAA15493-C03B-4E0E-9123-6B93E8F9B3A9}" sibTransId="{DDD9D6FD-841E-4E8B-ACD1-2409047DE974}"/>
    <dgm:cxn modelId="{B165B370-E30D-4888-A41A-870576D2ECA3}" type="presOf" srcId="{B98DAA6B-2976-4B1A-99C3-065D89E9B744}" destId="{01825C53-4259-4E53-8D3E-209EA41763A2}" srcOrd="0" destOrd="0" presId="urn:microsoft.com/office/officeart/2005/8/layout/default#1"/>
    <dgm:cxn modelId="{B4ACCD77-A8A9-45F9-8878-F1B71E3C5D4D}" srcId="{E4C49D6D-67AF-4F35-8FBD-2539BE773179}" destId="{F13CD298-351D-4144-9569-EAA5D07EFD8F}" srcOrd="6" destOrd="0" parTransId="{03B2A15D-7A36-4DF2-9563-CA3AB62D2737}" sibTransId="{39AC770A-FBAB-4E67-B8DD-94B71342E835}"/>
    <dgm:cxn modelId="{21EA2EE7-A202-483A-8181-453DA9487A14}" type="presOf" srcId="{B830144E-1648-4F5A-8526-46D05DFC551C}" destId="{F438A8B0-3B5E-411E-9BB4-2DD6DA12AA17}" srcOrd="0" destOrd="0" presId="urn:microsoft.com/office/officeart/2005/8/layout/default#1"/>
    <dgm:cxn modelId="{613AE890-0FC9-439D-8AB3-FD7389284F08}" type="presOf" srcId="{707FF8A2-2681-46A9-8FC0-CFEAC911DE3B}" destId="{D1108003-E50A-45F3-9FD1-FCF8E44BB227}" srcOrd="0" destOrd="0" presId="urn:microsoft.com/office/officeart/2005/8/layout/default#1"/>
    <dgm:cxn modelId="{413BF7D8-CA20-4731-9018-8E36C2E62B96}" type="presOf" srcId="{F13CD298-351D-4144-9569-EAA5D07EFD8F}" destId="{5629078C-B39F-4938-9BAD-E82F16D9FD89}" srcOrd="0" destOrd="0" presId="urn:microsoft.com/office/officeart/2005/8/layout/default#1"/>
    <dgm:cxn modelId="{EA67294F-F351-4A8B-AEF8-66F56FF637C6}" type="presParOf" srcId="{D88A52FA-7B70-4CF5-A9A6-DFE4133B58C3}" destId="{81707FF2-CEB9-4C54-89A6-E42F3DD1CFAA}" srcOrd="0" destOrd="0" presId="urn:microsoft.com/office/officeart/2005/8/layout/default#1"/>
    <dgm:cxn modelId="{83459AA9-8186-43AC-B2FC-E2668560A981}" type="presParOf" srcId="{D88A52FA-7B70-4CF5-A9A6-DFE4133B58C3}" destId="{7D58D268-AC5B-4D15-8846-665D18A18E5C}" srcOrd="1" destOrd="0" presId="urn:microsoft.com/office/officeart/2005/8/layout/default#1"/>
    <dgm:cxn modelId="{B003A4A2-470E-415E-8573-5D58353C760E}" type="presParOf" srcId="{D88A52FA-7B70-4CF5-A9A6-DFE4133B58C3}" destId="{F438A8B0-3B5E-411E-9BB4-2DD6DA12AA17}" srcOrd="2" destOrd="0" presId="urn:microsoft.com/office/officeart/2005/8/layout/default#1"/>
    <dgm:cxn modelId="{8AD4B195-5ABF-40C2-8756-535B03C241D8}" type="presParOf" srcId="{D88A52FA-7B70-4CF5-A9A6-DFE4133B58C3}" destId="{7F3A10A6-5CD2-45C1-ADA3-B9275CBF2DD2}" srcOrd="3" destOrd="0" presId="urn:microsoft.com/office/officeart/2005/8/layout/default#1"/>
    <dgm:cxn modelId="{B536BA86-9F4E-4BED-8E1E-787C2E76FD1F}" type="presParOf" srcId="{D88A52FA-7B70-4CF5-A9A6-DFE4133B58C3}" destId="{BA671D34-9301-4E21-8BE4-7E824311FD49}" srcOrd="4" destOrd="0" presId="urn:microsoft.com/office/officeart/2005/8/layout/default#1"/>
    <dgm:cxn modelId="{272D2900-E6F1-4E74-9865-BA3835A76F0C}" type="presParOf" srcId="{D88A52FA-7B70-4CF5-A9A6-DFE4133B58C3}" destId="{D2612723-4690-4D73-AACE-4393C1DA3FB9}" srcOrd="5" destOrd="0" presId="urn:microsoft.com/office/officeart/2005/8/layout/default#1"/>
    <dgm:cxn modelId="{66C7A8E8-3679-40BC-AB8E-E7B459D2EE58}" type="presParOf" srcId="{D88A52FA-7B70-4CF5-A9A6-DFE4133B58C3}" destId="{01825C53-4259-4E53-8D3E-209EA41763A2}" srcOrd="6" destOrd="0" presId="urn:microsoft.com/office/officeart/2005/8/layout/default#1"/>
    <dgm:cxn modelId="{E14430B3-6DC5-403E-B048-E6DEB77FF08B}" type="presParOf" srcId="{D88A52FA-7B70-4CF5-A9A6-DFE4133B58C3}" destId="{068EBE63-D9C7-4E56-8513-7D0813788EF2}" srcOrd="7" destOrd="0" presId="urn:microsoft.com/office/officeart/2005/8/layout/default#1"/>
    <dgm:cxn modelId="{2FB455F0-1DA8-488E-A18E-AC8BAEEB3FF5}" type="presParOf" srcId="{D88A52FA-7B70-4CF5-A9A6-DFE4133B58C3}" destId="{B09DC9C3-619C-4D9E-9756-03DA8A35F6E9}" srcOrd="8" destOrd="0" presId="urn:microsoft.com/office/officeart/2005/8/layout/default#1"/>
    <dgm:cxn modelId="{34054A55-2AD6-4313-B3D4-F1D613D63E9B}" type="presParOf" srcId="{D88A52FA-7B70-4CF5-A9A6-DFE4133B58C3}" destId="{406A291A-A83F-420B-887A-39313A07D824}" srcOrd="9" destOrd="0" presId="urn:microsoft.com/office/officeart/2005/8/layout/default#1"/>
    <dgm:cxn modelId="{DEB3F1F8-FED8-46A2-91B1-FA0E5E74ADFE}" type="presParOf" srcId="{D88A52FA-7B70-4CF5-A9A6-DFE4133B58C3}" destId="{D1108003-E50A-45F3-9FD1-FCF8E44BB227}" srcOrd="10" destOrd="0" presId="urn:microsoft.com/office/officeart/2005/8/layout/default#1"/>
    <dgm:cxn modelId="{B424DC1D-CC2F-403D-BE22-57B9927B7883}" type="presParOf" srcId="{D88A52FA-7B70-4CF5-A9A6-DFE4133B58C3}" destId="{F95B9DB5-6360-4150-9C58-7DE53291709A}" srcOrd="11" destOrd="0" presId="urn:microsoft.com/office/officeart/2005/8/layout/default#1"/>
    <dgm:cxn modelId="{552CDD1A-D13E-4337-8EF0-C47521F68C7F}" type="presParOf" srcId="{D88A52FA-7B70-4CF5-A9A6-DFE4133B58C3}" destId="{5629078C-B39F-4938-9BAD-E82F16D9FD89}" srcOrd="12" destOrd="0" presId="urn:microsoft.com/office/officeart/2005/8/layout/default#1"/>
    <dgm:cxn modelId="{DDBE8F59-AB2D-4C4D-8F37-769FEA858E94}" type="presParOf" srcId="{D88A52FA-7B70-4CF5-A9A6-DFE4133B58C3}" destId="{056910DF-9D1F-48CE-8648-D9CBA48C67A8}" srcOrd="13" destOrd="0" presId="urn:microsoft.com/office/officeart/2005/8/layout/default#1"/>
    <dgm:cxn modelId="{3034AD23-8674-4F12-85B0-B98D22EC3B47}" type="presParOf" srcId="{D88A52FA-7B70-4CF5-A9A6-DFE4133B58C3}" destId="{3FB3E18F-112D-4C3D-87A4-A3DD7492BB8D}" srcOrd="14" destOrd="0" presId="urn:microsoft.com/office/officeart/2005/8/layout/defaul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DAE07A1-DDE7-4ED9-990B-BA2E382055A7}" type="doc">
      <dgm:prSet loTypeId="urn:microsoft.com/office/officeart/2009/3/layout/IncreasingArrowsProcess" loCatId="process" qsTypeId="urn:microsoft.com/office/officeart/2005/8/quickstyle/simple1" qsCatId="simple" csTypeId="urn:microsoft.com/office/officeart/2005/8/colors/colorful5" csCatId="colorful" phldr="1"/>
      <dgm:spPr/>
      <dgm:t>
        <a:bodyPr/>
        <a:lstStyle/>
        <a:p>
          <a:endParaRPr lang="en-US"/>
        </a:p>
      </dgm:t>
    </dgm:pt>
    <dgm:pt modelId="{4BDDFAA4-CE46-4ADF-957D-B9C24B303E97}">
      <dgm:prSet phldrT="[Text]"/>
      <dgm:spPr/>
      <dgm:t>
        <a:bodyPr/>
        <a:lstStyle/>
        <a:p>
          <a:r>
            <a:rPr lang="en-US"/>
            <a:t>Tier 1: Community Compassion, and Wellness</a:t>
          </a:r>
        </a:p>
      </dgm:t>
    </dgm:pt>
    <dgm:pt modelId="{0E0CA299-750B-4EE0-B027-B5381E433ACF}" type="parTrans" cxnId="{EBBCF752-CBF7-4593-A3F3-57660C14DD38}">
      <dgm:prSet/>
      <dgm:spPr/>
      <dgm:t>
        <a:bodyPr/>
        <a:lstStyle/>
        <a:p>
          <a:endParaRPr lang="en-US"/>
        </a:p>
      </dgm:t>
    </dgm:pt>
    <dgm:pt modelId="{77C7E2A6-6141-4356-98FB-CC5B75B7090A}" type="sibTrans" cxnId="{EBBCF752-CBF7-4593-A3F3-57660C14DD38}">
      <dgm:prSet/>
      <dgm:spPr/>
      <dgm:t>
        <a:bodyPr/>
        <a:lstStyle/>
        <a:p>
          <a:endParaRPr lang="en-US"/>
        </a:p>
      </dgm:t>
    </dgm:pt>
    <dgm:pt modelId="{9B3A17F3-9E65-4CEA-9C9C-FEE714880C41}">
      <dgm:prSet phldrT="[Text]"/>
      <dgm:spPr/>
      <dgm:t>
        <a:bodyPr/>
        <a:lstStyle/>
        <a:p>
          <a:endParaRPr lang="en-US" b="1"/>
        </a:p>
        <a:p>
          <a:r>
            <a:rPr lang="en-US" b="1"/>
            <a:t>*Community Mental Health Campaign</a:t>
          </a:r>
          <a:endParaRPr lang="en-US"/>
        </a:p>
      </dgm:t>
    </dgm:pt>
    <dgm:pt modelId="{46376C30-B8BC-4370-9A81-3B52F69EA2F0}" type="parTrans" cxnId="{17BEC002-C05C-4D5C-87DC-2E0EF5343615}">
      <dgm:prSet/>
      <dgm:spPr/>
      <dgm:t>
        <a:bodyPr/>
        <a:lstStyle/>
        <a:p>
          <a:endParaRPr lang="en-US"/>
        </a:p>
      </dgm:t>
    </dgm:pt>
    <dgm:pt modelId="{0F88BB5D-21A3-4A3C-94FD-10BA2BB73AC4}" type="sibTrans" cxnId="{17BEC002-C05C-4D5C-87DC-2E0EF5343615}">
      <dgm:prSet/>
      <dgm:spPr/>
      <dgm:t>
        <a:bodyPr/>
        <a:lstStyle/>
        <a:p>
          <a:endParaRPr lang="en-US"/>
        </a:p>
      </dgm:t>
    </dgm:pt>
    <dgm:pt modelId="{BB06473E-3BC4-4B28-9B11-589ADEBA890A}">
      <dgm:prSet phldrT="[Text]"/>
      <dgm:spPr/>
      <dgm:t>
        <a:bodyPr/>
        <a:lstStyle/>
        <a:p>
          <a:r>
            <a:rPr lang="en-US"/>
            <a:t>Tier 2: Prevention, Wellness, and Resiliency</a:t>
          </a:r>
        </a:p>
      </dgm:t>
    </dgm:pt>
    <dgm:pt modelId="{18117F35-2727-40A1-8B63-A7FC09D1D4CA}" type="parTrans" cxnId="{376F36FA-E602-43DE-B2E8-E1ED2F540A6D}">
      <dgm:prSet/>
      <dgm:spPr/>
      <dgm:t>
        <a:bodyPr/>
        <a:lstStyle/>
        <a:p>
          <a:endParaRPr lang="en-US"/>
        </a:p>
      </dgm:t>
    </dgm:pt>
    <dgm:pt modelId="{C6B1A4B9-4432-46AD-A0E4-82F59AE398AE}" type="sibTrans" cxnId="{376F36FA-E602-43DE-B2E8-E1ED2F540A6D}">
      <dgm:prSet/>
      <dgm:spPr/>
      <dgm:t>
        <a:bodyPr/>
        <a:lstStyle/>
        <a:p>
          <a:endParaRPr lang="en-US"/>
        </a:p>
      </dgm:t>
    </dgm:pt>
    <dgm:pt modelId="{01C8269B-A797-4CF6-8FC5-23127E8D5BC7}">
      <dgm:prSet phldrT="[Text]"/>
      <dgm:spPr/>
      <dgm:t>
        <a:bodyPr/>
        <a:lstStyle/>
        <a:p>
          <a:endParaRPr lang="en-US" b="1"/>
        </a:p>
        <a:p>
          <a:r>
            <a:rPr lang="en-US" b="1"/>
            <a:t>*Community Based Family Resource Developers</a:t>
          </a:r>
          <a:endParaRPr lang="en-US"/>
        </a:p>
      </dgm:t>
    </dgm:pt>
    <dgm:pt modelId="{53BB75FD-6E81-43DF-9BFE-FE50B1BD755A}" type="parTrans" cxnId="{A73236D6-8A0E-40B3-9196-F04693C8642C}">
      <dgm:prSet/>
      <dgm:spPr/>
      <dgm:t>
        <a:bodyPr/>
        <a:lstStyle/>
        <a:p>
          <a:endParaRPr lang="en-US"/>
        </a:p>
      </dgm:t>
    </dgm:pt>
    <dgm:pt modelId="{9204EA02-0B0B-4196-9ACD-C37DF4A291CD}" type="sibTrans" cxnId="{A73236D6-8A0E-40B3-9196-F04693C8642C}">
      <dgm:prSet/>
      <dgm:spPr/>
      <dgm:t>
        <a:bodyPr/>
        <a:lstStyle/>
        <a:p>
          <a:endParaRPr lang="en-US"/>
        </a:p>
      </dgm:t>
    </dgm:pt>
    <dgm:pt modelId="{514E1999-FB0E-4AF9-BCEC-ACB5EB664CC8}">
      <dgm:prSet phldrT="[Text]"/>
      <dgm:spPr/>
      <dgm:t>
        <a:bodyPr/>
        <a:lstStyle/>
        <a:p>
          <a:r>
            <a:rPr lang="en-US"/>
            <a:t>Tier 3: Service Coordination</a:t>
          </a:r>
        </a:p>
      </dgm:t>
    </dgm:pt>
    <dgm:pt modelId="{2C222A5B-3F27-4AA5-90C9-3AE104AF8521}" type="parTrans" cxnId="{2D395257-4A04-4233-8D10-34591CD5DB9C}">
      <dgm:prSet/>
      <dgm:spPr/>
      <dgm:t>
        <a:bodyPr/>
        <a:lstStyle/>
        <a:p>
          <a:endParaRPr lang="en-US"/>
        </a:p>
      </dgm:t>
    </dgm:pt>
    <dgm:pt modelId="{8A0A3CA0-6D33-486D-BC9A-CC61E3F21531}" type="sibTrans" cxnId="{2D395257-4A04-4233-8D10-34591CD5DB9C}">
      <dgm:prSet/>
      <dgm:spPr/>
      <dgm:t>
        <a:bodyPr/>
        <a:lstStyle/>
        <a:p>
          <a:endParaRPr lang="en-US"/>
        </a:p>
      </dgm:t>
    </dgm:pt>
    <dgm:pt modelId="{9618109E-B747-4DA2-B63B-B536FBB4FB8A}">
      <dgm:prSet phldrT="[Text]"/>
      <dgm:spPr/>
      <dgm:t>
        <a:bodyPr/>
        <a:lstStyle/>
        <a:p>
          <a:endParaRPr lang="en-US" b="1"/>
        </a:p>
        <a:p>
          <a:r>
            <a:rPr lang="en-US" b="1"/>
            <a:t>*Electronic Referral System (IRIS)</a:t>
          </a:r>
          <a:endParaRPr lang="en-US"/>
        </a:p>
      </dgm:t>
    </dgm:pt>
    <dgm:pt modelId="{EDF1D9C5-1ED9-4CCE-AA25-1A748960E0ED}" type="parTrans" cxnId="{5DE9FF35-2D42-4D56-AF4A-FF97CC10833E}">
      <dgm:prSet/>
      <dgm:spPr/>
      <dgm:t>
        <a:bodyPr/>
        <a:lstStyle/>
        <a:p>
          <a:endParaRPr lang="en-US"/>
        </a:p>
      </dgm:t>
    </dgm:pt>
    <dgm:pt modelId="{0E4D8BC2-CB77-4D83-8352-FC5FC58F8B63}" type="sibTrans" cxnId="{5DE9FF35-2D42-4D56-AF4A-FF97CC10833E}">
      <dgm:prSet/>
      <dgm:spPr/>
      <dgm:t>
        <a:bodyPr/>
        <a:lstStyle/>
        <a:p>
          <a:endParaRPr lang="en-US"/>
        </a:p>
      </dgm:t>
    </dgm:pt>
    <dgm:pt modelId="{3EA1666A-3B0E-4390-B5FA-203AF182D700}">
      <dgm:prSet/>
      <dgm:spPr/>
      <dgm:t>
        <a:bodyPr/>
        <a:lstStyle/>
        <a:p>
          <a:r>
            <a:rPr lang="en-US" b="1"/>
            <a:t>*Community Wide Professional Training</a:t>
          </a:r>
          <a:endParaRPr lang="en-US"/>
        </a:p>
      </dgm:t>
    </dgm:pt>
    <dgm:pt modelId="{1BCBAD07-C810-46E2-9203-EE63E7AD75F1}" type="parTrans" cxnId="{A2974209-1E7F-4718-8C3B-A3A7D2F12F8C}">
      <dgm:prSet/>
      <dgm:spPr/>
      <dgm:t>
        <a:bodyPr/>
        <a:lstStyle/>
        <a:p>
          <a:endParaRPr lang="en-US"/>
        </a:p>
      </dgm:t>
    </dgm:pt>
    <dgm:pt modelId="{DC5848CD-D571-4249-9A3A-66AEEDF94C36}" type="sibTrans" cxnId="{A2974209-1E7F-4718-8C3B-A3A7D2F12F8C}">
      <dgm:prSet/>
      <dgm:spPr/>
      <dgm:t>
        <a:bodyPr/>
        <a:lstStyle/>
        <a:p>
          <a:endParaRPr lang="en-US"/>
        </a:p>
      </dgm:t>
    </dgm:pt>
    <dgm:pt modelId="{F0595B78-C934-438E-BCA3-190A0281B170}">
      <dgm:prSet/>
      <dgm:spPr/>
      <dgm:t>
        <a:bodyPr/>
        <a:lstStyle/>
        <a:p>
          <a:r>
            <a:rPr lang="en-US" b="1"/>
            <a:t>*Caregiver/Parent Education and Training</a:t>
          </a:r>
        </a:p>
        <a:p>
          <a:r>
            <a:rPr lang="en-US" b="1"/>
            <a:t>*Creating Compassionate Communities</a:t>
          </a:r>
        </a:p>
        <a:p>
          <a:r>
            <a:rPr lang="en-US" b="1"/>
            <a:t>*Client Assistance Funds</a:t>
          </a:r>
          <a:endParaRPr lang="en-US"/>
        </a:p>
      </dgm:t>
    </dgm:pt>
    <dgm:pt modelId="{FC13BC73-0541-4118-8B23-9F7AE3D7B080}" type="parTrans" cxnId="{E9338AC4-ADBD-44D2-8442-3F266BBE27EC}">
      <dgm:prSet/>
      <dgm:spPr/>
      <dgm:t>
        <a:bodyPr/>
        <a:lstStyle/>
        <a:p>
          <a:endParaRPr lang="en-US"/>
        </a:p>
      </dgm:t>
    </dgm:pt>
    <dgm:pt modelId="{69A97CF1-1E15-4820-A9D4-45B9ECE1A60F}" type="sibTrans" cxnId="{E9338AC4-ADBD-44D2-8442-3F266BBE27EC}">
      <dgm:prSet/>
      <dgm:spPr/>
      <dgm:t>
        <a:bodyPr/>
        <a:lstStyle/>
        <a:p>
          <a:endParaRPr lang="en-US"/>
        </a:p>
      </dgm:t>
    </dgm:pt>
    <dgm:pt modelId="{8BAA8699-AC55-46EB-B923-BC7BBED94716}">
      <dgm:prSet/>
      <dgm:spPr/>
      <dgm:t>
        <a:bodyPr/>
        <a:lstStyle/>
        <a:p>
          <a:r>
            <a:rPr lang="en-US" b="1"/>
            <a:t>*Initial Screening for Health/Mental Health Needs</a:t>
          </a:r>
          <a:endParaRPr lang="en-US"/>
        </a:p>
      </dgm:t>
    </dgm:pt>
    <dgm:pt modelId="{547CBD8B-B949-4D4C-A81E-7D33C40B3FD9}" type="parTrans" cxnId="{AE010B80-DCCE-468E-B21A-ABED1AE31ED3}">
      <dgm:prSet/>
      <dgm:spPr/>
      <dgm:t>
        <a:bodyPr/>
        <a:lstStyle/>
        <a:p>
          <a:endParaRPr lang="en-US"/>
        </a:p>
      </dgm:t>
    </dgm:pt>
    <dgm:pt modelId="{9C9F6BEE-3A3F-4A23-B659-4A9DCF6C58B1}" type="sibTrans" cxnId="{AE010B80-DCCE-468E-B21A-ABED1AE31ED3}">
      <dgm:prSet/>
      <dgm:spPr/>
      <dgm:t>
        <a:bodyPr/>
        <a:lstStyle/>
        <a:p>
          <a:endParaRPr lang="en-US"/>
        </a:p>
      </dgm:t>
    </dgm:pt>
    <dgm:pt modelId="{28050674-A532-41A5-9F4A-0564592240D3}">
      <dgm:prSet/>
      <dgm:spPr/>
      <dgm:t>
        <a:bodyPr/>
        <a:lstStyle/>
        <a:p>
          <a:r>
            <a:rPr lang="en-US" b="1"/>
            <a:t>*Increased Caregiver Competence, Resiliency, Confidence and Support</a:t>
          </a:r>
          <a:endParaRPr lang="en-US"/>
        </a:p>
      </dgm:t>
    </dgm:pt>
    <dgm:pt modelId="{056F366B-A5D6-46E6-AF0B-D9D4CFEDBF02}" type="parTrans" cxnId="{52EA88A6-6DAA-44FC-A433-1DE072EABB36}">
      <dgm:prSet/>
      <dgm:spPr/>
      <dgm:t>
        <a:bodyPr/>
        <a:lstStyle/>
        <a:p>
          <a:endParaRPr lang="en-US"/>
        </a:p>
      </dgm:t>
    </dgm:pt>
    <dgm:pt modelId="{C1650BEF-6532-4B29-B389-6ADCE0EB2C1B}" type="sibTrans" cxnId="{52EA88A6-6DAA-44FC-A433-1DE072EABB36}">
      <dgm:prSet/>
      <dgm:spPr/>
      <dgm:t>
        <a:bodyPr/>
        <a:lstStyle/>
        <a:p>
          <a:endParaRPr lang="en-US"/>
        </a:p>
      </dgm:t>
    </dgm:pt>
    <dgm:pt modelId="{C6DF1684-F0AC-4EB3-A3D8-C17DAF6D6A2A}">
      <dgm:prSet/>
      <dgm:spPr/>
      <dgm:t>
        <a:bodyPr/>
        <a:lstStyle/>
        <a:p>
          <a:r>
            <a:rPr lang="en-US" b="1"/>
            <a:t>*Social - Emotional Prevention Services </a:t>
          </a:r>
          <a:endParaRPr lang="en-US"/>
        </a:p>
      </dgm:t>
    </dgm:pt>
    <dgm:pt modelId="{DB455E59-8F68-4BDC-9178-25B4C4401974}" type="parTrans" cxnId="{A3034524-8397-4A3A-9988-81324CF3E79A}">
      <dgm:prSet/>
      <dgm:spPr/>
      <dgm:t>
        <a:bodyPr/>
        <a:lstStyle/>
        <a:p>
          <a:endParaRPr lang="en-US"/>
        </a:p>
      </dgm:t>
    </dgm:pt>
    <dgm:pt modelId="{38AD76B8-0C88-4729-A990-ADABB59157E7}" type="sibTrans" cxnId="{A3034524-8397-4A3A-9988-81324CF3E79A}">
      <dgm:prSet/>
      <dgm:spPr/>
      <dgm:t>
        <a:bodyPr/>
        <a:lstStyle/>
        <a:p>
          <a:endParaRPr lang="en-US"/>
        </a:p>
      </dgm:t>
    </dgm:pt>
    <dgm:pt modelId="{08D32836-AC2F-4A04-BA68-BE7CE9382E32}">
      <dgm:prSet/>
      <dgm:spPr/>
      <dgm:t>
        <a:bodyPr/>
        <a:lstStyle/>
        <a:p>
          <a:r>
            <a:rPr lang="en-US" b="1"/>
            <a:t>*High Fidelity Wraparound</a:t>
          </a:r>
          <a:endParaRPr lang="en-US"/>
        </a:p>
      </dgm:t>
    </dgm:pt>
    <dgm:pt modelId="{762500AE-C588-4D3D-8BEB-1AF6180E15A2}" type="parTrans" cxnId="{98B24E61-A564-4437-BAF0-5CA0A604AACC}">
      <dgm:prSet/>
      <dgm:spPr/>
      <dgm:t>
        <a:bodyPr/>
        <a:lstStyle/>
        <a:p>
          <a:endParaRPr lang="en-US"/>
        </a:p>
      </dgm:t>
    </dgm:pt>
    <dgm:pt modelId="{52A93F40-1F22-46B6-BF4A-B79B8E4823C7}" type="sibTrans" cxnId="{98B24E61-A564-4437-BAF0-5CA0A604AACC}">
      <dgm:prSet/>
      <dgm:spPr/>
      <dgm:t>
        <a:bodyPr/>
        <a:lstStyle/>
        <a:p>
          <a:endParaRPr lang="en-US"/>
        </a:p>
      </dgm:t>
    </dgm:pt>
    <dgm:pt modelId="{0497BDB2-CADA-4DAA-A881-11D3470F5DBB}">
      <dgm:prSet/>
      <dgm:spPr/>
      <dgm:t>
        <a:bodyPr/>
        <a:lstStyle/>
        <a:p>
          <a:r>
            <a:rPr lang="en-US" b="1"/>
            <a:t>*Comprehensive Assessment/Treatment Plan</a:t>
          </a:r>
          <a:endParaRPr lang="en-US"/>
        </a:p>
      </dgm:t>
    </dgm:pt>
    <dgm:pt modelId="{C8BB04E5-08B0-41A1-8C5A-473AD2C721E2}" type="parTrans" cxnId="{3167A9AE-E528-470C-9F4C-63BEB4A3299C}">
      <dgm:prSet/>
      <dgm:spPr/>
      <dgm:t>
        <a:bodyPr/>
        <a:lstStyle/>
        <a:p>
          <a:endParaRPr lang="en-US"/>
        </a:p>
      </dgm:t>
    </dgm:pt>
    <dgm:pt modelId="{AC12A017-DB25-44AD-A35E-244D06FD8B4D}" type="sibTrans" cxnId="{3167A9AE-E528-470C-9F4C-63BEB4A3299C}">
      <dgm:prSet/>
      <dgm:spPr/>
      <dgm:t>
        <a:bodyPr/>
        <a:lstStyle/>
        <a:p>
          <a:endParaRPr lang="en-US"/>
        </a:p>
      </dgm:t>
    </dgm:pt>
    <dgm:pt modelId="{30F508C5-11B3-48EC-8781-FC36E3CF5C63}">
      <dgm:prSet/>
      <dgm:spPr/>
      <dgm:t>
        <a:bodyPr/>
        <a:lstStyle/>
        <a:p>
          <a:r>
            <a:rPr lang="en-US" b="1"/>
            <a:t>*Family Peer Advocates/Coaches</a:t>
          </a:r>
        </a:p>
        <a:p>
          <a:r>
            <a:rPr lang="en-US" b="1"/>
            <a:t>*MAP/Practicewise - Evidence informed care planning</a:t>
          </a:r>
          <a:endParaRPr lang="en-US"/>
        </a:p>
      </dgm:t>
    </dgm:pt>
    <dgm:pt modelId="{E4867EBE-71C9-492A-B151-5D8BE0EB8341}" type="parTrans" cxnId="{21074253-381B-41BE-84A5-1E492125B552}">
      <dgm:prSet/>
      <dgm:spPr/>
      <dgm:t>
        <a:bodyPr/>
        <a:lstStyle/>
        <a:p>
          <a:endParaRPr lang="en-US"/>
        </a:p>
      </dgm:t>
    </dgm:pt>
    <dgm:pt modelId="{83F5D321-E33F-42C0-999A-38BEA3E6AC1D}" type="sibTrans" cxnId="{21074253-381B-41BE-84A5-1E492125B552}">
      <dgm:prSet/>
      <dgm:spPr/>
      <dgm:t>
        <a:bodyPr/>
        <a:lstStyle/>
        <a:p>
          <a:endParaRPr lang="en-US"/>
        </a:p>
      </dgm:t>
    </dgm:pt>
    <dgm:pt modelId="{E63BC956-FCE0-4433-8D53-74CCF5CC9FD2}" type="pres">
      <dgm:prSet presAssocID="{1DAE07A1-DDE7-4ED9-990B-BA2E382055A7}" presName="Name0" presStyleCnt="0">
        <dgm:presLayoutVars>
          <dgm:chMax val="5"/>
          <dgm:chPref val="5"/>
          <dgm:dir/>
          <dgm:animLvl val="lvl"/>
        </dgm:presLayoutVars>
      </dgm:prSet>
      <dgm:spPr/>
      <dgm:t>
        <a:bodyPr/>
        <a:lstStyle/>
        <a:p>
          <a:endParaRPr lang="en-US"/>
        </a:p>
      </dgm:t>
    </dgm:pt>
    <dgm:pt modelId="{834ECB46-6350-4DA3-B9C0-BDDB8E2F435D}" type="pres">
      <dgm:prSet presAssocID="{4BDDFAA4-CE46-4ADF-957D-B9C24B303E97}" presName="parentText1" presStyleLbl="node1" presStyleIdx="0" presStyleCnt="3">
        <dgm:presLayoutVars>
          <dgm:chMax/>
          <dgm:chPref val="3"/>
          <dgm:bulletEnabled val="1"/>
        </dgm:presLayoutVars>
      </dgm:prSet>
      <dgm:spPr/>
      <dgm:t>
        <a:bodyPr/>
        <a:lstStyle/>
        <a:p>
          <a:endParaRPr lang="en-US"/>
        </a:p>
      </dgm:t>
    </dgm:pt>
    <dgm:pt modelId="{A0AF5FB3-B113-4600-B62C-0A95BFEA075D}" type="pres">
      <dgm:prSet presAssocID="{4BDDFAA4-CE46-4ADF-957D-B9C24B303E97}" presName="childText1" presStyleLbl="solidAlignAcc1" presStyleIdx="0" presStyleCnt="3">
        <dgm:presLayoutVars>
          <dgm:chMax val="0"/>
          <dgm:chPref val="0"/>
          <dgm:bulletEnabled val="1"/>
        </dgm:presLayoutVars>
      </dgm:prSet>
      <dgm:spPr/>
      <dgm:t>
        <a:bodyPr/>
        <a:lstStyle/>
        <a:p>
          <a:endParaRPr lang="en-US"/>
        </a:p>
      </dgm:t>
    </dgm:pt>
    <dgm:pt modelId="{3AC80417-C4BD-48A1-AC3E-96C78296C27C}" type="pres">
      <dgm:prSet presAssocID="{BB06473E-3BC4-4B28-9B11-589ADEBA890A}" presName="parentText2" presStyleLbl="node1" presStyleIdx="1" presStyleCnt="3">
        <dgm:presLayoutVars>
          <dgm:chMax/>
          <dgm:chPref val="3"/>
          <dgm:bulletEnabled val="1"/>
        </dgm:presLayoutVars>
      </dgm:prSet>
      <dgm:spPr/>
      <dgm:t>
        <a:bodyPr/>
        <a:lstStyle/>
        <a:p>
          <a:endParaRPr lang="en-US"/>
        </a:p>
      </dgm:t>
    </dgm:pt>
    <dgm:pt modelId="{EABBE20E-62A5-49C7-B013-83CCBFCFB723}" type="pres">
      <dgm:prSet presAssocID="{BB06473E-3BC4-4B28-9B11-589ADEBA890A}" presName="childText2" presStyleLbl="solidAlignAcc1" presStyleIdx="1" presStyleCnt="3">
        <dgm:presLayoutVars>
          <dgm:chMax val="0"/>
          <dgm:chPref val="0"/>
          <dgm:bulletEnabled val="1"/>
        </dgm:presLayoutVars>
      </dgm:prSet>
      <dgm:spPr/>
      <dgm:t>
        <a:bodyPr/>
        <a:lstStyle/>
        <a:p>
          <a:endParaRPr lang="en-US"/>
        </a:p>
      </dgm:t>
    </dgm:pt>
    <dgm:pt modelId="{101D186C-944B-425A-8317-378A6E121098}" type="pres">
      <dgm:prSet presAssocID="{514E1999-FB0E-4AF9-BCEC-ACB5EB664CC8}" presName="parentText3" presStyleLbl="node1" presStyleIdx="2" presStyleCnt="3">
        <dgm:presLayoutVars>
          <dgm:chMax/>
          <dgm:chPref val="3"/>
          <dgm:bulletEnabled val="1"/>
        </dgm:presLayoutVars>
      </dgm:prSet>
      <dgm:spPr/>
      <dgm:t>
        <a:bodyPr/>
        <a:lstStyle/>
        <a:p>
          <a:endParaRPr lang="en-US"/>
        </a:p>
      </dgm:t>
    </dgm:pt>
    <dgm:pt modelId="{4C32927B-BE3E-4C2A-BC18-25A359BAEBE5}" type="pres">
      <dgm:prSet presAssocID="{514E1999-FB0E-4AF9-BCEC-ACB5EB664CC8}" presName="childText3" presStyleLbl="solidAlignAcc1" presStyleIdx="2" presStyleCnt="3">
        <dgm:presLayoutVars>
          <dgm:chMax val="0"/>
          <dgm:chPref val="0"/>
          <dgm:bulletEnabled val="1"/>
        </dgm:presLayoutVars>
      </dgm:prSet>
      <dgm:spPr/>
      <dgm:t>
        <a:bodyPr/>
        <a:lstStyle/>
        <a:p>
          <a:endParaRPr lang="en-US"/>
        </a:p>
      </dgm:t>
    </dgm:pt>
  </dgm:ptLst>
  <dgm:cxnLst>
    <dgm:cxn modelId="{CAF513F4-DB81-4C73-A088-95FB765733C8}" type="presOf" srcId="{514E1999-FB0E-4AF9-BCEC-ACB5EB664CC8}" destId="{101D186C-944B-425A-8317-378A6E121098}" srcOrd="0" destOrd="0" presId="urn:microsoft.com/office/officeart/2009/3/layout/IncreasingArrowsProcess"/>
    <dgm:cxn modelId="{A73236D6-8A0E-40B3-9196-F04693C8642C}" srcId="{BB06473E-3BC4-4B28-9B11-589ADEBA890A}" destId="{01C8269B-A797-4CF6-8FC5-23127E8D5BC7}" srcOrd="0" destOrd="0" parTransId="{53BB75FD-6E81-43DF-9BFE-FE50B1BD755A}" sibTransId="{9204EA02-0B0B-4196-9ACD-C37DF4A291CD}"/>
    <dgm:cxn modelId="{A2974209-1E7F-4718-8C3B-A3A7D2F12F8C}" srcId="{4BDDFAA4-CE46-4ADF-957D-B9C24B303E97}" destId="{3EA1666A-3B0E-4390-B5FA-203AF182D700}" srcOrd="1" destOrd="0" parTransId="{1BCBAD07-C810-46E2-9203-EE63E7AD75F1}" sibTransId="{DC5848CD-D571-4249-9A3A-66AEEDF94C36}"/>
    <dgm:cxn modelId="{52EA88A6-6DAA-44FC-A433-1DE072EABB36}" srcId="{BB06473E-3BC4-4B28-9B11-589ADEBA890A}" destId="{28050674-A532-41A5-9F4A-0564592240D3}" srcOrd="2" destOrd="0" parTransId="{056F366B-A5D6-46E6-AF0B-D9D4CFEDBF02}" sibTransId="{C1650BEF-6532-4B29-B389-6ADCE0EB2C1B}"/>
    <dgm:cxn modelId="{841E6F01-7675-4BA8-99F4-F3D33FB36BE5}" type="presOf" srcId="{BB06473E-3BC4-4B28-9B11-589ADEBA890A}" destId="{3AC80417-C4BD-48A1-AC3E-96C78296C27C}" srcOrd="0" destOrd="0" presId="urn:microsoft.com/office/officeart/2009/3/layout/IncreasingArrowsProcess"/>
    <dgm:cxn modelId="{2D395257-4A04-4233-8D10-34591CD5DB9C}" srcId="{1DAE07A1-DDE7-4ED9-990B-BA2E382055A7}" destId="{514E1999-FB0E-4AF9-BCEC-ACB5EB664CC8}" srcOrd="2" destOrd="0" parTransId="{2C222A5B-3F27-4AA5-90C9-3AE104AF8521}" sibTransId="{8A0A3CA0-6D33-486D-BC9A-CC61E3F21531}"/>
    <dgm:cxn modelId="{44AF4779-0853-4F9E-9987-DDBA91DFED9C}" type="presOf" srcId="{01C8269B-A797-4CF6-8FC5-23127E8D5BC7}" destId="{EABBE20E-62A5-49C7-B013-83CCBFCFB723}" srcOrd="0" destOrd="0" presId="urn:microsoft.com/office/officeart/2009/3/layout/IncreasingArrowsProcess"/>
    <dgm:cxn modelId="{EBBCF752-CBF7-4593-A3F3-57660C14DD38}" srcId="{1DAE07A1-DDE7-4ED9-990B-BA2E382055A7}" destId="{4BDDFAA4-CE46-4ADF-957D-B9C24B303E97}" srcOrd="0" destOrd="0" parTransId="{0E0CA299-750B-4EE0-B027-B5381E433ACF}" sibTransId="{77C7E2A6-6141-4356-98FB-CC5B75B7090A}"/>
    <dgm:cxn modelId="{AE010B80-DCCE-468E-B21A-ABED1AE31ED3}" srcId="{BB06473E-3BC4-4B28-9B11-589ADEBA890A}" destId="{8BAA8699-AC55-46EB-B923-BC7BBED94716}" srcOrd="1" destOrd="0" parTransId="{547CBD8B-B949-4D4C-A81E-7D33C40B3FD9}" sibTransId="{9C9F6BEE-3A3F-4A23-B659-4A9DCF6C58B1}"/>
    <dgm:cxn modelId="{0D66B2ED-17B5-48E3-8694-6C0A51338490}" type="presOf" srcId="{0497BDB2-CADA-4DAA-A881-11D3470F5DBB}" destId="{4C32927B-BE3E-4C2A-BC18-25A359BAEBE5}" srcOrd="0" destOrd="2" presId="urn:microsoft.com/office/officeart/2009/3/layout/IncreasingArrowsProcess"/>
    <dgm:cxn modelId="{21074253-381B-41BE-84A5-1E492125B552}" srcId="{514E1999-FB0E-4AF9-BCEC-ACB5EB664CC8}" destId="{30F508C5-11B3-48EC-8781-FC36E3CF5C63}" srcOrd="3" destOrd="0" parTransId="{E4867EBE-71C9-492A-B151-5D8BE0EB8341}" sibTransId="{83F5D321-E33F-42C0-999A-38BEA3E6AC1D}"/>
    <dgm:cxn modelId="{376F36FA-E602-43DE-B2E8-E1ED2F540A6D}" srcId="{1DAE07A1-DDE7-4ED9-990B-BA2E382055A7}" destId="{BB06473E-3BC4-4B28-9B11-589ADEBA890A}" srcOrd="1" destOrd="0" parTransId="{18117F35-2727-40A1-8B63-A7FC09D1D4CA}" sibTransId="{C6B1A4B9-4432-46AD-A0E4-82F59AE398AE}"/>
    <dgm:cxn modelId="{B09A1B04-B543-4B46-B8B0-657CC8A50D56}" type="presOf" srcId="{30F508C5-11B3-48EC-8781-FC36E3CF5C63}" destId="{4C32927B-BE3E-4C2A-BC18-25A359BAEBE5}" srcOrd="0" destOrd="3" presId="urn:microsoft.com/office/officeart/2009/3/layout/IncreasingArrowsProcess"/>
    <dgm:cxn modelId="{4E4217A7-CCBB-4679-9E9A-D02BC55E8F89}" type="presOf" srcId="{C6DF1684-F0AC-4EB3-A3D8-C17DAF6D6A2A}" destId="{EABBE20E-62A5-49C7-B013-83CCBFCFB723}" srcOrd="0" destOrd="3" presId="urn:microsoft.com/office/officeart/2009/3/layout/IncreasingArrowsProcess"/>
    <dgm:cxn modelId="{989E7061-8693-4E65-9099-D13495CC9D69}" type="presOf" srcId="{28050674-A532-41A5-9F4A-0564592240D3}" destId="{EABBE20E-62A5-49C7-B013-83CCBFCFB723}" srcOrd="0" destOrd="2" presId="urn:microsoft.com/office/officeart/2009/3/layout/IncreasingArrowsProcess"/>
    <dgm:cxn modelId="{79CAD32B-BE19-4566-B1D7-6BF31E70B847}" type="presOf" srcId="{9618109E-B747-4DA2-B63B-B536FBB4FB8A}" destId="{4C32927B-BE3E-4C2A-BC18-25A359BAEBE5}" srcOrd="0" destOrd="0" presId="urn:microsoft.com/office/officeart/2009/3/layout/IncreasingArrowsProcess"/>
    <dgm:cxn modelId="{9AF8EEB1-AF76-4940-9A8A-7DB3B9EC137D}" type="presOf" srcId="{9B3A17F3-9E65-4CEA-9C9C-FEE714880C41}" destId="{A0AF5FB3-B113-4600-B62C-0A95BFEA075D}" srcOrd="0" destOrd="0" presId="urn:microsoft.com/office/officeart/2009/3/layout/IncreasingArrowsProcess"/>
    <dgm:cxn modelId="{AC60F682-0D70-4D58-AAB8-6670BFA71A9E}" type="presOf" srcId="{08D32836-AC2F-4A04-BA68-BE7CE9382E32}" destId="{4C32927B-BE3E-4C2A-BC18-25A359BAEBE5}" srcOrd="0" destOrd="1" presId="urn:microsoft.com/office/officeart/2009/3/layout/IncreasingArrowsProcess"/>
    <dgm:cxn modelId="{17BEC002-C05C-4D5C-87DC-2E0EF5343615}" srcId="{4BDDFAA4-CE46-4ADF-957D-B9C24B303E97}" destId="{9B3A17F3-9E65-4CEA-9C9C-FEE714880C41}" srcOrd="0" destOrd="0" parTransId="{46376C30-B8BC-4370-9A81-3B52F69EA2F0}" sibTransId="{0F88BB5D-21A3-4A3C-94FD-10BA2BB73AC4}"/>
    <dgm:cxn modelId="{E9338AC4-ADBD-44D2-8442-3F266BBE27EC}" srcId="{4BDDFAA4-CE46-4ADF-957D-B9C24B303E97}" destId="{F0595B78-C934-438E-BCA3-190A0281B170}" srcOrd="2" destOrd="0" parTransId="{FC13BC73-0541-4118-8B23-9F7AE3D7B080}" sibTransId="{69A97CF1-1E15-4820-A9D4-45B9ECE1A60F}"/>
    <dgm:cxn modelId="{A3034524-8397-4A3A-9988-81324CF3E79A}" srcId="{BB06473E-3BC4-4B28-9B11-589ADEBA890A}" destId="{C6DF1684-F0AC-4EB3-A3D8-C17DAF6D6A2A}" srcOrd="3" destOrd="0" parTransId="{DB455E59-8F68-4BDC-9178-25B4C4401974}" sibTransId="{38AD76B8-0C88-4729-A990-ADABB59157E7}"/>
    <dgm:cxn modelId="{5CA3877A-56BE-4799-9C9D-AC83823AADB0}" type="presOf" srcId="{F0595B78-C934-438E-BCA3-190A0281B170}" destId="{A0AF5FB3-B113-4600-B62C-0A95BFEA075D}" srcOrd="0" destOrd="2" presId="urn:microsoft.com/office/officeart/2009/3/layout/IncreasingArrowsProcess"/>
    <dgm:cxn modelId="{1BF6F304-AA4F-4A43-8E2A-E43EE10C035D}" type="presOf" srcId="{4BDDFAA4-CE46-4ADF-957D-B9C24B303E97}" destId="{834ECB46-6350-4DA3-B9C0-BDDB8E2F435D}" srcOrd="0" destOrd="0" presId="urn:microsoft.com/office/officeart/2009/3/layout/IncreasingArrowsProcess"/>
    <dgm:cxn modelId="{3167A9AE-E528-470C-9F4C-63BEB4A3299C}" srcId="{514E1999-FB0E-4AF9-BCEC-ACB5EB664CC8}" destId="{0497BDB2-CADA-4DAA-A881-11D3470F5DBB}" srcOrd="2" destOrd="0" parTransId="{C8BB04E5-08B0-41A1-8C5A-473AD2C721E2}" sibTransId="{AC12A017-DB25-44AD-A35E-244D06FD8B4D}"/>
    <dgm:cxn modelId="{3122DE54-F1AB-4A3D-BD52-027E46C55FE0}" type="presOf" srcId="{1DAE07A1-DDE7-4ED9-990B-BA2E382055A7}" destId="{E63BC956-FCE0-4433-8D53-74CCF5CC9FD2}" srcOrd="0" destOrd="0" presId="urn:microsoft.com/office/officeart/2009/3/layout/IncreasingArrowsProcess"/>
    <dgm:cxn modelId="{659181D8-29C0-4D95-B5CB-ED8CD9AAB16C}" type="presOf" srcId="{3EA1666A-3B0E-4390-B5FA-203AF182D700}" destId="{A0AF5FB3-B113-4600-B62C-0A95BFEA075D}" srcOrd="0" destOrd="1" presId="urn:microsoft.com/office/officeart/2009/3/layout/IncreasingArrowsProcess"/>
    <dgm:cxn modelId="{5DE9FF35-2D42-4D56-AF4A-FF97CC10833E}" srcId="{514E1999-FB0E-4AF9-BCEC-ACB5EB664CC8}" destId="{9618109E-B747-4DA2-B63B-B536FBB4FB8A}" srcOrd="0" destOrd="0" parTransId="{EDF1D9C5-1ED9-4CCE-AA25-1A748960E0ED}" sibTransId="{0E4D8BC2-CB77-4D83-8352-FC5FC58F8B63}"/>
    <dgm:cxn modelId="{ACEEFA38-2A17-4560-A72D-A4ACADF368DF}" type="presOf" srcId="{8BAA8699-AC55-46EB-B923-BC7BBED94716}" destId="{EABBE20E-62A5-49C7-B013-83CCBFCFB723}" srcOrd="0" destOrd="1" presId="urn:microsoft.com/office/officeart/2009/3/layout/IncreasingArrowsProcess"/>
    <dgm:cxn modelId="{98B24E61-A564-4437-BAF0-5CA0A604AACC}" srcId="{514E1999-FB0E-4AF9-BCEC-ACB5EB664CC8}" destId="{08D32836-AC2F-4A04-BA68-BE7CE9382E32}" srcOrd="1" destOrd="0" parTransId="{762500AE-C588-4D3D-8BEB-1AF6180E15A2}" sibTransId="{52A93F40-1F22-46B6-BF4A-B79B8E4823C7}"/>
    <dgm:cxn modelId="{9D1FE244-3B25-4194-9A97-3456278D1D13}" type="presParOf" srcId="{E63BC956-FCE0-4433-8D53-74CCF5CC9FD2}" destId="{834ECB46-6350-4DA3-B9C0-BDDB8E2F435D}" srcOrd="0" destOrd="0" presId="urn:microsoft.com/office/officeart/2009/3/layout/IncreasingArrowsProcess"/>
    <dgm:cxn modelId="{F0C8AC24-7532-46B8-9546-C7E87C7378EF}" type="presParOf" srcId="{E63BC956-FCE0-4433-8D53-74CCF5CC9FD2}" destId="{A0AF5FB3-B113-4600-B62C-0A95BFEA075D}" srcOrd="1" destOrd="0" presId="urn:microsoft.com/office/officeart/2009/3/layout/IncreasingArrowsProcess"/>
    <dgm:cxn modelId="{A4D9994F-E43F-4E31-BF02-A7070C2F6359}" type="presParOf" srcId="{E63BC956-FCE0-4433-8D53-74CCF5CC9FD2}" destId="{3AC80417-C4BD-48A1-AC3E-96C78296C27C}" srcOrd="2" destOrd="0" presId="urn:microsoft.com/office/officeart/2009/3/layout/IncreasingArrowsProcess"/>
    <dgm:cxn modelId="{9A4C4AED-6385-45DC-A187-4B962FA31D5C}" type="presParOf" srcId="{E63BC956-FCE0-4433-8D53-74CCF5CC9FD2}" destId="{EABBE20E-62A5-49C7-B013-83CCBFCFB723}" srcOrd="3" destOrd="0" presId="urn:microsoft.com/office/officeart/2009/3/layout/IncreasingArrowsProcess"/>
    <dgm:cxn modelId="{A1C3BA80-4641-46F0-B5B3-475ECE380AA4}" type="presParOf" srcId="{E63BC956-FCE0-4433-8D53-74CCF5CC9FD2}" destId="{101D186C-944B-425A-8317-378A6E121098}" srcOrd="4" destOrd="0" presId="urn:microsoft.com/office/officeart/2009/3/layout/IncreasingArrowsProcess"/>
    <dgm:cxn modelId="{BE8993CF-AC7F-4DBE-B53C-2AEF37D9C048}" type="presParOf" srcId="{E63BC956-FCE0-4433-8D53-74CCF5CC9FD2}" destId="{4C32927B-BE3E-4C2A-BC18-25A359BAEBE5}" srcOrd="5" destOrd="0" presId="urn:microsoft.com/office/officeart/2009/3/layout/IncreasingArrows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CE6C3E6-5372-47F9-9C29-D9F672D069CF}" type="doc">
      <dgm:prSet loTypeId="urn:microsoft.com/office/officeart/2005/8/layout/pyramid2" loCatId="pyramid" qsTypeId="urn:microsoft.com/office/officeart/2005/8/quickstyle/simple1" qsCatId="simple" csTypeId="urn:microsoft.com/office/officeart/2005/8/colors/colorful3" csCatId="colorful" phldr="1"/>
      <dgm:spPr/>
    </dgm:pt>
    <dgm:pt modelId="{E2A41E3E-4003-4EB8-B080-80852B47B10B}">
      <dgm:prSet phldrT="[Text]"/>
      <dgm:spPr>
        <a:solidFill>
          <a:srgbClr val="E4923F">
            <a:alpha val="90000"/>
          </a:srgbClr>
        </a:solidFill>
      </dgm:spPr>
      <dgm:t>
        <a:bodyPr/>
        <a:lstStyle/>
        <a:p>
          <a:r>
            <a:rPr lang="en-US" dirty="0" smtClean="0">
              <a:solidFill>
                <a:schemeClr val="bg1"/>
              </a:solidFill>
              <a:latin typeface="Arial Narrow" panose="020B0606020202030204" pitchFamily="34" charset="0"/>
            </a:rPr>
            <a:t>Tier 3</a:t>
          </a:r>
          <a:endParaRPr lang="en-US" dirty="0">
            <a:solidFill>
              <a:schemeClr val="bg1"/>
            </a:solidFill>
            <a:latin typeface="Arial Narrow" panose="020B0606020202030204" pitchFamily="34" charset="0"/>
          </a:endParaRPr>
        </a:p>
      </dgm:t>
    </dgm:pt>
    <dgm:pt modelId="{3ABE2258-1E09-440E-8A41-6813EDE9EB52}" type="parTrans" cxnId="{C148FB5B-BE89-457D-95EB-74BEC77BEF44}">
      <dgm:prSet/>
      <dgm:spPr/>
      <dgm:t>
        <a:bodyPr/>
        <a:lstStyle/>
        <a:p>
          <a:endParaRPr lang="en-US"/>
        </a:p>
      </dgm:t>
    </dgm:pt>
    <dgm:pt modelId="{767264FE-0C21-4482-B80C-5F6B86C1E571}" type="sibTrans" cxnId="{C148FB5B-BE89-457D-95EB-74BEC77BEF44}">
      <dgm:prSet/>
      <dgm:spPr/>
      <dgm:t>
        <a:bodyPr/>
        <a:lstStyle/>
        <a:p>
          <a:endParaRPr lang="en-US"/>
        </a:p>
      </dgm:t>
    </dgm:pt>
    <dgm:pt modelId="{7C167749-664A-46F8-BD4B-4F5F66BBEBEC}">
      <dgm:prSet phldrT="[Text]"/>
      <dgm:spPr>
        <a:solidFill>
          <a:srgbClr val="98CDCD">
            <a:alpha val="90000"/>
          </a:srgbClr>
        </a:solidFill>
        <a:ln>
          <a:noFill/>
        </a:ln>
      </dgm:spPr>
      <dgm:t>
        <a:bodyPr/>
        <a:lstStyle/>
        <a:p>
          <a:r>
            <a:rPr lang="en-US" dirty="0" smtClean="0">
              <a:solidFill>
                <a:schemeClr val="bg1"/>
              </a:solidFill>
              <a:latin typeface="Arial Narrow" panose="020B0606020202030204" pitchFamily="34" charset="0"/>
            </a:rPr>
            <a:t>Tier 2</a:t>
          </a:r>
          <a:endParaRPr lang="en-US" dirty="0">
            <a:solidFill>
              <a:schemeClr val="bg1"/>
            </a:solidFill>
            <a:latin typeface="Arial Narrow" panose="020B0606020202030204" pitchFamily="34" charset="0"/>
          </a:endParaRPr>
        </a:p>
      </dgm:t>
    </dgm:pt>
    <dgm:pt modelId="{31A69331-13EF-4DC9-91AA-0EC6E5072452}" type="parTrans" cxnId="{4AE8C12F-8222-4F40-80C1-4F6BD6C2ABE3}">
      <dgm:prSet/>
      <dgm:spPr/>
      <dgm:t>
        <a:bodyPr/>
        <a:lstStyle/>
        <a:p>
          <a:endParaRPr lang="en-US"/>
        </a:p>
      </dgm:t>
    </dgm:pt>
    <dgm:pt modelId="{DC110C18-D674-4DD2-AEEA-D64CE5CF8C38}" type="sibTrans" cxnId="{4AE8C12F-8222-4F40-80C1-4F6BD6C2ABE3}">
      <dgm:prSet/>
      <dgm:spPr/>
      <dgm:t>
        <a:bodyPr/>
        <a:lstStyle/>
        <a:p>
          <a:endParaRPr lang="en-US"/>
        </a:p>
      </dgm:t>
    </dgm:pt>
    <dgm:pt modelId="{6EB3A35E-ED32-42AA-89D4-E283369CFE79}">
      <dgm:prSet phldrT="[Text]"/>
      <dgm:spPr>
        <a:solidFill>
          <a:srgbClr val="54A49D">
            <a:alpha val="90000"/>
          </a:srgbClr>
        </a:solidFill>
        <a:ln>
          <a:noFill/>
        </a:ln>
      </dgm:spPr>
      <dgm:t>
        <a:bodyPr/>
        <a:lstStyle/>
        <a:p>
          <a:r>
            <a:rPr lang="en-US" dirty="0" smtClean="0">
              <a:solidFill>
                <a:schemeClr val="bg1"/>
              </a:solidFill>
              <a:latin typeface="Arial Narrow" panose="020B0606020202030204" pitchFamily="34" charset="0"/>
            </a:rPr>
            <a:t>Tier 1</a:t>
          </a:r>
          <a:endParaRPr lang="en-US" dirty="0">
            <a:solidFill>
              <a:schemeClr val="bg1"/>
            </a:solidFill>
            <a:latin typeface="Arial Narrow" panose="020B0606020202030204" pitchFamily="34" charset="0"/>
          </a:endParaRPr>
        </a:p>
      </dgm:t>
    </dgm:pt>
    <dgm:pt modelId="{C1DB31F3-02D0-4184-B175-0024A6EF0CB0}" type="parTrans" cxnId="{7E781750-DA4E-4F97-A2FA-F62E3DB6DC2C}">
      <dgm:prSet/>
      <dgm:spPr/>
      <dgm:t>
        <a:bodyPr/>
        <a:lstStyle/>
        <a:p>
          <a:endParaRPr lang="en-US"/>
        </a:p>
      </dgm:t>
    </dgm:pt>
    <dgm:pt modelId="{CDCBA781-1F29-40ED-811C-25BC810D1002}" type="sibTrans" cxnId="{7E781750-DA4E-4F97-A2FA-F62E3DB6DC2C}">
      <dgm:prSet/>
      <dgm:spPr/>
      <dgm:t>
        <a:bodyPr/>
        <a:lstStyle/>
        <a:p>
          <a:endParaRPr lang="en-US"/>
        </a:p>
      </dgm:t>
    </dgm:pt>
    <dgm:pt modelId="{2B393559-F498-4E10-A9A7-E93D1CB18A15}" type="pres">
      <dgm:prSet presAssocID="{0CE6C3E6-5372-47F9-9C29-D9F672D069CF}" presName="compositeShape" presStyleCnt="0">
        <dgm:presLayoutVars>
          <dgm:dir/>
          <dgm:resizeHandles/>
        </dgm:presLayoutVars>
      </dgm:prSet>
      <dgm:spPr/>
    </dgm:pt>
    <dgm:pt modelId="{0517D44A-7C66-40BB-8CC2-8E968063A3D3}" type="pres">
      <dgm:prSet presAssocID="{0CE6C3E6-5372-47F9-9C29-D9F672D069CF}" presName="pyramid" presStyleLbl="node1" presStyleIdx="0" presStyleCnt="1"/>
      <dgm:spPr/>
    </dgm:pt>
    <dgm:pt modelId="{355E10B0-594D-46AF-8491-9B9F702BF9B8}" type="pres">
      <dgm:prSet presAssocID="{0CE6C3E6-5372-47F9-9C29-D9F672D069CF}" presName="theList" presStyleCnt="0"/>
      <dgm:spPr/>
    </dgm:pt>
    <dgm:pt modelId="{46BAF177-DF06-4F0B-BB7E-39D56F35ED56}" type="pres">
      <dgm:prSet presAssocID="{E2A41E3E-4003-4EB8-B080-80852B47B10B}" presName="aNode" presStyleLbl="fgAcc1" presStyleIdx="0" presStyleCnt="3">
        <dgm:presLayoutVars>
          <dgm:bulletEnabled val="1"/>
        </dgm:presLayoutVars>
      </dgm:prSet>
      <dgm:spPr/>
      <dgm:t>
        <a:bodyPr/>
        <a:lstStyle/>
        <a:p>
          <a:endParaRPr lang="en-US"/>
        </a:p>
      </dgm:t>
    </dgm:pt>
    <dgm:pt modelId="{66127BD5-75CE-4352-BD2B-A320E2624A22}" type="pres">
      <dgm:prSet presAssocID="{E2A41E3E-4003-4EB8-B080-80852B47B10B}" presName="aSpace" presStyleCnt="0"/>
      <dgm:spPr/>
    </dgm:pt>
    <dgm:pt modelId="{7F6A2E07-6956-456C-8328-45D6E70E9B42}" type="pres">
      <dgm:prSet presAssocID="{7C167749-664A-46F8-BD4B-4F5F66BBEBEC}" presName="aNode" presStyleLbl="fgAcc1" presStyleIdx="1" presStyleCnt="3">
        <dgm:presLayoutVars>
          <dgm:bulletEnabled val="1"/>
        </dgm:presLayoutVars>
      </dgm:prSet>
      <dgm:spPr/>
      <dgm:t>
        <a:bodyPr/>
        <a:lstStyle/>
        <a:p>
          <a:endParaRPr lang="en-US"/>
        </a:p>
      </dgm:t>
    </dgm:pt>
    <dgm:pt modelId="{C9EB81AB-DA9A-4C47-A21D-0B584B674971}" type="pres">
      <dgm:prSet presAssocID="{7C167749-664A-46F8-BD4B-4F5F66BBEBEC}" presName="aSpace" presStyleCnt="0"/>
      <dgm:spPr/>
    </dgm:pt>
    <dgm:pt modelId="{40176923-05E0-478F-9C54-EFBFB580273A}" type="pres">
      <dgm:prSet presAssocID="{6EB3A35E-ED32-42AA-89D4-E283369CFE79}" presName="aNode" presStyleLbl="fgAcc1" presStyleIdx="2" presStyleCnt="3">
        <dgm:presLayoutVars>
          <dgm:bulletEnabled val="1"/>
        </dgm:presLayoutVars>
      </dgm:prSet>
      <dgm:spPr/>
      <dgm:t>
        <a:bodyPr/>
        <a:lstStyle/>
        <a:p>
          <a:endParaRPr lang="en-US"/>
        </a:p>
      </dgm:t>
    </dgm:pt>
    <dgm:pt modelId="{6C8BE001-F62A-43B5-80B5-23300DA8F6BD}" type="pres">
      <dgm:prSet presAssocID="{6EB3A35E-ED32-42AA-89D4-E283369CFE79}" presName="aSpace" presStyleCnt="0"/>
      <dgm:spPr/>
    </dgm:pt>
  </dgm:ptLst>
  <dgm:cxnLst>
    <dgm:cxn modelId="{C148FB5B-BE89-457D-95EB-74BEC77BEF44}" srcId="{0CE6C3E6-5372-47F9-9C29-D9F672D069CF}" destId="{E2A41E3E-4003-4EB8-B080-80852B47B10B}" srcOrd="0" destOrd="0" parTransId="{3ABE2258-1E09-440E-8A41-6813EDE9EB52}" sibTransId="{767264FE-0C21-4482-B80C-5F6B86C1E571}"/>
    <dgm:cxn modelId="{B4B65E9A-D726-42F4-AE91-1D3039E785E3}" type="presOf" srcId="{6EB3A35E-ED32-42AA-89D4-E283369CFE79}" destId="{40176923-05E0-478F-9C54-EFBFB580273A}" srcOrd="0" destOrd="0" presId="urn:microsoft.com/office/officeart/2005/8/layout/pyramid2"/>
    <dgm:cxn modelId="{7E781750-DA4E-4F97-A2FA-F62E3DB6DC2C}" srcId="{0CE6C3E6-5372-47F9-9C29-D9F672D069CF}" destId="{6EB3A35E-ED32-42AA-89D4-E283369CFE79}" srcOrd="2" destOrd="0" parTransId="{C1DB31F3-02D0-4184-B175-0024A6EF0CB0}" sibTransId="{CDCBA781-1F29-40ED-811C-25BC810D1002}"/>
    <dgm:cxn modelId="{E5CE1A43-6687-435C-BF9A-3739A9606CEA}" type="presOf" srcId="{7C167749-664A-46F8-BD4B-4F5F66BBEBEC}" destId="{7F6A2E07-6956-456C-8328-45D6E70E9B42}" srcOrd="0" destOrd="0" presId="urn:microsoft.com/office/officeart/2005/8/layout/pyramid2"/>
    <dgm:cxn modelId="{4AE8C12F-8222-4F40-80C1-4F6BD6C2ABE3}" srcId="{0CE6C3E6-5372-47F9-9C29-D9F672D069CF}" destId="{7C167749-664A-46F8-BD4B-4F5F66BBEBEC}" srcOrd="1" destOrd="0" parTransId="{31A69331-13EF-4DC9-91AA-0EC6E5072452}" sibTransId="{DC110C18-D674-4DD2-AEEA-D64CE5CF8C38}"/>
    <dgm:cxn modelId="{F2F948BD-B41B-44FA-B55D-30E2F1D443EE}" type="presOf" srcId="{E2A41E3E-4003-4EB8-B080-80852B47B10B}" destId="{46BAF177-DF06-4F0B-BB7E-39D56F35ED56}" srcOrd="0" destOrd="0" presId="urn:microsoft.com/office/officeart/2005/8/layout/pyramid2"/>
    <dgm:cxn modelId="{DE1161E2-2A54-4B5B-BA9E-7C7ADE4C40B7}" type="presOf" srcId="{0CE6C3E6-5372-47F9-9C29-D9F672D069CF}" destId="{2B393559-F498-4E10-A9A7-E93D1CB18A15}" srcOrd="0" destOrd="0" presId="urn:microsoft.com/office/officeart/2005/8/layout/pyramid2"/>
    <dgm:cxn modelId="{CA7F8466-DF5B-4E76-BBD3-615E1AC6830F}" type="presParOf" srcId="{2B393559-F498-4E10-A9A7-E93D1CB18A15}" destId="{0517D44A-7C66-40BB-8CC2-8E968063A3D3}" srcOrd="0" destOrd="0" presId="urn:microsoft.com/office/officeart/2005/8/layout/pyramid2"/>
    <dgm:cxn modelId="{F8B518A8-22FB-47EC-A7EB-27950627BA6B}" type="presParOf" srcId="{2B393559-F498-4E10-A9A7-E93D1CB18A15}" destId="{355E10B0-594D-46AF-8491-9B9F702BF9B8}" srcOrd="1" destOrd="0" presId="urn:microsoft.com/office/officeart/2005/8/layout/pyramid2"/>
    <dgm:cxn modelId="{B94DE77D-C791-4636-9C78-4E66110DEF35}" type="presParOf" srcId="{355E10B0-594D-46AF-8491-9B9F702BF9B8}" destId="{46BAF177-DF06-4F0B-BB7E-39D56F35ED56}" srcOrd="0" destOrd="0" presId="urn:microsoft.com/office/officeart/2005/8/layout/pyramid2"/>
    <dgm:cxn modelId="{08206C3E-7C84-4A86-B229-16F81C35A7D0}" type="presParOf" srcId="{355E10B0-594D-46AF-8491-9B9F702BF9B8}" destId="{66127BD5-75CE-4352-BD2B-A320E2624A22}" srcOrd="1" destOrd="0" presId="urn:microsoft.com/office/officeart/2005/8/layout/pyramid2"/>
    <dgm:cxn modelId="{E4F8ACD2-5165-4B9A-9306-77D00DC144C6}" type="presParOf" srcId="{355E10B0-594D-46AF-8491-9B9F702BF9B8}" destId="{7F6A2E07-6956-456C-8328-45D6E70E9B42}" srcOrd="2" destOrd="0" presId="urn:microsoft.com/office/officeart/2005/8/layout/pyramid2"/>
    <dgm:cxn modelId="{F6C82730-4FDF-4992-A877-ACE172CD850E}" type="presParOf" srcId="{355E10B0-594D-46AF-8491-9B9F702BF9B8}" destId="{C9EB81AB-DA9A-4C47-A21D-0B584B674971}" srcOrd="3" destOrd="0" presId="urn:microsoft.com/office/officeart/2005/8/layout/pyramid2"/>
    <dgm:cxn modelId="{3286B75B-8F4A-4F3B-AE5D-3B9D998231CD}" type="presParOf" srcId="{355E10B0-594D-46AF-8491-9B9F702BF9B8}" destId="{40176923-05E0-478F-9C54-EFBFB580273A}" srcOrd="4" destOrd="0" presId="urn:microsoft.com/office/officeart/2005/8/layout/pyramid2"/>
    <dgm:cxn modelId="{2E14D40C-C1C2-4549-A5B3-B5A933FABA25}" type="presParOf" srcId="{355E10B0-594D-46AF-8491-9B9F702BF9B8}" destId="{6C8BE001-F62A-43B5-80B5-23300DA8F6BD}" srcOrd="5" destOrd="0" presId="urn:microsoft.com/office/officeart/2005/8/layout/pyramid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D8E1B5-5550-4D0F-B6FE-A0D8309FDFC1}" type="doc">
      <dgm:prSet loTypeId="urn:microsoft.com/office/officeart/2005/8/layout/radial6" loCatId="relationship" qsTypeId="urn:microsoft.com/office/officeart/2005/8/quickstyle/simple1" qsCatId="simple" csTypeId="urn:microsoft.com/office/officeart/2005/8/colors/accent1_2" csCatId="accent1" phldr="1"/>
      <dgm:spPr/>
      <dgm:t>
        <a:bodyPr/>
        <a:lstStyle/>
        <a:p>
          <a:endParaRPr lang="en-US"/>
        </a:p>
      </dgm:t>
    </dgm:pt>
    <dgm:pt modelId="{E1B2C905-FE91-4720-9448-78FBF97E755D}">
      <dgm:prSet phldrT="[Text]"/>
      <dgm:spPr>
        <a:solidFill>
          <a:srgbClr val="54A49D"/>
        </a:solidFill>
      </dgm:spPr>
      <dgm:t>
        <a:bodyPr/>
        <a:lstStyle/>
        <a:p>
          <a:r>
            <a:rPr lang="en-US" dirty="0" smtClean="0"/>
            <a:t>Student </a:t>
          </a:r>
          <a:r>
            <a:rPr lang="en-US" dirty="0" smtClean="0"/>
            <a:t>Staying Sober</a:t>
          </a:r>
          <a:endParaRPr lang="en-US" dirty="0"/>
        </a:p>
      </dgm:t>
    </dgm:pt>
    <dgm:pt modelId="{9FDE3115-9595-44FA-A001-CB8872DB22C7}" type="parTrans" cxnId="{64940A7B-B940-4FEC-A8A3-D1ED19C06B4F}">
      <dgm:prSet/>
      <dgm:spPr/>
      <dgm:t>
        <a:bodyPr/>
        <a:lstStyle/>
        <a:p>
          <a:endParaRPr lang="en-US"/>
        </a:p>
      </dgm:t>
    </dgm:pt>
    <dgm:pt modelId="{05FD156B-7E37-46A9-AC9E-CAF01921611F}" type="sibTrans" cxnId="{64940A7B-B940-4FEC-A8A3-D1ED19C06B4F}">
      <dgm:prSet/>
      <dgm:spPr/>
      <dgm:t>
        <a:bodyPr/>
        <a:lstStyle/>
        <a:p>
          <a:endParaRPr lang="en-US"/>
        </a:p>
      </dgm:t>
    </dgm:pt>
    <dgm:pt modelId="{7C711B30-67CA-46D4-93FB-C921CFDC65D4}">
      <dgm:prSet phldrT="[Text]"/>
      <dgm:spPr>
        <a:solidFill>
          <a:srgbClr val="54A49D"/>
        </a:solidFill>
      </dgm:spPr>
      <dgm:t>
        <a:bodyPr/>
        <a:lstStyle/>
        <a:p>
          <a:r>
            <a:rPr lang="en-US" dirty="0" smtClean="0"/>
            <a:t>TREE program</a:t>
          </a:r>
          <a:endParaRPr lang="en-US" dirty="0"/>
        </a:p>
      </dgm:t>
    </dgm:pt>
    <dgm:pt modelId="{B62F16F7-D692-4B03-B51E-AB219ED79FC1}" type="parTrans" cxnId="{23E396EE-5885-49EA-908B-E8C8F98DE9DA}">
      <dgm:prSet/>
      <dgm:spPr/>
      <dgm:t>
        <a:bodyPr/>
        <a:lstStyle/>
        <a:p>
          <a:endParaRPr lang="en-US"/>
        </a:p>
      </dgm:t>
    </dgm:pt>
    <dgm:pt modelId="{75E10703-E3FD-4386-AEA3-1ABDF57EE20D}" type="sibTrans" cxnId="{23E396EE-5885-49EA-908B-E8C8F98DE9DA}">
      <dgm:prSet/>
      <dgm:spPr>
        <a:solidFill>
          <a:srgbClr val="98CDCD"/>
        </a:solidFill>
      </dgm:spPr>
      <dgm:t>
        <a:bodyPr/>
        <a:lstStyle/>
        <a:p>
          <a:endParaRPr lang="en-US"/>
        </a:p>
      </dgm:t>
    </dgm:pt>
    <dgm:pt modelId="{E5B33AA6-2942-475F-BBC8-0DA57512E0F0}">
      <dgm:prSet phldrT="[Text]"/>
      <dgm:spPr>
        <a:solidFill>
          <a:srgbClr val="54A49D"/>
        </a:solidFill>
      </dgm:spPr>
      <dgm:t>
        <a:bodyPr/>
        <a:lstStyle/>
        <a:p>
          <a:r>
            <a:rPr lang="en-US" dirty="0" smtClean="0"/>
            <a:t>Family/</a:t>
          </a:r>
        </a:p>
        <a:p>
          <a:r>
            <a:rPr lang="en-US" dirty="0" smtClean="0"/>
            <a:t>Friends</a:t>
          </a:r>
          <a:endParaRPr lang="en-US" dirty="0"/>
        </a:p>
      </dgm:t>
    </dgm:pt>
    <dgm:pt modelId="{3A6FC880-E566-4C7B-8593-1124D6375103}" type="parTrans" cxnId="{75CC826F-82DD-48E7-B974-BE37EFD0877F}">
      <dgm:prSet/>
      <dgm:spPr/>
      <dgm:t>
        <a:bodyPr/>
        <a:lstStyle/>
        <a:p>
          <a:endParaRPr lang="en-US"/>
        </a:p>
      </dgm:t>
    </dgm:pt>
    <dgm:pt modelId="{75D0964A-FED0-4329-9BFD-9CFD24C3CB31}" type="sibTrans" cxnId="{75CC826F-82DD-48E7-B974-BE37EFD0877F}">
      <dgm:prSet/>
      <dgm:spPr>
        <a:solidFill>
          <a:srgbClr val="98CDCD"/>
        </a:solidFill>
      </dgm:spPr>
      <dgm:t>
        <a:bodyPr/>
        <a:lstStyle/>
        <a:p>
          <a:endParaRPr lang="en-US"/>
        </a:p>
      </dgm:t>
    </dgm:pt>
    <dgm:pt modelId="{BA3F34B5-A880-472B-9675-C1A88A7B7634}">
      <dgm:prSet phldrT="[Text]" custT="1"/>
      <dgm:spPr>
        <a:solidFill>
          <a:srgbClr val="54A49D"/>
        </a:solidFill>
      </dgm:spPr>
      <dgm:t>
        <a:bodyPr/>
        <a:lstStyle/>
        <a:p>
          <a:r>
            <a:rPr lang="en-US" sz="2000" dirty="0" smtClean="0"/>
            <a:t>Probation</a:t>
          </a:r>
          <a:r>
            <a:rPr lang="en-US" sz="2200" baseline="0" dirty="0" smtClean="0"/>
            <a:t> </a:t>
          </a:r>
          <a:endParaRPr lang="en-US" sz="2200" dirty="0"/>
        </a:p>
      </dgm:t>
    </dgm:pt>
    <dgm:pt modelId="{5A6F24BF-43B5-4E1E-BEE6-D9C0CEABEF81}" type="parTrans" cxnId="{47857ACA-C3D8-499A-9955-5ABF53F57B30}">
      <dgm:prSet/>
      <dgm:spPr/>
      <dgm:t>
        <a:bodyPr/>
        <a:lstStyle/>
        <a:p>
          <a:endParaRPr lang="en-US"/>
        </a:p>
      </dgm:t>
    </dgm:pt>
    <dgm:pt modelId="{2F57AD67-6F35-464A-B80E-7A610DEFFF10}" type="sibTrans" cxnId="{47857ACA-C3D8-499A-9955-5ABF53F57B30}">
      <dgm:prSet/>
      <dgm:spPr>
        <a:solidFill>
          <a:srgbClr val="98CDCD"/>
        </a:solidFill>
      </dgm:spPr>
      <dgm:t>
        <a:bodyPr/>
        <a:lstStyle/>
        <a:p>
          <a:endParaRPr lang="en-US"/>
        </a:p>
      </dgm:t>
    </dgm:pt>
    <dgm:pt modelId="{88772D36-D1E7-4202-B265-7A6B3D3D4D53}">
      <dgm:prSet phldrT="[Text]"/>
      <dgm:spPr>
        <a:solidFill>
          <a:srgbClr val="54A49D"/>
        </a:solidFill>
      </dgm:spPr>
      <dgm:t>
        <a:bodyPr/>
        <a:lstStyle/>
        <a:p>
          <a:r>
            <a:rPr lang="en-US" dirty="0" smtClean="0"/>
            <a:t>School </a:t>
          </a:r>
          <a:r>
            <a:rPr lang="en-US" dirty="0" smtClean="0"/>
            <a:t>Staff</a:t>
          </a:r>
          <a:endParaRPr lang="en-US" dirty="0"/>
        </a:p>
      </dgm:t>
    </dgm:pt>
    <dgm:pt modelId="{5416FBD1-FD36-48B3-A0AE-2BEE8F879227}" type="parTrans" cxnId="{BE5ADCB4-04FD-4E63-9834-098F3DEDDAF0}">
      <dgm:prSet/>
      <dgm:spPr/>
      <dgm:t>
        <a:bodyPr/>
        <a:lstStyle/>
        <a:p>
          <a:endParaRPr lang="en-US"/>
        </a:p>
      </dgm:t>
    </dgm:pt>
    <dgm:pt modelId="{52815A15-C808-40D3-9377-1377C4E795F9}" type="sibTrans" cxnId="{BE5ADCB4-04FD-4E63-9834-098F3DEDDAF0}">
      <dgm:prSet/>
      <dgm:spPr>
        <a:solidFill>
          <a:srgbClr val="98CDCD"/>
        </a:solidFill>
      </dgm:spPr>
      <dgm:t>
        <a:bodyPr/>
        <a:lstStyle/>
        <a:p>
          <a:endParaRPr lang="en-US"/>
        </a:p>
      </dgm:t>
    </dgm:pt>
    <dgm:pt modelId="{437B9BE0-2815-4340-89A3-86D8B73747B8}">
      <dgm:prSet phldrT="[Text]"/>
      <dgm:spPr>
        <a:solidFill>
          <a:srgbClr val="54A49D"/>
        </a:solidFill>
      </dgm:spPr>
      <dgm:t>
        <a:bodyPr/>
        <a:lstStyle/>
        <a:p>
          <a:r>
            <a:rPr lang="en-US" dirty="0" smtClean="0"/>
            <a:t>Child Welfare</a:t>
          </a:r>
          <a:endParaRPr lang="en-US" dirty="0"/>
        </a:p>
      </dgm:t>
    </dgm:pt>
    <dgm:pt modelId="{D8861D09-18DF-4E8A-9905-128F867D12AA}" type="parTrans" cxnId="{35362818-DA6C-406B-A779-1E0FD858A780}">
      <dgm:prSet/>
      <dgm:spPr/>
      <dgm:t>
        <a:bodyPr/>
        <a:lstStyle/>
        <a:p>
          <a:endParaRPr lang="en-US"/>
        </a:p>
      </dgm:t>
    </dgm:pt>
    <dgm:pt modelId="{8CB42E6F-FBD8-4BCF-831F-B43557016273}" type="sibTrans" cxnId="{35362818-DA6C-406B-A779-1E0FD858A780}">
      <dgm:prSet/>
      <dgm:spPr>
        <a:solidFill>
          <a:srgbClr val="98CDCD"/>
        </a:solidFill>
      </dgm:spPr>
      <dgm:t>
        <a:bodyPr/>
        <a:lstStyle/>
        <a:p>
          <a:endParaRPr lang="en-US"/>
        </a:p>
      </dgm:t>
    </dgm:pt>
    <dgm:pt modelId="{29EE4DAA-141F-40AE-B6C1-0B3A1BFAD5E8}">
      <dgm:prSet phldrT="[Text]"/>
      <dgm:spPr>
        <a:solidFill>
          <a:srgbClr val="54A49D"/>
        </a:solidFill>
      </dgm:spPr>
      <dgm:t>
        <a:bodyPr/>
        <a:lstStyle/>
        <a:p>
          <a:r>
            <a:rPr lang="en-US" dirty="0" smtClean="0"/>
            <a:t>Courts</a:t>
          </a:r>
          <a:endParaRPr lang="en-US" dirty="0"/>
        </a:p>
      </dgm:t>
    </dgm:pt>
    <dgm:pt modelId="{D1EF4B7E-87E3-458B-9491-C56FA717139D}" type="parTrans" cxnId="{83653277-D3D1-484D-9E0B-CC6CF6201C09}">
      <dgm:prSet/>
      <dgm:spPr/>
      <dgm:t>
        <a:bodyPr/>
        <a:lstStyle/>
        <a:p>
          <a:endParaRPr lang="en-US"/>
        </a:p>
      </dgm:t>
    </dgm:pt>
    <dgm:pt modelId="{42CAC5DD-6948-46D6-82BA-4E335329B2FA}" type="sibTrans" cxnId="{83653277-D3D1-484D-9E0B-CC6CF6201C09}">
      <dgm:prSet/>
      <dgm:spPr>
        <a:solidFill>
          <a:srgbClr val="98CDCD"/>
        </a:solidFill>
      </dgm:spPr>
      <dgm:t>
        <a:bodyPr/>
        <a:lstStyle/>
        <a:p>
          <a:endParaRPr lang="en-US"/>
        </a:p>
      </dgm:t>
    </dgm:pt>
    <dgm:pt modelId="{6CD68E08-CA7A-487D-B5C4-649D72C22036}" type="pres">
      <dgm:prSet presAssocID="{18D8E1B5-5550-4D0F-B6FE-A0D8309FDFC1}" presName="Name0" presStyleCnt="0">
        <dgm:presLayoutVars>
          <dgm:chMax val="1"/>
          <dgm:dir/>
          <dgm:animLvl val="ctr"/>
          <dgm:resizeHandles val="exact"/>
        </dgm:presLayoutVars>
      </dgm:prSet>
      <dgm:spPr/>
      <dgm:t>
        <a:bodyPr/>
        <a:lstStyle/>
        <a:p>
          <a:endParaRPr lang="en-US"/>
        </a:p>
      </dgm:t>
    </dgm:pt>
    <dgm:pt modelId="{22977AD2-A7B1-4559-BA46-5F5660312C2A}" type="pres">
      <dgm:prSet presAssocID="{E1B2C905-FE91-4720-9448-78FBF97E755D}" presName="centerShape" presStyleLbl="node0" presStyleIdx="0" presStyleCnt="1"/>
      <dgm:spPr/>
      <dgm:t>
        <a:bodyPr/>
        <a:lstStyle/>
        <a:p>
          <a:endParaRPr lang="en-US"/>
        </a:p>
      </dgm:t>
    </dgm:pt>
    <dgm:pt modelId="{5F0A2C74-F17D-4A2B-BFBE-C567157498BD}" type="pres">
      <dgm:prSet presAssocID="{7C711B30-67CA-46D4-93FB-C921CFDC65D4}" presName="node" presStyleLbl="node1" presStyleIdx="0" presStyleCnt="6">
        <dgm:presLayoutVars>
          <dgm:bulletEnabled val="1"/>
        </dgm:presLayoutVars>
      </dgm:prSet>
      <dgm:spPr/>
      <dgm:t>
        <a:bodyPr/>
        <a:lstStyle/>
        <a:p>
          <a:endParaRPr lang="en-US"/>
        </a:p>
      </dgm:t>
    </dgm:pt>
    <dgm:pt modelId="{7BCF94EC-1053-4736-A9AB-64D5EBB8BF43}" type="pres">
      <dgm:prSet presAssocID="{7C711B30-67CA-46D4-93FB-C921CFDC65D4}" presName="dummy" presStyleCnt="0"/>
      <dgm:spPr/>
    </dgm:pt>
    <dgm:pt modelId="{424844A1-1F8D-45F9-92CC-89D64DD9D6FC}" type="pres">
      <dgm:prSet presAssocID="{75E10703-E3FD-4386-AEA3-1ABDF57EE20D}" presName="sibTrans" presStyleLbl="sibTrans2D1" presStyleIdx="0" presStyleCnt="6"/>
      <dgm:spPr/>
      <dgm:t>
        <a:bodyPr/>
        <a:lstStyle/>
        <a:p>
          <a:endParaRPr lang="en-US"/>
        </a:p>
      </dgm:t>
    </dgm:pt>
    <dgm:pt modelId="{98B3CEFA-33C5-49EE-84B5-83677C075478}" type="pres">
      <dgm:prSet presAssocID="{E5B33AA6-2942-475F-BBC8-0DA57512E0F0}" presName="node" presStyleLbl="node1" presStyleIdx="1" presStyleCnt="6">
        <dgm:presLayoutVars>
          <dgm:bulletEnabled val="1"/>
        </dgm:presLayoutVars>
      </dgm:prSet>
      <dgm:spPr/>
      <dgm:t>
        <a:bodyPr/>
        <a:lstStyle/>
        <a:p>
          <a:endParaRPr lang="en-US"/>
        </a:p>
      </dgm:t>
    </dgm:pt>
    <dgm:pt modelId="{56F7D6B6-2103-4296-8D2C-E07B0BDBAE6C}" type="pres">
      <dgm:prSet presAssocID="{E5B33AA6-2942-475F-BBC8-0DA57512E0F0}" presName="dummy" presStyleCnt="0"/>
      <dgm:spPr/>
    </dgm:pt>
    <dgm:pt modelId="{AE84DEEA-3F04-455B-90F2-78E9F2B19AE2}" type="pres">
      <dgm:prSet presAssocID="{75D0964A-FED0-4329-9BFD-9CFD24C3CB31}" presName="sibTrans" presStyleLbl="sibTrans2D1" presStyleIdx="1" presStyleCnt="6"/>
      <dgm:spPr/>
      <dgm:t>
        <a:bodyPr/>
        <a:lstStyle/>
        <a:p>
          <a:endParaRPr lang="en-US"/>
        </a:p>
      </dgm:t>
    </dgm:pt>
    <dgm:pt modelId="{CD2FBDE9-87A0-49B6-BB3A-76E621008B64}" type="pres">
      <dgm:prSet presAssocID="{BA3F34B5-A880-472B-9675-C1A88A7B7634}" presName="node" presStyleLbl="node1" presStyleIdx="2" presStyleCnt="6" custRadScaleRad="99443" custRadScaleInc="0">
        <dgm:presLayoutVars>
          <dgm:bulletEnabled val="1"/>
        </dgm:presLayoutVars>
      </dgm:prSet>
      <dgm:spPr/>
      <dgm:t>
        <a:bodyPr/>
        <a:lstStyle/>
        <a:p>
          <a:endParaRPr lang="en-US"/>
        </a:p>
      </dgm:t>
    </dgm:pt>
    <dgm:pt modelId="{096A7001-8FE7-4410-881E-61A031FF77FE}" type="pres">
      <dgm:prSet presAssocID="{BA3F34B5-A880-472B-9675-C1A88A7B7634}" presName="dummy" presStyleCnt="0"/>
      <dgm:spPr/>
    </dgm:pt>
    <dgm:pt modelId="{074B31C0-716C-45E6-81A8-E9A972898519}" type="pres">
      <dgm:prSet presAssocID="{2F57AD67-6F35-464A-B80E-7A610DEFFF10}" presName="sibTrans" presStyleLbl="sibTrans2D1" presStyleIdx="2" presStyleCnt="6"/>
      <dgm:spPr/>
      <dgm:t>
        <a:bodyPr/>
        <a:lstStyle/>
        <a:p>
          <a:endParaRPr lang="en-US"/>
        </a:p>
      </dgm:t>
    </dgm:pt>
    <dgm:pt modelId="{EE3EDF5C-46D6-4890-85FA-F7E74BB51A8A}" type="pres">
      <dgm:prSet presAssocID="{88772D36-D1E7-4202-B265-7A6B3D3D4D53}" presName="node" presStyleLbl="node1" presStyleIdx="3" presStyleCnt="6">
        <dgm:presLayoutVars>
          <dgm:bulletEnabled val="1"/>
        </dgm:presLayoutVars>
      </dgm:prSet>
      <dgm:spPr/>
      <dgm:t>
        <a:bodyPr/>
        <a:lstStyle/>
        <a:p>
          <a:endParaRPr lang="en-US"/>
        </a:p>
      </dgm:t>
    </dgm:pt>
    <dgm:pt modelId="{43EF1EAC-921D-46AC-A189-59658C04212B}" type="pres">
      <dgm:prSet presAssocID="{88772D36-D1E7-4202-B265-7A6B3D3D4D53}" presName="dummy" presStyleCnt="0"/>
      <dgm:spPr/>
    </dgm:pt>
    <dgm:pt modelId="{03F49966-FA15-4E26-9C71-E1E69597D667}" type="pres">
      <dgm:prSet presAssocID="{52815A15-C808-40D3-9377-1377C4E795F9}" presName="sibTrans" presStyleLbl="sibTrans2D1" presStyleIdx="3" presStyleCnt="6"/>
      <dgm:spPr/>
      <dgm:t>
        <a:bodyPr/>
        <a:lstStyle/>
        <a:p>
          <a:endParaRPr lang="en-US"/>
        </a:p>
      </dgm:t>
    </dgm:pt>
    <dgm:pt modelId="{9D39A009-45DC-43A5-AF21-563663C927D4}" type="pres">
      <dgm:prSet presAssocID="{437B9BE0-2815-4340-89A3-86D8B73747B8}" presName="node" presStyleLbl="node1" presStyleIdx="4" presStyleCnt="6">
        <dgm:presLayoutVars>
          <dgm:bulletEnabled val="1"/>
        </dgm:presLayoutVars>
      </dgm:prSet>
      <dgm:spPr/>
      <dgm:t>
        <a:bodyPr/>
        <a:lstStyle/>
        <a:p>
          <a:endParaRPr lang="en-US"/>
        </a:p>
      </dgm:t>
    </dgm:pt>
    <dgm:pt modelId="{10539DF5-8BD2-4613-8A80-D662672247CC}" type="pres">
      <dgm:prSet presAssocID="{437B9BE0-2815-4340-89A3-86D8B73747B8}" presName="dummy" presStyleCnt="0"/>
      <dgm:spPr/>
    </dgm:pt>
    <dgm:pt modelId="{420E69CC-BF03-444F-9FE1-88FA3EEF046B}" type="pres">
      <dgm:prSet presAssocID="{8CB42E6F-FBD8-4BCF-831F-B43557016273}" presName="sibTrans" presStyleLbl="sibTrans2D1" presStyleIdx="4" presStyleCnt="6"/>
      <dgm:spPr/>
      <dgm:t>
        <a:bodyPr/>
        <a:lstStyle/>
        <a:p>
          <a:endParaRPr lang="en-US"/>
        </a:p>
      </dgm:t>
    </dgm:pt>
    <dgm:pt modelId="{496A83B6-8B14-4BC9-977A-5B1FB72BDDBA}" type="pres">
      <dgm:prSet presAssocID="{29EE4DAA-141F-40AE-B6C1-0B3A1BFAD5E8}" presName="node" presStyleLbl="node1" presStyleIdx="5" presStyleCnt="6">
        <dgm:presLayoutVars>
          <dgm:bulletEnabled val="1"/>
        </dgm:presLayoutVars>
      </dgm:prSet>
      <dgm:spPr/>
      <dgm:t>
        <a:bodyPr/>
        <a:lstStyle/>
        <a:p>
          <a:endParaRPr lang="en-US"/>
        </a:p>
      </dgm:t>
    </dgm:pt>
    <dgm:pt modelId="{D982DF26-8425-4456-9FD5-7CDA661C63FB}" type="pres">
      <dgm:prSet presAssocID="{29EE4DAA-141F-40AE-B6C1-0B3A1BFAD5E8}" presName="dummy" presStyleCnt="0"/>
      <dgm:spPr/>
    </dgm:pt>
    <dgm:pt modelId="{BDC9D467-4F28-4EC4-B295-D155AED7E423}" type="pres">
      <dgm:prSet presAssocID="{42CAC5DD-6948-46D6-82BA-4E335329B2FA}" presName="sibTrans" presStyleLbl="sibTrans2D1" presStyleIdx="5" presStyleCnt="6"/>
      <dgm:spPr/>
      <dgm:t>
        <a:bodyPr/>
        <a:lstStyle/>
        <a:p>
          <a:endParaRPr lang="en-US"/>
        </a:p>
      </dgm:t>
    </dgm:pt>
  </dgm:ptLst>
  <dgm:cxnLst>
    <dgm:cxn modelId="{177D0D05-3550-4D04-9BC8-389D837495EA}" type="presOf" srcId="{7C711B30-67CA-46D4-93FB-C921CFDC65D4}" destId="{5F0A2C74-F17D-4A2B-BFBE-C567157498BD}" srcOrd="0" destOrd="0" presId="urn:microsoft.com/office/officeart/2005/8/layout/radial6"/>
    <dgm:cxn modelId="{35362818-DA6C-406B-A779-1E0FD858A780}" srcId="{E1B2C905-FE91-4720-9448-78FBF97E755D}" destId="{437B9BE0-2815-4340-89A3-86D8B73747B8}" srcOrd="4" destOrd="0" parTransId="{D8861D09-18DF-4E8A-9905-128F867D12AA}" sibTransId="{8CB42E6F-FBD8-4BCF-831F-B43557016273}"/>
    <dgm:cxn modelId="{FE405E94-22E1-47FB-B2D2-1BFB78BB027F}" type="presOf" srcId="{75E10703-E3FD-4386-AEA3-1ABDF57EE20D}" destId="{424844A1-1F8D-45F9-92CC-89D64DD9D6FC}" srcOrd="0" destOrd="0" presId="urn:microsoft.com/office/officeart/2005/8/layout/radial6"/>
    <dgm:cxn modelId="{83653277-D3D1-484D-9E0B-CC6CF6201C09}" srcId="{E1B2C905-FE91-4720-9448-78FBF97E755D}" destId="{29EE4DAA-141F-40AE-B6C1-0B3A1BFAD5E8}" srcOrd="5" destOrd="0" parTransId="{D1EF4B7E-87E3-458B-9491-C56FA717139D}" sibTransId="{42CAC5DD-6948-46D6-82BA-4E335329B2FA}"/>
    <dgm:cxn modelId="{12003908-7D47-4F9E-80D1-7CDD461BFFB5}" type="presOf" srcId="{42CAC5DD-6948-46D6-82BA-4E335329B2FA}" destId="{BDC9D467-4F28-4EC4-B295-D155AED7E423}" srcOrd="0" destOrd="0" presId="urn:microsoft.com/office/officeart/2005/8/layout/radial6"/>
    <dgm:cxn modelId="{FC76A570-C3A5-4230-8193-8EAA410A8BC5}" type="presOf" srcId="{75D0964A-FED0-4329-9BFD-9CFD24C3CB31}" destId="{AE84DEEA-3F04-455B-90F2-78E9F2B19AE2}" srcOrd="0" destOrd="0" presId="urn:microsoft.com/office/officeart/2005/8/layout/radial6"/>
    <dgm:cxn modelId="{47857ACA-C3D8-499A-9955-5ABF53F57B30}" srcId="{E1B2C905-FE91-4720-9448-78FBF97E755D}" destId="{BA3F34B5-A880-472B-9675-C1A88A7B7634}" srcOrd="2" destOrd="0" parTransId="{5A6F24BF-43B5-4E1E-BEE6-D9C0CEABEF81}" sibTransId="{2F57AD67-6F35-464A-B80E-7A610DEFFF10}"/>
    <dgm:cxn modelId="{B380C29F-9866-4932-9371-809C1D0D529C}" type="presOf" srcId="{18D8E1B5-5550-4D0F-B6FE-A0D8309FDFC1}" destId="{6CD68E08-CA7A-487D-B5C4-649D72C22036}" srcOrd="0" destOrd="0" presId="urn:microsoft.com/office/officeart/2005/8/layout/radial6"/>
    <dgm:cxn modelId="{23E396EE-5885-49EA-908B-E8C8F98DE9DA}" srcId="{E1B2C905-FE91-4720-9448-78FBF97E755D}" destId="{7C711B30-67CA-46D4-93FB-C921CFDC65D4}" srcOrd="0" destOrd="0" parTransId="{B62F16F7-D692-4B03-B51E-AB219ED79FC1}" sibTransId="{75E10703-E3FD-4386-AEA3-1ABDF57EE20D}"/>
    <dgm:cxn modelId="{AB4C2B68-8A77-45BC-8EA0-5EC8E7787E31}" type="presOf" srcId="{437B9BE0-2815-4340-89A3-86D8B73747B8}" destId="{9D39A009-45DC-43A5-AF21-563663C927D4}" srcOrd="0" destOrd="0" presId="urn:microsoft.com/office/officeart/2005/8/layout/radial6"/>
    <dgm:cxn modelId="{FD12A7CD-ED0A-4060-B701-5C312C4CFB8D}" type="presOf" srcId="{E1B2C905-FE91-4720-9448-78FBF97E755D}" destId="{22977AD2-A7B1-4559-BA46-5F5660312C2A}" srcOrd="0" destOrd="0" presId="urn:microsoft.com/office/officeart/2005/8/layout/radial6"/>
    <dgm:cxn modelId="{75CC826F-82DD-48E7-B974-BE37EFD0877F}" srcId="{E1B2C905-FE91-4720-9448-78FBF97E755D}" destId="{E5B33AA6-2942-475F-BBC8-0DA57512E0F0}" srcOrd="1" destOrd="0" parTransId="{3A6FC880-E566-4C7B-8593-1124D6375103}" sibTransId="{75D0964A-FED0-4329-9BFD-9CFD24C3CB31}"/>
    <dgm:cxn modelId="{BD46DB32-D0C9-4839-BE7D-43DC5CC9CCE8}" type="presOf" srcId="{52815A15-C808-40D3-9377-1377C4E795F9}" destId="{03F49966-FA15-4E26-9C71-E1E69597D667}" srcOrd="0" destOrd="0" presId="urn:microsoft.com/office/officeart/2005/8/layout/radial6"/>
    <dgm:cxn modelId="{97FDCDF9-4BB6-494F-B1FC-44037573D1E1}" type="presOf" srcId="{2F57AD67-6F35-464A-B80E-7A610DEFFF10}" destId="{074B31C0-716C-45E6-81A8-E9A972898519}" srcOrd="0" destOrd="0" presId="urn:microsoft.com/office/officeart/2005/8/layout/radial6"/>
    <dgm:cxn modelId="{A5FECFC8-1894-404D-99C5-363EE665D909}" type="presOf" srcId="{E5B33AA6-2942-475F-BBC8-0DA57512E0F0}" destId="{98B3CEFA-33C5-49EE-84B5-83677C075478}" srcOrd="0" destOrd="0" presId="urn:microsoft.com/office/officeart/2005/8/layout/radial6"/>
    <dgm:cxn modelId="{64940A7B-B940-4FEC-A8A3-D1ED19C06B4F}" srcId="{18D8E1B5-5550-4D0F-B6FE-A0D8309FDFC1}" destId="{E1B2C905-FE91-4720-9448-78FBF97E755D}" srcOrd="0" destOrd="0" parTransId="{9FDE3115-9595-44FA-A001-CB8872DB22C7}" sibTransId="{05FD156B-7E37-46A9-AC9E-CAF01921611F}"/>
    <dgm:cxn modelId="{8EF91FB1-7EF8-4700-A31B-93156CA0B7BC}" type="presOf" srcId="{8CB42E6F-FBD8-4BCF-831F-B43557016273}" destId="{420E69CC-BF03-444F-9FE1-88FA3EEF046B}" srcOrd="0" destOrd="0" presId="urn:microsoft.com/office/officeart/2005/8/layout/radial6"/>
    <dgm:cxn modelId="{BE5ADCB4-04FD-4E63-9834-098F3DEDDAF0}" srcId="{E1B2C905-FE91-4720-9448-78FBF97E755D}" destId="{88772D36-D1E7-4202-B265-7A6B3D3D4D53}" srcOrd="3" destOrd="0" parTransId="{5416FBD1-FD36-48B3-A0AE-2BEE8F879227}" sibTransId="{52815A15-C808-40D3-9377-1377C4E795F9}"/>
    <dgm:cxn modelId="{D1F1A9FD-0CD6-4D3E-96A9-7C514DAEFCE5}" type="presOf" srcId="{29EE4DAA-141F-40AE-B6C1-0B3A1BFAD5E8}" destId="{496A83B6-8B14-4BC9-977A-5B1FB72BDDBA}" srcOrd="0" destOrd="0" presId="urn:microsoft.com/office/officeart/2005/8/layout/radial6"/>
    <dgm:cxn modelId="{EE2AC633-E3ED-46B0-8913-9671BEE3BF06}" type="presOf" srcId="{88772D36-D1E7-4202-B265-7A6B3D3D4D53}" destId="{EE3EDF5C-46D6-4890-85FA-F7E74BB51A8A}" srcOrd="0" destOrd="0" presId="urn:microsoft.com/office/officeart/2005/8/layout/radial6"/>
    <dgm:cxn modelId="{14DEC089-5F01-42E9-934B-3FCD63219123}" type="presOf" srcId="{BA3F34B5-A880-472B-9675-C1A88A7B7634}" destId="{CD2FBDE9-87A0-49B6-BB3A-76E621008B64}" srcOrd="0" destOrd="0" presId="urn:microsoft.com/office/officeart/2005/8/layout/radial6"/>
    <dgm:cxn modelId="{AE424CEA-F770-4046-A8D7-DF82818DE9B0}" type="presParOf" srcId="{6CD68E08-CA7A-487D-B5C4-649D72C22036}" destId="{22977AD2-A7B1-4559-BA46-5F5660312C2A}" srcOrd="0" destOrd="0" presId="urn:microsoft.com/office/officeart/2005/8/layout/radial6"/>
    <dgm:cxn modelId="{9EC7AE3D-76FD-4342-AEAB-B600B8806AE4}" type="presParOf" srcId="{6CD68E08-CA7A-487D-B5C4-649D72C22036}" destId="{5F0A2C74-F17D-4A2B-BFBE-C567157498BD}" srcOrd="1" destOrd="0" presId="urn:microsoft.com/office/officeart/2005/8/layout/radial6"/>
    <dgm:cxn modelId="{15E15FEE-EC57-448F-B54E-22264D858088}" type="presParOf" srcId="{6CD68E08-CA7A-487D-B5C4-649D72C22036}" destId="{7BCF94EC-1053-4736-A9AB-64D5EBB8BF43}" srcOrd="2" destOrd="0" presId="urn:microsoft.com/office/officeart/2005/8/layout/radial6"/>
    <dgm:cxn modelId="{2C690A8C-F3C2-46FE-B089-EF77ACF94C75}" type="presParOf" srcId="{6CD68E08-CA7A-487D-B5C4-649D72C22036}" destId="{424844A1-1F8D-45F9-92CC-89D64DD9D6FC}" srcOrd="3" destOrd="0" presId="urn:microsoft.com/office/officeart/2005/8/layout/radial6"/>
    <dgm:cxn modelId="{7142DAD0-8B76-48B2-82C8-CE65587DA9B9}" type="presParOf" srcId="{6CD68E08-CA7A-487D-B5C4-649D72C22036}" destId="{98B3CEFA-33C5-49EE-84B5-83677C075478}" srcOrd="4" destOrd="0" presId="urn:microsoft.com/office/officeart/2005/8/layout/radial6"/>
    <dgm:cxn modelId="{1632AE79-0F80-400F-AC93-BDF142A8A6E2}" type="presParOf" srcId="{6CD68E08-CA7A-487D-B5C4-649D72C22036}" destId="{56F7D6B6-2103-4296-8D2C-E07B0BDBAE6C}" srcOrd="5" destOrd="0" presId="urn:microsoft.com/office/officeart/2005/8/layout/radial6"/>
    <dgm:cxn modelId="{7732F4F0-C706-4FCF-8997-E8EFE88A7CBA}" type="presParOf" srcId="{6CD68E08-CA7A-487D-B5C4-649D72C22036}" destId="{AE84DEEA-3F04-455B-90F2-78E9F2B19AE2}" srcOrd="6" destOrd="0" presId="urn:microsoft.com/office/officeart/2005/8/layout/radial6"/>
    <dgm:cxn modelId="{A25C66F3-01BC-4C01-A5EE-E27B0AD04E3C}" type="presParOf" srcId="{6CD68E08-CA7A-487D-B5C4-649D72C22036}" destId="{CD2FBDE9-87A0-49B6-BB3A-76E621008B64}" srcOrd="7" destOrd="0" presId="urn:microsoft.com/office/officeart/2005/8/layout/radial6"/>
    <dgm:cxn modelId="{E437614B-8A80-4EA7-9B84-6946840EEF98}" type="presParOf" srcId="{6CD68E08-CA7A-487D-B5C4-649D72C22036}" destId="{096A7001-8FE7-4410-881E-61A031FF77FE}" srcOrd="8" destOrd="0" presId="urn:microsoft.com/office/officeart/2005/8/layout/radial6"/>
    <dgm:cxn modelId="{C5247101-7D61-40CC-8734-925B2B41D0CE}" type="presParOf" srcId="{6CD68E08-CA7A-487D-B5C4-649D72C22036}" destId="{074B31C0-716C-45E6-81A8-E9A972898519}" srcOrd="9" destOrd="0" presId="urn:microsoft.com/office/officeart/2005/8/layout/radial6"/>
    <dgm:cxn modelId="{28351F52-1624-4693-912C-7D06E0FEBBEC}" type="presParOf" srcId="{6CD68E08-CA7A-487D-B5C4-649D72C22036}" destId="{EE3EDF5C-46D6-4890-85FA-F7E74BB51A8A}" srcOrd="10" destOrd="0" presId="urn:microsoft.com/office/officeart/2005/8/layout/radial6"/>
    <dgm:cxn modelId="{332E6843-5C93-4472-BD28-5C07F1FE4991}" type="presParOf" srcId="{6CD68E08-CA7A-487D-B5C4-649D72C22036}" destId="{43EF1EAC-921D-46AC-A189-59658C04212B}" srcOrd="11" destOrd="0" presId="urn:microsoft.com/office/officeart/2005/8/layout/radial6"/>
    <dgm:cxn modelId="{67F2A6CE-9183-4911-987E-C0FC91CC19D3}" type="presParOf" srcId="{6CD68E08-CA7A-487D-B5C4-649D72C22036}" destId="{03F49966-FA15-4E26-9C71-E1E69597D667}" srcOrd="12" destOrd="0" presId="urn:microsoft.com/office/officeart/2005/8/layout/radial6"/>
    <dgm:cxn modelId="{DBF4F935-B9DE-4ED5-91D4-D2AB4E030D15}" type="presParOf" srcId="{6CD68E08-CA7A-487D-B5C4-649D72C22036}" destId="{9D39A009-45DC-43A5-AF21-563663C927D4}" srcOrd="13" destOrd="0" presId="urn:microsoft.com/office/officeart/2005/8/layout/radial6"/>
    <dgm:cxn modelId="{FE3188FD-015E-4C53-8E20-86E01B17D70B}" type="presParOf" srcId="{6CD68E08-CA7A-487D-B5C4-649D72C22036}" destId="{10539DF5-8BD2-4613-8A80-D662672247CC}" srcOrd="14" destOrd="0" presId="urn:microsoft.com/office/officeart/2005/8/layout/radial6"/>
    <dgm:cxn modelId="{B5CEEFD5-2B46-4743-9237-E18FAD9BDCD7}" type="presParOf" srcId="{6CD68E08-CA7A-487D-B5C4-649D72C22036}" destId="{420E69CC-BF03-444F-9FE1-88FA3EEF046B}" srcOrd="15" destOrd="0" presId="urn:microsoft.com/office/officeart/2005/8/layout/radial6"/>
    <dgm:cxn modelId="{8B287709-36B0-405A-AA17-6BCACD71AA54}" type="presParOf" srcId="{6CD68E08-CA7A-487D-B5C4-649D72C22036}" destId="{496A83B6-8B14-4BC9-977A-5B1FB72BDDBA}" srcOrd="16" destOrd="0" presId="urn:microsoft.com/office/officeart/2005/8/layout/radial6"/>
    <dgm:cxn modelId="{6D79E753-6657-43D2-A95E-51F5A472D9C4}" type="presParOf" srcId="{6CD68E08-CA7A-487D-B5C4-649D72C22036}" destId="{D982DF26-8425-4456-9FD5-7CDA661C63FB}" srcOrd="17" destOrd="0" presId="urn:microsoft.com/office/officeart/2005/8/layout/radial6"/>
    <dgm:cxn modelId="{38F88FA3-7BD1-4EAC-8DC7-BC2D38E90927}" type="presParOf" srcId="{6CD68E08-CA7A-487D-B5C4-649D72C22036}" destId="{BDC9D467-4F28-4EC4-B295-D155AED7E423}" srcOrd="18" destOrd="0" presId="urn:microsoft.com/office/officeart/2005/8/layout/radial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C80788D-81E8-471E-9051-7B82B6BF394E}" type="doc">
      <dgm:prSet loTypeId="urn:microsoft.com/office/officeart/2009/3/layout/IncreasingArrowsProcess" loCatId="process" qsTypeId="urn:microsoft.com/office/officeart/2005/8/quickstyle/simple1" qsCatId="simple" csTypeId="urn:microsoft.com/office/officeart/2005/8/colors/accent1_2" csCatId="accent1" phldr="1"/>
      <dgm:spPr/>
      <dgm:t>
        <a:bodyPr/>
        <a:lstStyle/>
        <a:p>
          <a:endParaRPr lang="en-US"/>
        </a:p>
      </dgm:t>
    </dgm:pt>
    <dgm:pt modelId="{3951452C-C56B-41A4-8D90-7B54FB426683}">
      <dgm:prSet phldrT="[Text]"/>
      <dgm:spPr>
        <a:solidFill>
          <a:srgbClr val="54A49D"/>
        </a:solidFill>
      </dgm:spPr>
      <dgm:t>
        <a:bodyPr/>
        <a:lstStyle/>
        <a:p>
          <a:r>
            <a:rPr lang="en-US" dirty="0" smtClean="0"/>
            <a:t>Parent/Child/Family</a:t>
          </a:r>
          <a:endParaRPr lang="en-US" dirty="0"/>
        </a:p>
      </dgm:t>
    </dgm:pt>
    <dgm:pt modelId="{41D27C8C-D736-4B8F-8CFB-CFD862C955CE}" type="parTrans" cxnId="{4A95B3E5-3842-47DA-9256-389797B246EC}">
      <dgm:prSet/>
      <dgm:spPr/>
      <dgm:t>
        <a:bodyPr/>
        <a:lstStyle/>
        <a:p>
          <a:endParaRPr lang="en-US"/>
        </a:p>
      </dgm:t>
    </dgm:pt>
    <dgm:pt modelId="{FDB2BE42-94FE-4A1E-AFF5-112AEEDFACE3}" type="sibTrans" cxnId="{4A95B3E5-3842-47DA-9256-389797B246EC}">
      <dgm:prSet/>
      <dgm:spPr/>
      <dgm:t>
        <a:bodyPr/>
        <a:lstStyle/>
        <a:p>
          <a:endParaRPr lang="en-US"/>
        </a:p>
      </dgm:t>
    </dgm:pt>
    <dgm:pt modelId="{3A31BDB2-118C-4308-BDFA-DF105559BA42}">
      <dgm:prSet phldrT="[Text]"/>
      <dgm:spPr/>
      <dgm:t>
        <a:bodyPr/>
        <a:lstStyle/>
        <a:p>
          <a:r>
            <a:rPr lang="en-US" dirty="0" smtClean="0"/>
            <a:t>- Willingness to learn</a:t>
          </a:r>
          <a:endParaRPr lang="en-US" dirty="0"/>
        </a:p>
      </dgm:t>
    </dgm:pt>
    <dgm:pt modelId="{EEBC1E1D-9062-4E89-B87F-F8C0528B32EB}" type="parTrans" cxnId="{40DF1709-D034-457F-AAEC-ECC72C696A54}">
      <dgm:prSet/>
      <dgm:spPr/>
      <dgm:t>
        <a:bodyPr/>
        <a:lstStyle/>
        <a:p>
          <a:endParaRPr lang="en-US"/>
        </a:p>
      </dgm:t>
    </dgm:pt>
    <dgm:pt modelId="{0B4CB8E3-65C3-425B-9D6D-18AA97322F3D}" type="sibTrans" cxnId="{40DF1709-D034-457F-AAEC-ECC72C696A54}">
      <dgm:prSet/>
      <dgm:spPr/>
      <dgm:t>
        <a:bodyPr/>
        <a:lstStyle/>
        <a:p>
          <a:endParaRPr lang="en-US"/>
        </a:p>
      </dgm:t>
    </dgm:pt>
    <dgm:pt modelId="{47370B4D-9A25-4847-91A8-0D491CC614A3}">
      <dgm:prSet phldrT="[Text]"/>
      <dgm:spPr>
        <a:solidFill>
          <a:srgbClr val="54A49D"/>
        </a:solidFill>
      </dgm:spPr>
      <dgm:t>
        <a:bodyPr/>
        <a:lstStyle/>
        <a:p>
          <a:r>
            <a:rPr lang="en-US" dirty="0" smtClean="0"/>
            <a:t>Supportive People</a:t>
          </a:r>
          <a:endParaRPr lang="en-US" dirty="0"/>
        </a:p>
      </dgm:t>
    </dgm:pt>
    <dgm:pt modelId="{7D492CF4-E9D8-4A4F-84D5-42625834B459}" type="parTrans" cxnId="{85E101BC-3F23-4194-AD9D-90CC9C88782A}">
      <dgm:prSet/>
      <dgm:spPr/>
      <dgm:t>
        <a:bodyPr/>
        <a:lstStyle/>
        <a:p>
          <a:endParaRPr lang="en-US"/>
        </a:p>
      </dgm:t>
    </dgm:pt>
    <dgm:pt modelId="{E0CD93DB-EF50-4962-8622-EFFC97C1AB25}" type="sibTrans" cxnId="{85E101BC-3F23-4194-AD9D-90CC9C88782A}">
      <dgm:prSet/>
      <dgm:spPr/>
      <dgm:t>
        <a:bodyPr/>
        <a:lstStyle/>
        <a:p>
          <a:endParaRPr lang="en-US"/>
        </a:p>
      </dgm:t>
    </dgm:pt>
    <dgm:pt modelId="{31C11BCB-FA4F-4333-81A8-77B84C0B7E4C}">
      <dgm:prSet phldrT="[Text]"/>
      <dgm:spPr>
        <a:solidFill>
          <a:srgbClr val="54A49D"/>
        </a:solidFill>
      </dgm:spPr>
      <dgm:t>
        <a:bodyPr/>
        <a:lstStyle/>
        <a:p>
          <a:r>
            <a:rPr lang="en-US" dirty="0" smtClean="0"/>
            <a:t>Child Welfare</a:t>
          </a:r>
          <a:endParaRPr lang="en-US" dirty="0"/>
        </a:p>
      </dgm:t>
    </dgm:pt>
    <dgm:pt modelId="{5720B083-964E-458D-99FA-6B5EBE978E5E}" type="parTrans" cxnId="{24D009AD-8422-499E-ACA5-11BA7E6675AE}">
      <dgm:prSet/>
      <dgm:spPr/>
      <dgm:t>
        <a:bodyPr/>
        <a:lstStyle/>
        <a:p>
          <a:endParaRPr lang="en-US"/>
        </a:p>
      </dgm:t>
    </dgm:pt>
    <dgm:pt modelId="{E8FF3BE4-342E-42F9-9491-293A66117B9F}" type="sibTrans" cxnId="{24D009AD-8422-499E-ACA5-11BA7E6675AE}">
      <dgm:prSet/>
      <dgm:spPr/>
      <dgm:t>
        <a:bodyPr/>
        <a:lstStyle/>
        <a:p>
          <a:endParaRPr lang="en-US"/>
        </a:p>
      </dgm:t>
    </dgm:pt>
    <dgm:pt modelId="{CE1C444B-4D62-4AB3-A18A-82FB2C03A50B}">
      <dgm:prSet phldrT="[Text]"/>
      <dgm:spPr/>
      <dgm:t>
        <a:bodyPr/>
        <a:lstStyle/>
        <a:p>
          <a:r>
            <a:rPr lang="en-US" dirty="0" smtClean="0"/>
            <a:t>- Goals for treatment</a:t>
          </a:r>
          <a:endParaRPr lang="en-US" dirty="0"/>
        </a:p>
      </dgm:t>
    </dgm:pt>
    <dgm:pt modelId="{CDDD9E76-2960-4C02-BC29-701F782E707C}" type="parTrans" cxnId="{20DE443B-4394-4EEF-8B9A-8E19BE24D066}">
      <dgm:prSet/>
      <dgm:spPr/>
      <dgm:t>
        <a:bodyPr/>
        <a:lstStyle/>
        <a:p>
          <a:endParaRPr lang="en-US"/>
        </a:p>
      </dgm:t>
    </dgm:pt>
    <dgm:pt modelId="{DB7266ED-1F00-4209-A28C-4B647CC0A48A}" type="sibTrans" cxnId="{20DE443B-4394-4EEF-8B9A-8E19BE24D066}">
      <dgm:prSet/>
      <dgm:spPr/>
      <dgm:t>
        <a:bodyPr/>
        <a:lstStyle/>
        <a:p>
          <a:endParaRPr lang="en-US"/>
        </a:p>
      </dgm:t>
    </dgm:pt>
    <dgm:pt modelId="{EF43712A-C874-49BD-BD09-6265155EF11E}">
      <dgm:prSet phldrT="[Text]"/>
      <dgm:spPr/>
      <dgm:t>
        <a:bodyPr/>
        <a:lstStyle/>
        <a:p>
          <a:r>
            <a:rPr lang="en-US" dirty="0" smtClean="0"/>
            <a:t>- Insight about the family</a:t>
          </a:r>
          <a:endParaRPr lang="en-US" dirty="0"/>
        </a:p>
      </dgm:t>
    </dgm:pt>
    <dgm:pt modelId="{D2B5C033-A47E-4514-862E-83C5F6F47FA7}" type="parTrans" cxnId="{4E8F766A-E231-457A-BC1F-A9CEB6206541}">
      <dgm:prSet/>
      <dgm:spPr/>
      <dgm:t>
        <a:bodyPr/>
        <a:lstStyle/>
        <a:p>
          <a:endParaRPr lang="en-US"/>
        </a:p>
      </dgm:t>
    </dgm:pt>
    <dgm:pt modelId="{0144830F-4943-4ED7-9BCC-A6C8BEDAF3D3}" type="sibTrans" cxnId="{4E8F766A-E231-457A-BC1F-A9CEB6206541}">
      <dgm:prSet/>
      <dgm:spPr/>
      <dgm:t>
        <a:bodyPr/>
        <a:lstStyle/>
        <a:p>
          <a:endParaRPr lang="en-US"/>
        </a:p>
      </dgm:t>
    </dgm:pt>
    <dgm:pt modelId="{F74B5BB4-F079-4D86-A7FF-F4E82FFDDE00}">
      <dgm:prSet phldrT="[Text]"/>
      <dgm:spPr>
        <a:solidFill>
          <a:srgbClr val="54A49D"/>
        </a:solidFill>
      </dgm:spPr>
      <dgm:t>
        <a:bodyPr/>
        <a:lstStyle/>
        <a:p>
          <a:r>
            <a:rPr lang="en-US" dirty="0" smtClean="0"/>
            <a:t>Treatment</a:t>
          </a:r>
          <a:endParaRPr lang="en-US" dirty="0"/>
        </a:p>
      </dgm:t>
    </dgm:pt>
    <dgm:pt modelId="{22CF2059-A90F-403D-8D12-23559D622518}" type="parTrans" cxnId="{8401051F-AAC5-42FC-9075-FE6F451DD1D0}">
      <dgm:prSet/>
      <dgm:spPr/>
      <dgm:t>
        <a:bodyPr/>
        <a:lstStyle/>
        <a:p>
          <a:endParaRPr lang="en-US"/>
        </a:p>
      </dgm:t>
    </dgm:pt>
    <dgm:pt modelId="{011E04D1-2F6B-40AE-8353-31635599653B}" type="sibTrans" cxnId="{8401051F-AAC5-42FC-9075-FE6F451DD1D0}">
      <dgm:prSet/>
      <dgm:spPr/>
      <dgm:t>
        <a:bodyPr/>
        <a:lstStyle/>
        <a:p>
          <a:endParaRPr lang="en-US"/>
        </a:p>
      </dgm:t>
    </dgm:pt>
    <dgm:pt modelId="{793DD562-F277-4432-B76C-8398EE7FF7F0}">
      <dgm:prSet phldrT="[Text]"/>
      <dgm:spPr>
        <a:solidFill>
          <a:srgbClr val="54A49D"/>
        </a:solidFill>
      </dgm:spPr>
      <dgm:t>
        <a:bodyPr/>
        <a:lstStyle/>
        <a:p>
          <a:r>
            <a:rPr lang="en-US" dirty="0" smtClean="0"/>
            <a:t>Resources</a:t>
          </a:r>
          <a:endParaRPr lang="en-US" dirty="0"/>
        </a:p>
      </dgm:t>
    </dgm:pt>
    <dgm:pt modelId="{C79DCA04-E8CF-4D0C-BC06-15B28B96E26A}" type="parTrans" cxnId="{3C4868FE-6378-48BA-9A9B-A619C06E3607}">
      <dgm:prSet/>
      <dgm:spPr/>
      <dgm:t>
        <a:bodyPr/>
        <a:lstStyle/>
        <a:p>
          <a:endParaRPr lang="en-US"/>
        </a:p>
      </dgm:t>
    </dgm:pt>
    <dgm:pt modelId="{7235C3C2-DEC6-4C75-A136-481030B56009}" type="sibTrans" cxnId="{3C4868FE-6378-48BA-9A9B-A619C06E3607}">
      <dgm:prSet/>
      <dgm:spPr/>
      <dgm:t>
        <a:bodyPr/>
        <a:lstStyle/>
        <a:p>
          <a:endParaRPr lang="en-US"/>
        </a:p>
      </dgm:t>
    </dgm:pt>
    <dgm:pt modelId="{8106571A-76B1-4C23-9840-3023E9FD3078}">
      <dgm:prSet phldrT="[Text]"/>
      <dgm:spPr/>
      <dgm:t>
        <a:bodyPr/>
        <a:lstStyle/>
        <a:p>
          <a:r>
            <a:rPr lang="en-US" dirty="0" smtClean="0"/>
            <a:t>- Family</a:t>
          </a:r>
          <a:endParaRPr lang="en-US" dirty="0"/>
        </a:p>
      </dgm:t>
    </dgm:pt>
    <dgm:pt modelId="{1EEEB861-1804-4BB9-99A1-BD8207233797}" type="parTrans" cxnId="{8A5213D0-CD15-4FCF-BC48-A6FC8F0E0C8C}">
      <dgm:prSet/>
      <dgm:spPr/>
      <dgm:t>
        <a:bodyPr/>
        <a:lstStyle/>
        <a:p>
          <a:endParaRPr lang="en-US"/>
        </a:p>
      </dgm:t>
    </dgm:pt>
    <dgm:pt modelId="{4B0441F1-8AB0-48D8-B7F9-D9FA3340C08B}" type="sibTrans" cxnId="{8A5213D0-CD15-4FCF-BC48-A6FC8F0E0C8C}">
      <dgm:prSet/>
      <dgm:spPr/>
      <dgm:t>
        <a:bodyPr/>
        <a:lstStyle/>
        <a:p>
          <a:endParaRPr lang="en-US"/>
        </a:p>
      </dgm:t>
    </dgm:pt>
    <dgm:pt modelId="{ADF3C682-C25F-4B23-9FB0-8729D8A73764}">
      <dgm:prSet phldrT="[Text]"/>
      <dgm:spPr/>
      <dgm:t>
        <a:bodyPr/>
        <a:lstStyle/>
        <a:p>
          <a:r>
            <a:rPr lang="en-US" dirty="0" smtClean="0"/>
            <a:t>- Friends</a:t>
          </a:r>
          <a:endParaRPr lang="en-US" dirty="0"/>
        </a:p>
      </dgm:t>
    </dgm:pt>
    <dgm:pt modelId="{2BA1D00E-45FB-4E85-A96C-9D71119C79E1}" type="parTrans" cxnId="{5C48E571-5437-491D-B09B-B61A0DE692E2}">
      <dgm:prSet/>
      <dgm:spPr/>
      <dgm:t>
        <a:bodyPr/>
        <a:lstStyle/>
        <a:p>
          <a:endParaRPr lang="en-US"/>
        </a:p>
      </dgm:t>
    </dgm:pt>
    <dgm:pt modelId="{308CC984-682C-4D26-B84A-D39D0C4C4510}" type="sibTrans" cxnId="{5C48E571-5437-491D-B09B-B61A0DE692E2}">
      <dgm:prSet/>
      <dgm:spPr/>
      <dgm:t>
        <a:bodyPr/>
        <a:lstStyle/>
        <a:p>
          <a:endParaRPr lang="en-US"/>
        </a:p>
      </dgm:t>
    </dgm:pt>
    <dgm:pt modelId="{2B83B999-BE96-44C2-89D0-CC4236A181C5}">
      <dgm:prSet phldrT="[Text]"/>
      <dgm:spPr/>
      <dgm:t>
        <a:bodyPr/>
        <a:lstStyle/>
        <a:p>
          <a:r>
            <a:rPr lang="en-US" dirty="0" smtClean="0"/>
            <a:t>-School Staff</a:t>
          </a:r>
        </a:p>
        <a:p>
          <a:r>
            <a:rPr lang="en-US" dirty="0" smtClean="0"/>
            <a:t>- Foster Parent</a:t>
          </a:r>
        </a:p>
        <a:p>
          <a:r>
            <a:rPr lang="en-US" dirty="0" smtClean="0"/>
            <a:t>- Treatment Providers</a:t>
          </a:r>
          <a:endParaRPr lang="en-US" dirty="0"/>
        </a:p>
      </dgm:t>
    </dgm:pt>
    <dgm:pt modelId="{9D378655-6FA7-4866-9A0E-D76F3B7A722F}" type="parTrans" cxnId="{4B0D6727-6650-4F75-94A1-B73F44335EB2}">
      <dgm:prSet/>
      <dgm:spPr/>
      <dgm:t>
        <a:bodyPr/>
        <a:lstStyle/>
        <a:p>
          <a:endParaRPr lang="en-US"/>
        </a:p>
      </dgm:t>
    </dgm:pt>
    <dgm:pt modelId="{AB16A636-D4ED-4903-A215-5A5FB4488D61}" type="sibTrans" cxnId="{4B0D6727-6650-4F75-94A1-B73F44335EB2}">
      <dgm:prSet/>
      <dgm:spPr/>
      <dgm:t>
        <a:bodyPr/>
        <a:lstStyle/>
        <a:p>
          <a:endParaRPr lang="en-US"/>
        </a:p>
      </dgm:t>
    </dgm:pt>
    <dgm:pt modelId="{F25339C1-4440-4436-B3F3-5133195409B5}">
      <dgm:prSet phldrT="[Text]"/>
      <dgm:spPr/>
      <dgm:t>
        <a:bodyPr/>
        <a:lstStyle/>
        <a:p>
          <a:endParaRPr lang="en-US" dirty="0"/>
        </a:p>
      </dgm:t>
    </dgm:pt>
    <dgm:pt modelId="{E1198D03-92BB-419F-82AA-C4CEA0ACA2C9}" type="parTrans" cxnId="{FBC4058D-D7AF-4863-B306-3D9FCFD8DC67}">
      <dgm:prSet/>
      <dgm:spPr/>
      <dgm:t>
        <a:bodyPr/>
        <a:lstStyle/>
        <a:p>
          <a:endParaRPr lang="en-US"/>
        </a:p>
      </dgm:t>
    </dgm:pt>
    <dgm:pt modelId="{5023C1C9-A5B1-45CB-8BA3-4E4865BA05B3}" type="sibTrans" cxnId="{FBC4058D-D7AF-4863-B306-3D9FCFD8DC67}">
      <dgm:prSet/>
      <dgm:spPr/>
      <dgm:t>
        <a:bodyPr/>
        <a:lstStyle/>
        <a:p>
          <a:endParaRPr lang="en-US"/>
        </a:p>
      </dgm:t>
    </dgm:pt>
    <dgm:pt modelId="{0D035EE9-C20D-464F-83DF-ABF8363FEBB2}">
      <dgm:prSet phldrT="[Text]"/>
      <dgm:spPr/>
      <dgm:t>
        <a:bodyPr/>
        <a:lstStyle/>
        <a:p>
          <a:r>
            <a:rPr lang="en-US" dirty="0" smtClean="0"/>
            <a:t>- Link to services</a:t>
          </a:r>
          <a:endParaRPr lang="en-US" dirty="0"/>
        </a:p>
      </dgm:t>
    </dgm:pt>
    <dgm:pt modelId="{1D6B3FE0-DCC1-42AC-BBBB-DEAE145A7EB0}" type="parTrans" cxnId="{06957962-CD16-48A4-B19D-D5C6108E8699}">
      <dgm:prSet/>
      <dgm:spPr/>
      <dgm:t>
        <a:bodyPr/>
        <a:lstStyle/>
        <a:p>
          <a:endParaRPr lang="en-US"/>
        </a:p>
      </dgm:t>
    </dgm:pt>
    <dgm:pt modelId="{4E04B51A-BE36-42EE-B1BE-C5451ECB9A13}" type="sibTrans" cxnId="{06957962-CD16-48A4-B19D-D5C6108E8699}">
      <dgm:prSet/>
      <dgm:spPr/>
      <dgm:t>
        <a:bodyPr/>
        <a:lstStyle/>
        <a:p>
          <a:endParaRPr lang="en-US"/>
        </a:p>
      </dgm:t>
    </dgm:pt>
    <dgm:pt modelId="{A8213063-240C-4A10-BF2F-2C5DD8894218}">
      <dgm:prSet phldrT="[Text]"/>
      <dgm:spPr/>
      <dgm:t>
        <a:bodyPr/>
        <a:lstStyle/>
        <a:p>
          <a:r>
            <a:rPr lang="en-US" dirty="0" smtClean="0"/>
            <a:t>- Resources</a:t>
          </a:r>
          <a:endParaRPr lang="en-US" dirty="0"/>
        </a:p>
      </dgm:t>
    </dgm:pt>
    <dgm:pt modelId="{EBCB7C72-E34C-4292-9C88-250287500128}" type="parTrans" cxnId="{9E0DA016-0CCF-470A-B075-2D459B81C323}">
      <dgm:prSet/>
      <dgm:spPr/>
      <dgm:t>
        <a:bodyPr/>
        <a:lstStyle/>
        <a:p>
          <a:endParaRPr lang="en-US"/>
        </a:p>
      </dgm:t>
    </dgm:pt>
    <dgm:pt modelId="{20326603-61DE-4950-9831-C35D83615F2A}" type="sibTrans" cxnId="{9E0DA016-0CCF-470A-B075-2D459B81C323}">
      <dgm:prSet/>
      <dgm:spPr/>
      <dgm:t>
        <a:bodyPr/>
        <a:lstStyle/>
        <a:p>
          <a:endParaRPr lang="en-US"/>
        </a:p>
      </dgm:t>
    </dgm:pt>
    <dgm:pt modelId="{1B093792-2817-4701-93FB-DA8A2C1A3D59}">
      <dgm:prSet phldrT="[Text]"/>
      <dgm:spPr/>
      <dgm:t>
        <a:bodyPr/>
        <a:lstStyle/>
        <a:p>
          <a:r>
            <a:rPr lang="en-US" dirty="0" smtClean="0"/>
            <a:t>- Service Plan</a:t>
          </a:r>
          <a:endParaRPr lang="en-US" dirty="0"/>
        </a:p>
      </dgm:t>
    </dgm:pt>
    <dgm:pt modelId="{FDEC9F6E-A141-41ED-AA3A-76BA8E516B70}" type="parTrans" cxnId="{745DD1E7-AA08-4C62-A2BD-E5201DE2D7FA}">
      <dgm:prSet/>
      <dgm:spPr/>
      <dgm:t>
        <a:bodyPr/>
        <a:lstStyle/>
        <a:p>
          <a:endParaRPr lang="en-US"/>
        </a:p>
      </dgm:t>
    </dgm:pt>
    <dgm:pt modelId="{42D31E46-BE68-44EF-BF5C-62D3682BA1CE}" type="sibTrans" cxnId="{745DD1E7-AA08-4C62-A2BD-E5201DE2D7FA}">
      <dgm:prSet/>
      <dgm:spPr/>
      <dgm:t>
        <a:bodyPr/>
        <a:lstStyle/>
        <a:p>
          <a:endParaRPr lang="en-US"/>
        </a:p>
      </dgm:t>
    </dgm:pt>
    <dgm:pt modelId="{23593A7E-7213-4512-A4DF-1AFE423BFDA3}">
      <dgm:prSet phldrT="[Text]"/>
      <dgm:spPr/>
      <dgm:t>
        <a:bodyPr/>
        <a:lstStyle/>
        <a:p>
          <a:r>
            <a:rPr lang="en-US" dirty="0" smtClean="0"/>
            <a:t>- Counseling</a:t>
          </a:r>
          <a:endParaRPr lang="en-US" dirty="0"/>
        </a:p>
      </dgm:t>
    </dgm:pt>
    <dgm:pt modelId="{90FC7B4A-A0B9-4B33-9445-BD9D8636C278}" type="parTrans" cxnId="{32A597CD-8985-4209-B686-78443B65C8A7}">
      <dgm:prSet/>
      <dgm:spPr/>
      <dgm:t>
        <a:bodyPr/>
        <a:lstStyle/>
        <a:p>
          <a:endParaRPr lang="en-US"/>
        </a:p>
      </dgm:t>
    </dgm:pt>
    <dgm:pt modelId="{CD835166-A0A5-4D8D-9D89-1E21030D0E93}" type="sibTrans" cxnId="{32A597CD-8985-4209-B686-78443B65C8A7}">
      <dgm:prSet/>
      <dgm:spPr/>
      <dgm:t>
        <a:bodyPr/>
        <a:lstStyle/>
        <a:p>
          <a:endParaRPr lang="en-US"/>
        </a:p>
      </dgm:t>
    </dgm:pt>
    <dgm:pt modelId="{2B2781DA-151F-4738-97B3-89D8A43AFBCF}">
      <dgm:prSet phldrT="[Text]"/>
      <dgm:spPr/>
      <dgm:t>
        <a:bodyPr/>
        <a:lstStyle/>
        <a:p>
          <a:r>
            <a:rPr lang="en-US" dirty="0" smtClean="0"/>
            <a:t>- Urinalysis</a:t>
          </a:r>
          <a:endParaRPr lang="en-US" dirty="0"/>
        </a:p>
      </dgm:t>
    </dgm:pt>
    <dgm:pt modelId="{2B00D599-86C7-46C7-92B8-A683EA160D7C}" type="parTrans" cxnId="{85CE2F1E-8F0E-4F40-8A1E-51B9F7EE0906}">
      <dgm:prSet/>
      <dgm:spPr/>
      <dgm:t>
        <a:bodyPr/>
        <a:lstStyle/>
        <a:p>
          <a:endParaRPr lang="en-US"/>
        </a:p>
      </dgm:t>
    </dgm:pt>
    <dgm:pt modelId="{BE9F9DC2-3D68-48F1-AAA4-C988C5BFCB79}" type="sibTrans" cxnId="{85CE2F1E-8F0E-4F40-8A1E-51B9F7EE0906}">
      <dgm:prSet/>
      <dgm:spPr/>
      <dgm:t>
        <a:bodyPr/>
        <a:lstStyle/>
        <a:p>
          <a:endParaRPr lang="en-US"/>
        </a:p>
      </dgm:t>
    </dgm:pt>
    <dgm:pt modelId="{C795DBF3-B32B-4DC2-8360-4A8276C2078B}">
      <dgm:prSet phldrT="[Text]"/>
      <dgm:spPr/>
      <dgm:t>
        <a:bodyPr/>
        <a:lstStyle/>
        <a:p>
          <a:r>
            <a:rPr lang="en-US" dirty="0" smtClean="0"/>
            <a:t>- Psychiatry </a:t>
          </a:r>
          <a:endParaRPr lang="en-US" dirty="0"/>
        </a:p>
      </dgm:t>
    </dgm:pt>
    <dgm:pt modelId="{FE8A32EC-CD30-43DF-B020-0029D174DED4}" type="parTrans" cxnId="{BF317557-9C41-4720-B2CB-048DD1C83583}">
      <dgm:prSet/>
      <dgm:spPr/>
      <dgm:t>
        <a:bodyPr/>
        <a:lstStyle/>
        <a:p>
          <a:endParaRPr lang="en-US"/>
        </a:p>
      </dgm:t>
    </dgm:pt>
    <dgm:pt modelId="{7BD00EEF-BD77-41DD-87C8-E8ECDA0975D4}" type="sibTrans" cxnId="{BF317557-9C41-4720-B2CB-048DD1C83583}">
      <dgm:prSet/>
      <dgm:spPr/>
      <dgm:t>
        <a:bodyPr/>
        <a:lstStyle/>
        <a:p>
          <a:endParaRPr lang="en-US"/>
        </a:p>
      </dgm:t>
    </dgm:pt>
    <dgm:pt modelId="{23E17E06-8BE7-4A88-82D8-3692EAA61C0E}">
      <dgm:prSet phldrT="[Text]"/>
      <dgm:spPr/>
      <dgm:t>
        <a:bodyPr/>
        <a:lstStyle/>
        <a:p>
          <a:r>
            <a:rPr lang="en-US" dirty="0" smtClean="0"/>
            <a:t>- Family Support</a:t>
          </a:r>
          <a:endParaRPr lang="en-US" dirty="0"/>
        </a:p>
      </dgm:t>
    </dgm:pt>
    <dgm:pt modelId="{1B65FA8C-A174-436E-B514-BE3A91422C83}" type="parTrans" cxnId="{69FE8F3A-004D-4493-8AC3-2A967F0947CD}">
      <dgm:prSet/>
      <dgm:spPr/>
      <dgm:t>
        <a:bodyPr/>
        <a:lstStyle/>
        <a:p>
          <a:endParaRPr lang="en-US"/>
        </a:p>
      </dgm:t>
    </dgm:pt>
    <dgm:pt modelId="{053F23B5-EB7E-4304-AC99-77C1D56C18DF}" type="sibTrans" cxnId="{69FE8F3A-004D-4493-8AC3-2A967F0947CD}">
      <dgm:prSet/>
      <dgm:spPr/>
      <dgm:t>
        <a:bodyPr/>
        <a:lstStyle/>
        <a:p>
          <a:endParaRPr lang="en-US"/>
        </a:p>
      </dgm:t>
    </dgm:pt>
    <dgm:pt modelId="{7FACDD30-5297-4B34-B709-09BA426417B3}">
      <dgm:prSet phldrT="[Text]"/>
      <dgm:spPr/>
      <dgm:t>
        <a:bodyPr/>
        <a:lstStyle/>
        <a:p>
          <a:r>
            <a:rPr lang="en-US" dirty="0" smtClean="0"/>
            <a:t>-Transportation</a:t>
          </a:r>
          <a:endParaRPr lang="en-US" dirty="0"/>
        </a:p>
      </dgm:t>
    </dgm:pt>
    <dgm:pt modelId="{A885CA66-7446-4A72-BFA4-4939983C8C67}" type="parTrans" cxnId="{DB229357-B0D0-4DED-BB8D-CFC0F73B0046}">
      <dgm:prSet/>
      <dgm:spPr/>
      <dgm:t>
        <a:bodyPr/>
        <a:lstStyle/>
        <a:p>
          <a:endParaRPr lang="en-US"/>
        </a:p>
      </dgm:t>
    </dgm:pt>
    <dgm:pt modelId="{2DF0CCF7-5B31-4CE5-8030-B5536C2713AE}" type="sibTrans" cxnId="{DB229357-B0D0-4DED-BB8D-CFC0F73B0046}">
      <dgm:prSet/>
      <dgm:spPr/>
      <dgm:t>
        <a:bodyPr/>
        <a:lstStyle/>
        <a:p>
          <a:endParaRPr lang="en-US"/>
        </a:p>
      </dgm:t>
    </dgm:pt>
    <dgm:pt modelId="{43CA1748-2CE6-4C94-8128-23F67B12381B}">
      <dgm:prSet phldrT="[Text]"/>
      <dgm:spPr/>
      <dgm:t>
        <a:bodyPr/>
        <a:lstStyle/>
        <a:p>
          <a:r>
            <a:rPr lang="en-US" dirty="0" smtClean="0"/>
            <a:t>- Telehealth     Devices </a:t>
          </a:r>
        </a:p>
        <a:p>
          <a:r>
            <a:rPr lang="en-US" dirty="0" smtClean="0"/>
            <a:t>- Housing</a:t>
          </a:r>
        </a:p>
        <a:p>
          <a:r>
            <a:rPr lang="en-US" dirty="0" smtClean="0"/>
            <a:t>- Food</a:t>
          </a:r>
        </a:p>
        <a:p>
          <a:endParaRPr lang="en-US" dirty="0"/>
        </a:p>
      </dgm:t>
    </dgm:pt>
    <dgm:pt modelId="{960EDFF0-ED2F-4157-8AF3-5F396FC6D0F2}" type="parTrans" cxnId="{7CE3A7A2-F52D-40E7-AC12-9E8E7C3F10A1}">
      <dgm:prSet/>
      <dgm:spPr/>
      <dgm:t>
        <a:bodyPr/>
        <a:lstStyle/>
        <a:p>
          <a:endParaRPr lang="en-US"/>
        </a:p>
      </dgm:t>
    </dgm:pt>
    <dgm:pt modelId="{BEA7DCBD-9B79-4C4A-987F-8265D072EE1B}" type="sibTrans" cxnId="{7CE3A7A2-F52D-40E7-AC12-9E8E7C3F10A1}">
      <dgm:prSet/>
      <dgm:spPr/>
      <dgm:t>
        <a:bodyPr/>
        <a:lstStyle/>
        <a:p>
          <a:endParaRPr lang="en-US"/>
        </a:p>
      </dgm:t>
    </dgm:pt>
    <dgm:pt modelId="{D7F03FFE-CCB0-4F01-AF66-5A82AD7D2BC9}" type="pres">
      <dgm:prSet presAssocID="{DC80788D-81E8-471E-9051-7B82B6BF394E}" presName="Name0" presStyleCnt="0">
        <dgm:presLayoutVars>
          <dgm:chMax val="5"/>
          <dgm:chPref val="5"/>
          <dgm:dir/>
          <dgm:animLvl val="lvl"/>
        </dgm:presLayoutVars>
      </dgm:prSet>
      <dgm:spPr/>
      <dgm:t>
        <a:bodyPr/>
        <a:lstStyle/>
        <a:p>
          <a:endParaRPr lang="en-US"/>
        </a:p>
      </dgm:t>
    </dgm:pt>
    <dgm:pt modelId="{16A3A5C9-AE54-4276-877E-65BCA67A52D6}" type="pres">
      <dgm:prSet presAssocID="{3951452C-C56B-41A4-8D90-7B54FB426683}" presName="parentText1" presStyleLbl="node1" presStyleIdx="0" presStyleCnt="5">
        <dgm:presLayoutVars>
          <dgm:chMax/>
          <dgm:chPref val="3"/>
          <dgm:bulletEnabled val="1"/>
        </dgm:presLayoutVars>
      </dgm:prSet>
      <dgm:spPr/>
      <dgm:t>
        <a:bodyPr/>
        <a:lstStyle/>
        <a:p>
          <a:endParaRPr lang="en-US"/>
        </a:p>
      </dgm:t>
    </dgm:pt>
    <dgm:pt modelId="{A8926805-5456-45CC-B95A-95A219ABFFC1}" type="pres">
      <dgm:prSet presAssocID="{3951452C-C56B-41A4-8D90-7B54FB426683}" presName="childText1" presStyleLbl="solidAlignAcc1" presStyleIdx="0" presStyleCnt="5">
        <dgm:presLayoutVars>
          <dgm:chMax val="0"/>
          <dgm:chPref val="0"/>
          <dgm:bulletEnabled val="1"/>
        </dgm:presLayoutVars>
      </dgm:prSet>
      <dgm:spPr/>
      <dgm:t>
        <a:bodyPr/>
        <a:lstStyle/>
        <a:p>
          <a:endParaRPr lang="en-US"/>
        </a:p>
      </dgm:t>
    </dgm:pt>
    <dgm:pt modelId="{0BFA7151-3AD3-4D14-B3AB-8670CB1E580D}" type="pres">
      <dgm:prSet presAssocID="{47370B4D-9A25-4847-91A8-0D491CC614A3}" presName="parentText2" presStyleLbl="node1" presStyleIdx="1" presStyleCnt="5">
        <dgm:presLayoutVars>
          <dgm:chMax/>
          <dgm:chPref val="3"/>
          <dgm:bulletEnabled val="1"/>
        </dgm:presLayoutVars>
      </dgm:prSet>
      <dgm:spPr/>
      <dgm:t>
        <a:bodyPr/>
        <a:lstStyle/>
        <a:p>
          <a:endParaRPr lang="en-US"/>
        </a:p>
      </dgm:t>
    </dgm:pt>
    <dgm:pt modelId="{2FDF1773-37E9-4103-971A-B470C9E64DEA}" type="pres">
      <dgm:prSet presAssocID="{47370B4D-9A25-4847-91A8-0D491CC614A3}" presName="childText2" presStyleLbl="solidAlignAcc1" presStyleIdx="1" presStyleCnt="5">
        <dgm:presLayoutVars>
          <dgm:chMax val="0"/>
          <dgm:chPref val="0"/>
          <dgm:bulletEnabled val="1"/>
        </dgm:presLayoutVars>
      </dgm:prSet>
      <dgm:spPr/>
      <dgm:t>
        <a:bodyPr/>
        <a:lstStyle/>
        <a:p>
          <a:endParaRPr lang="en-US"/>
        </a:p>
      </dgm:t>
    </dgm:pt>
    <dgm:pt modelId="{1826768D-8BE1-4CD0-B07A-968F28796349}" type="pres">
      <dgm:prSet presAssocID="{31C11BCB-FA4F-4333-81A8-77B84C0B7E4C}" presName="parentText3" presStyleLbl="node1" presStyleIdx="2" presStyleCnt="5">
        <dgm:presLayoutVars>
          <dgm:chMax/>
          <dgm:chPref val="3"/>
          <dgm:bulletEnabled val="1"/>
        </dgm:presLayoutVars>
      </dgm:prSet>
      <dgm:spPr/>
      <dgm:t>
        <a:bodyPr/>
        <a:lstStyle/>
        <a:p>
          <a:endParaRPr lang="en-US"/>
        </a:p>
      </dgm:t>
    </dgm:pt>
    <dgm:pt modelId="{D7C0D463-235A-47A9-B84A-1FE0A20FAE48}" type="pres">
      <dgm:prSet presAssocID="{31C11BCB-FA4F-4333-81A8-77B84C0B7E4C}" presName="childText3" presStyleLbl="solidAlignAcc1" presStyleIdx="2" presStyleCnt="5">
        <dgm:presLayoutVars>
          <dgm:chMax val="0"/>
          <dgm:chPref val="0"/>
          <dgm:bulletEnabled val="1"/>
        </dgm:presLayoutVars>
      </dgm:prSet>
      <dgm:spPr/>
      <dgm:t>
        <a:bodyPr/>
        <a:lstStyle/>
        <a:p>
          <a:endParaRPr lang="en-US"/>
        </a:p>
      </dgm:t>
    </dgm:pt>
    <dgm:pt modelId="{1A4AD491-74A4-4165-AAE7-A6899FFD3E8C}" type="pres">
      <dgm:prSet presAssocID="{F74B5BB4-F079-4D86-A7FF-F4E82FFDDE00}" presName="parentText4" presStyleLbl="node1" presStyleIdx="3" presStyleCnt="5">
        <dgm:presLayoutVars>
          <dgm:chMax/>
          <dgm:chPref val="3"/>
          <dgm:bulletEnabled val="1"/>
        </dgm:presLayoutVars>
      </dgm:prSet>
      <dgm:spPr/>
      <dgm:t>
        <a:bodyPr/>
        <a:lstStyle/>
        <a:p>
          <a:endParaRPr lang="en-US"/>
        </a:p>
      </dgm:t>
    </dgm:pt>
    <dgm:pt modelId="{7FF78497-9006-4E4C-BDAD-CC6D3FEE50A2}" type="pres">
      <dgm:prSet presAssocID="{F74B5BB4-F079-4D86-A7FF-F4E82FFDDE00}" presName="childText4" presStyleLbl="solidAlignAcc1" presStyleIdx="3" presStyleCnt="5">
        <dgm:presLayoutVars>
          <dgm:chMax val="0"/>
          <dgm:chPref val="0"/>
          <dgm:bulletEnabled val="1"/>
        </dgm:presLayoutVars>
      </dgm:prSet>
      <dgm:spPr/>
      <dgm:t>
        <a:bodyPr/>
        <a:lstStyle/>
        <a:p>
          <a:endParaRPr lang="en-US"/>
        </a:p>
      </dgm:t>
    </dgm:pt>
    <dgm:pt modelId="{F3DFCB0A-8E0C-4D38-BD38-8007A851DC86}" type="pres">
      <dgm:prSet presAssocID="{793DD562-F277-4432-B76C-8398EE7FF7F0}" presName="parentText5" presStyleLbl="node1" presStyleIdx="4" presStyleCnt="5">
        <dgm:presLayoutVars>
          <dgm:chMax/>
          <dgm:chPref val="3"/>
          <dgm:bulletEnabled val="1"/>
        </dgm:presLayoutVars>
      </dgm:prSet>
      <dgm:spPr/>
      <dgm:t>
        <a:bodyPr/>
        <a:lstStyle/>
        <a:p>
          <a:endParaRPr lang="en-US"/>
        </a:p>
      </dgm:t>
    </dgm:pt>
    <dgm:pt modelId="{84AD8B17-E033-45C8-95E2-204393210C29}" type="pres">
      <dgm:prSet presAssocID="{793DD562-F277-4432-B76C-8398EE7FF7F0}" presName="childText5" presStyleLbl="solidAlignAcc1" presStyleIdx="4" presStyleCnt="5">
        <dgm:presLayoutVars>
          <dgm:chMax val="0"/>
          <dgm:chPref val="0"/>
          <dgm:bulletEnabled val="1"/>
        </dgm:presLayoutVars>
      </dgm:prSet>
      <dgm:spPr/>
      <dgm:t>
        <a:bodyPr/>
        <a:lstStyle/>
        <a:p>
          <a:endParaRPr lang="en-US"/>
        </a:p>
      </dgm:t>
    </dgm:pt>
  </dgm:ptLst>
  <dgm:cxnLst>
    <dgm:cxn modelId="{F8DCCD8E-2249-4817-A362-51D21CF71F54}" type="presOf" srcId="{23E17E06-8BE7-4A88-82D8-3692EAA61C0E}" destId="{7FF78497-9006-4E4C-BDAD-CC6D3FEE50A2}" srcOrd="0" destOrd="3" presId="urn:microsoft.com/office/officeart/2009/3/layout/IncreasingArrowsProcess"/>
    <dgm:cxn modelId="{DCAB2388-F9FA-4875-B760-3BB4968C548F}" type="presOf" srcId="{2B2781DA-151F-4738-97B3-89D8A43AFBCF}" destId="{7FF78497-9006-4E4C-BDAD-CC6D3FEE50A2}" srcOrd="0" destOrd="1" presId="urn:microsoft.com/office/officeart/2009/3/layout/IncreasingArrowsProcess"/>
    <dgm:cxn modelId="{24D009AD-8422-499E-ACA5-11BA7E6675AE}" srcId="{DC80788D-81E8-471E-9051-7B82B6BF394E}" destId="{31C11BCB-FA4F-4333-81A8-77B84C0B7E4C}" srcOrd="2" destOrd="0" parTransId="{5720B083-964E-458D-99FA-6B5EBE978E5E}" sibTransId="{E8FF3BE4-342E-42F9-9491-293A66117B9F}"/>
    <dgm:cxn modelId="{3A157311-68D3-4A83-BA4C-9C4FA990E977}" type="presOf" srcId="{23593A7E-7213-4512-A4DF-1AFE423BFDA3}" destId="{7FF78497-9006-4E4C-BDAD-CC6D3FEE50A2}" srcOrd="0" destOrd="0" presId="urn:microsoft.com/office/officeart/2009/3/layout/IncreasingArrowsProcess"/>
    <dgm:cxn modelId="{32A597CD-8985-4209-B686-78443B65C8A7}" srcId="{F74B5BB4-F079-4D86-A7FF-F4E82FFDDE00}" destId="{23593A7E-7213-4512-A4DF-1AFE423BFDA3}" srcOrd="0" destOrd="0" parTransId="{90FC7B4A-A0B9-4B33-9445-BD9D8636C278}" sibTransId="{CD835166-A0A5-4D8D-9D89-1E21030D0E93}"/>
    <dgm:cxn modelId="{75F2E2F8-C106-4957-9950-6A524C4E1B17}" type="presOf" srcId="{2B83B999-BE96-44C2-89D0-CC4236A181C5}" destId="{2FDF1773-37E9-4103-971A-B470C9E64DEA}" srcOrd="0" destOrd="2" presId="urn:microsoft.com/office/officeart/2009/3/layout/IncreasingArrowsProcess"/>
    <dgm:cxn modelId="{3333EA2D-32CC-4B99-94D3-0EAF1A0A6F71}" type="presOf" srcId="{3A31BDB2-118C-4308-BDFA-DF105559BA42}" destId="{A8926805-5456-45CC-B95A-95A219ABFFC1}" srcOrd="0" destOrd="0" presId="urn:microsoft.com/office/officeart/2009/3/layout/IncreasingArrowsProcess"/>
    <dgm:cxn modelId="{BF317557-9C41-4720-B2CB-048DD1C83583}" srcId="{F74B5BB4-F079-4D86-A7FF-F4E82FFDDE00}" destId="{C795DBF3-B32B-4DC2-8360-4A8276C2078B}" srcOrd="2" destOrd="0" parTransId="{FE8A32EC-CD30-43DF-B020-0029D174DED4}" sibTransId="{7BD00EEF-BD77-41DD-87C8-E8ECDA0975D4}"/>
    <dgm:cxn modelId="{85CE2F1E-8F0E-4F40-8A1E-51B9F7EE0906}" srcId="{F74B5BB4-F079-4D86-A7FF-F4E82FFDDE00}" destId="{2B2781DA-151F-4738-97B3-89D8A43AFBCF}" srcOrd="1" destOrd="0" parTransId="{2B00D599-86C7-46C7-92B8-A683EA160D7C}" sibTransId="{BE9F9DC2-3D68-48F1-AAA4-C988C5BFCB79}"/>
    <dgm:cxn modelId="{14904504-444C-41BD-B313-99AB4ECF2A26}" type="presOf" srcId="{43CA1748-2CE6-4C94-8128-23F67B12381B}" destId="{84AD8B17-E033-45C8-95E2-204393210C29}" srcOrd="0" destOrd="1" presId="urn:microsoft.com/office/officeart/2009/3/layout/IncreasingArrowsProcess"/>
    <dgm:cxn modelId="{7CE3A7A2-F52D-40E7-AC12-9E8E7C3F10A1}" srcId="{793DD562-F277-4432-B76C-8398EE7FF7F0}" destId="{43CA1748-2CE6-4C94-8128-23F67B12381B}" srcOrd="1" destOrd="0" parTransId="{960EDFF0-ED2F-4157-8AF3-5F396FC6D0F2}" sibTransId="{BEA7DCBD-9B79-4C4A-987F-8265D072EE1B}"/>
    <dgm:cxn modelId="{8401051F-AAC5-42FC-9075-FE6F451DD1D0}" srcId="{DC80788D-81E8-471E-9051-7B82B6BF394E}" destId="{F74B5BB4-F079-4D86-A7FF-F4E82FFDDE00}" srcOrd="3" destOrd="0" parTransId="{22CF2059-A90F-403D-8D12-23559D622518}" sibTransId="{011E04D1-2F6B-40AE-8353-31635599653B}"/>
    <dgm:cxn modelId="{FBC4058D-D7AF-4863-B306-3D9FCFD8DC67}" srcId="{47370B4D-9A25-4847-91A8-0D491CC614A3}" destId="{F25339C1-4440-4436-B3F3-5133195409B5}" srcOrd="3" destOrd="0" parTransId="{E1198D03-92BB-419F-82AA-C4CEA0ACA2C9}" sibTransId="{5023C1C9-A5B1-45CB-8BA3-4E4865BA05B3}"/>
    <dgm:cxn modelId="{4A95B3E5-3842-47DA-9256-389797B246EC}" srcId="{DC80788D-81E8-471E-9051-7B82B6BF394E}" destId="{3951452C-C56B-41A4-8D90-7B54FB426683}" srcOrd="0" destOrd="0" parTransId="{41D27C8C-D736-4B8F-8CFB-CFD862C955CE}" sibTransId="{FDB2BE42-94FE-4A1E-AFF5-112AEEDFACE3}"/>
    <dgm:cxn modelId="{85E101BC-3F23-4194-AD9D-90CC9C88782A}" srcId="{DC80788D-81E8-471E-9051-7B82B6BF394E}" destId="{47370B4D-9A25-4847-91A8-0D491CC614A3}" srcOrd="1" destOrd="0" parTransId="{7D492CF4-E9D8-4A4F-84D5-42625834B459}" sibTransId="{E0CD93DB-EF50-4962-8622-EFFC97C1AB25}"/>
    <dgm:cxn modelId="{67A8E1D0-F209-407C-B885-29D34A8E25CE}" type="presOf" srcId="{CE1C444B-4D62-4AB3-A18A-82FB2C03A50B}" destId="{A8926805-5456-45CC-B95A-95A219ABFFC1}" srcOrd="0" destOrd="1" presId="urn:microsoft.com/office/officeart/2009/3/layout/IncreasingArrowsProcess"/>
    <dgm:cxn modelId="{2E138C14-1CBD-4256-B331-381B3139BD9C}" type="presOf" srcId="{1B093792-2817-4701-93FB-DA8A2C1A3D59}" destId="{D7C0D463-235A-47A9-B84A-1FE0A20FAE48}" srcOrd="0" destOrd="0" presId="urn:microsoft.com/office/officeart/2009/3/layout/IncreasingArrowsProcess"/>
    <dgm:cxn modelId="{7457A0DE-2B86-4B72-8A4F-C2D199407ED0}" type="presOf" srcId="{3951452C-C56B-41A4-8D90-7B54FB426683}" destId="{16A3A5C9-AE54-4276-877E-65BCA67A52D6}" srcOrd="0" destOrd="0" presId="urn:microsoft.com/office/officeart/2009/3/layout/IncreasingArrowsProcess"/>
    <dgm:cxn modelId="{5C48E571-5437-491D-B09B-B61A0DE692E2}" srcId="{47370B4D-9A25-4847-91A8-0D491CC614A3}" destId="{ADF3C682-C25F-4B23-9FB0-8729D8A73764}" srcOrd="1" destOrd="0" parTransId="{2BA1D00E-45FB-4E85-A96C-9D71119C79E1}" sibTransId="{308CC984-682C-4D26-B84A-D39D0C4C4510}"/>
    <dgm:cxn modelId="{B79FC356-65AB-4BCC-93FE-F82F1949F874}" type="presOf" srcId="{F74B5BB4-F079-4D86-A7FF-F4E82FFDDE00}" destId="{1A4AD491-74A4-4165-AAE7-A6899FFD3E8C}" srcOrd="0" destOrd="0" presId="urn:microsoft.com/office/officeart/2009/3/layout/IncreasingArrowsProcess"/>
    <dgm:cxn modelId="{745DD1E7-AA08-4C62-A2BD-E5201DE2D7FA}" srcId="{31C11BCB-FA4F-4333-81A8-77B84C0B7E4C}" destId="{1B093792-2817-4701-93FB-DA8A2C1A3D59}" srcOrd="0" destOrd="0" parTransId="{FDEC9F6E-A141-41ED-AA3A-76BA8E516B70}" sibTransId="{42D31E46-BE68-44EF-BF5C-62D3682BA1CE}"/>
    <dgm:cxn modelId="{01D958E7-7700-43B0-B03A-351736156738}" type="presOf" srcId="{0D035EE9-C20D-464F-83DF-ABF8363FEBB2}" destId="{D7C0D463-235A-47A9-B84A-1FE0A20FAE48}" srcOrd="0" destOrd="1" presId="urn:microsoft.com/office/officeart/2009/3/layout/IncreasingArrowsProcess"/>
    <dgm:cxn modelId="{20DE443B-4394-4EEF-8B9A-8E19BE24D066}" srcId="{3951452C-C56B-41A4-8D90-7B54FB426683}" destId="{CE1C444B-4D62-4AB3-A18A-82FB2C03A50B}" srcOrd="1" destOrd="0" parTransId="{CDDD9E76-2960-4C02-BC29-701F782E707C}" sibTransId="{DB7266ED-1F00-4209-A28C-4B647CC0A48A}"/>
    <dgm:cxn modelId="{E0434EFA-A27F-40FF-98ED-7386F383DA55}" type="presOf" srcId="{47370B4D-9A25-4847-91A8-0D491CC614A3}" destId="{0BFA7151-3AD3-4D14-B3AB-8670CB1E580D}" srcOrd="0" destOrd="0" presId="urn:microsoft.com/office/officeart/2009/3/layout/IncreasingArrowsProcess"/>
    <dgm:cxn modelId="{DB229357-B0D0-4DED-BB8D-CFC0F73B0046}" srcId="{793DD562-F277-4432-B76C-8398EE7FF7F0}" destId="{7FACDD30-5297-4B34-B709-09BA426417B3}" srcOrd="0" destOrd="0" parTransId="{A885CA66-7446-4A72-BFA4-4939983C8C67}" sibTransId="{2DF0CCF7-5B31-4CE5-8030-B5536C2713AE}"/>
    <dgm:cxn modelId="{9EADB838-4A59-4260-83F4-394D6C96B502}" type="presOf" srcId="{ADF3C682-C25F-4B23-9FB0-8729D8A73764}" destId="{2FDF1773-37E9-4103-971A-B470C9E64DEA}" srcOrd="0" destOrd="1" presId="urn:microsoft.com/office/officeart/2009/3/layout/IncreasingArrowsProcess"/>
    <dgm:cxn modelId="{3C4868FE-6378-48BA-9A9B-A619C06E3607}" srcId="{DC80788D-81E8-471E-9051-7B82B6BF394E}" destId="{793DD562-F277-4432-B76C-8398EE7FF7F0}" srcOrd="4" destOrd="0" parTransId="{C79DCA04-E8CF-4D0C-BC06-15B28B96E26A}" sibTransId="{7235C3C2-DEC6-4C75-A136-481030B56009}"/>
    <dgm:cxn modelId="{8A5213D0-CD15-4FCF-BC48-A6FC8F0E0C8C}" srcId="{47370B4D-9A25-4847-91A8-0D491CC614A3}" destId="{8106571A-76B1-4C23-9840-3023E9FD3078}" srcOrd="0" destOrd="0" parTransId="{1EEEB861-1804-4BB9-99A1-BD8207233797}" sibTransId="{4B0441F1-8AB0-48D8-B7F9-D9FA3340C08B}"/>
    <dgm:cxn modelId="{4D9CF4AD-E208-4261-A3FB-E9D714D4855E}" type="presOf" srcId="{F25339C1-4440-4436-B3F3-5133195409B5}" destId="{2FDF1773-37E9-4103-971A-B470C9E64DEA}" srcOrd="0" destOrd="3" presId="urn:microsoft.com/office/officeart/2009/3/layout/IncreasingArrowsProcess"/>
    <dgm:cxn modelId="{4E8F766A-E231-457A-BC1F-A9CEB6206541}" srcId="{3951452C-C56B-41A4-8D90-7B54FB426683}" destId="{EF43712A-C874-49BD-BD09-6265155EF11E}" srcOrd="2" destOrd="0" parTransId="{D2B5C033-A47E-4514-862E-83C5F6F47FA7}" sibTransId="{0144830F-4943-4ED7-9BCC-A6C8BEDAF3D3}"/>
    <dgm:cxn modelId="{DEBF7E00-AD99-47A6-9BF7-F3A371AB79AB}" type="presOf" srcId="{7FACDD30-5297-4B34-B709-09BA426417B3}" destId="{84AD8B17-E033-45C8-95E2-204393210C29}" srcOrd="0" destOrd="0" presId="urn:microsoft.com/office/officeart/2009/3/layout/IncreasingArrowsProcess"/>
    <dgm:cxn modelId="{4B0D6727-6650-4F75-94A1-B73F44335EB2}" srcId="{47370B4D-9A25-4847-91A8-0D491CC614A3}" destId="{2B83B999-BE96-44C2-89D0-CC4236A181C5}" srcOrd="2" destOrd="0" parTransId="{9D378655-6FA7-4866-9A0E-D76F3B7A722F}" sibTransId="{AB16A636-D4ED-4903-A215-5A5FB4488D61}"/>
    <dgm:cxn modelId="{DC20E001-668D-42B7-90F7-277989C95065}" type="presOf" srcId="{A8213063-240C-4A10-BF2F-2C5DD8894218}" destId="{D7C0D463-235A-47A9-B84A-1FE0A20FAE48}" srcOrd="0" destOrd="2" presId="urn:microsoft.com/office/officeart/2009/3/layout/IncreasingArrowsProcess"/>
    <dgm:cxn modelId="{40DF1709-D034-457F-AAEC-ECC72C696A54}" srcId="{3951452C-C56B-41A4-8D90-7B54FB426683}" destId="{3A31BDB2-118C-4308-BDFA-DF105559BA42}" srcOrd="0" destOrd="0" parTransId="{EEBC1E1D-9062-4E89-B87F-F8C0528B32EB}" sibTransId="{0B4CB8E3-65C3-425B-9D6D-18AA97322F3D}"/>
    <dgm:cxn modelId="{DA4D42B0-1B3F-416E-847E-F8E819D0259D}" type="presOf" srcId="{8106571A-76B1-4C23-9840-3023E9FD3078}" destId="{2FDF1773-37E9-4103-971A-B470C9E64DEA}" srcOrd="0" destOrd="0" presId="urn:microsoft.com/office/officeart/2009/3/layout/IncreasingArrowsProcess"/>
    <dgm:cxn modelId="{7791F095-6460-447C-9DD3-A5DC7268BCF4}" type="presOf" srcId="{31C11BCB-FA4F-4333-81A8-77B84C0B7E4C}" destId="{1826768D-8BE1-4CD0-B07A-968F28796349}" srcOrd="0" destOrd="0" presId="urn:microsoft.com/office/officeart/2009/3/layout/IncreasingArrowsProcess"/>
    <dgm:cxn modelId="{9E0DA016-0CCF-470A-B075-2D459B81C323}" srcId="{31C11BCB-FA4F-4333-81A8-77B84C0B7E4C}" destId="{A8213063-240C-4A10-BF2F-2C5DD8894218}" srcOrd="2" destOrd="0" parTransId="{EBCB7C72-E34C-4292-9C88-250287500128}" sibTransId="{20326603-61DE-4950-9831-C35D83615F2A}"/>
    <dgm:cxn modelId="{06957962-CD16-48A4-B19D-D5C6108E8699}" srcId="{31C11BCB-FA4F-4333-81A8-77B84C0B7E4C}" destId="{0D035EE9-C20D-464F-83DF-ABF8363FEBB2}" srcOrd="1" destOrd="0" parTransId="{1D6B3FE0-DCC1-42AC-BBBB-DEAE145A7EB0}" sibTransId="{4E04B51A-BE36-42EE-B1BE-C5451ECB9A13}"/>
    <dgm:cxn modelId="{EC168763-AE1C-4037-8C6A-4DF0E6777CFA}" type="presOf" srcId="{C795DBF3-B32B-4DC2-8360-4A8276C2078B}" destId="{7FF78497-9006-4E4C-BDAD-CC6D3FEE50A2}" srcOrd="0" destOrd="2" presId="urn:microsoft.com/office/officeart/2009/3/layout/IncreasingArrowsProcess"/>
    <dgm:cxn modelId="{212DC26E-51B3-4FE1-940F-7B1468ED1032}" type="presOf" srcId="{DC80788D-81E8-471E-9051-7B82B6BF394E}" destId="{D7F03FFE-CCB0-4F01-AF66-5A82AD7D2BC9}" srcOrd="0" destOrd="0" presId="urn:microsoft.com/office/officeart/2009/3/layout/IncreasingArrowsProcess"/>
    <dgm:cxn modelId="{1D12E6E0-AF61-4419-A8A5-5AFE5B0B0727}" type="presOf" srcId="{793DD562-F277-4432-B76C-8398EE7FF7F0}" destId="{F3DFCB0A-8E0C-4D38-BD38-8007A851DC86}" srcOrd="0" destOrd="0" presId="urn:microsoft.com/office/officeart/2009/3/layout/IncreasingArrowsProcess"/>
    <dgm:cxn modelId="{69FE8F3A-004D-4493-8AC3-2A967F0947CD}" srcId="{F74B5BB4-F079-4D86-A7FF-F4E82FFDDE00}" destId="{23E17E06-8BE7-4A88-82D8-3692EAA61C0E}" srcOrd="3" destOrd="0" parTransId="{1B65FA8C-A174-436E-B514-BE3A91422C83}" sibTransId="{053F23B5-EB7E-4304-AC99-77C1D56C18DF}"/>
    <dgm:cxn modelId="{731C7546-BB9A-4B49-8AFA-DC3475C025EA}" type="presOf" srcId="{EF43712A-C874-49BD-BD09-6265155EF11E}" destId="{A8926805-5456-45CC-B95A-95A219ABFFC1}" srcOrd="0" destOrd="2" presId="urn:microsoft.com/office/officeart/2009/3/layout/IncreasingArrowsProcess"/>
    <dgm:cxn modelId="{A0AE3097-FDCA-4346-9F0D-4A6FD6F97C41}" type="presParOf" srcId="{D7F03FFE-CCB0-4F01-AF66-5A82AD7D2BC9}" destId="{16A3A5C9-AE54-4276-877E-65BCA67A52D6}" srcOrd="0" destOrd="0" presId="urn:microsoft.com/office/officeart/2009/3/layout/IncreasingArrowsProcess"/>
    <dgm:cxn modelId="{D52A2B2F-3E9F-4253-908B-7BED48875E8A}" type="presParOf" srcId="{D7F03FFE-CCB0-4F01-AF66-5A82AD7D2BC9}" destId="{A8926805-5456-45CC-B95A-95A219ABFFC1}" srcOrd="1" destOrd="0" presId="urn:microsoft.com/office/officeart/2009/3/layout/IncreasingArrowsProcess"/>
    <dgm:cxn modelId="{F28010EE-6941-42ED-B05F-3C2B1A2A0AD1}" type="presParOf" srcId="{D7F03FFE-CCB0-4F01-AF66-5A82AD7D2BC9}" destId="{0BFA7151-3AD3-4D14-B3AB-8670CB1E580D}" srcOrd="2" destOrd="0" presId="urn:microsoft.com/office/officeart/2009/3/layout/IncreasingArrowsProcess"/>
    <dgm:cxn modelId="{B0F746B0-B6CA-4C4A-A890-D2AAFD994A67}" type="presParOf" srcId="{D7F03FFE-CCB0-4F01-AF66-5A82AD7D2BC9}" destId="{2FDF1773-37E9-4103-971A-B470C9E64DEA}" srcOrd="3" destOrd="0" presId="urn:microsoft.com/office/officeart/2009/3/layout/IncreasingArrowsProcess"/>
    <dgm:cxn modelId="{3CC005B6-422B-411B-9EB0-CD0D8E19102F}" type="presParOf" srcId="{D7F03FFE-CCB0-4F01-AF66-5A82AD7D2BC9}" destId="{1826768D-8BE1-4CD0-B07A-968F28796349}" srcOrd="4" destOrd="0" presId="urn:microsoft.com/office/officeart/2009/3/layout/IncreasingArrowsProcess"/>
    <dgm:cxn modelId="{5D1B5537-1132-4ED8-88CF-A29DDB303651}" type="presParOf" srcId="{D7F03FFE-CCB0-4F01-AF66-5A82AD7D2BC9}" destId="{D7C0D463-235A-47A9-B84A-1FE0A20FAE48}" srcOrd="5" destOrd="0" presId="urn:microsoft.com/office/officeart/2009/3/layout/IncreasingArrowsProcess"/>
    <dgm:cxn modelId="{C005C9C2-890A-4077-A1C7-6D7F110A96F1}" type="presParOf" srcId="{D7F03FFE-CCB0-4F01-AF66-5A82AD7D2BC9}" destId="{1A4AD491-74A4-4165-AAE7-A6899FFD3E8C}" srcOrd="6" destOrd="0" presId="urn:microsoft.com/office/officeart/2009/3/layout/IncreasingArrowsProcess"/>
    <dgm:cxn modelId="{F7B602D6-7E7F-4D9D-B8CB-EC90312EAD12}" type="presParOf" srcId="{D7F03FFE-CCB0-4F01-AF66-5A82AD7D2BC9}" destId="{7FF78497-9006-4E4C-BDAD-CC6D3FEE50A2}" srcOrd="7" destOrd="0" presId="urn:microsoft.com/office/officeart/2009/3/layout/IncreasingArrowsProcess"/>
    <dgm:cxn modelId="{154DFFAB-7E24-4BDA-A9E0-75B269B080B8}" type="presParOf" srcId="{D7F03FFE-CCB0-4F01-AF66-5A82AD7D2BC9}" destId="{F3DFCB0A-8E0C-4D38-BD38-8007A851DC86}" srcOrd="8" destOrd="0" presId="urn:microsoft.com/office/officeart/2009/3/layout/IncreasingArrowsProcess"/>
    <dgm:cxn modelId="{60917E1C-A491-488C-A99F-7EF673588C8D}" type="presParOf" srcId="{D7F03FFE-CCB0-4F01-AF66-5A82AD7D2BC9}" destId="{84AD8B17-E033-45C8-95E2-204393210C29}" srcOrd="9" destOrd="0" presId="urn:microsoft.com/office/officeart/2009/3/layout/IncreasingArrows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707FF2-CEB9-4C54-89A6-E42F3DD1CFAA}">
      <dsp:nvSpPr>
        <dsp:cNvPr id="0" name=""/>
        <dsp:cNvSpPr/>
      </dsp:nvSpPr>
      <dsp:spPr>
        <a:xfrm>
          <a:off x="178216" y="3832"/>
          <a:ext cx="2434567" cy="1460740"/>
        </a:xfrm>
        <a:prstGeom prst="rect">
          <a:avLst/>
        </a:prstGeom>
        <a:solidFill>
          <a:srgbClr val="54A49D"/>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b="0" kern="1200" dirty="0" smtClean="0"/>
            <a:t>Lack of home and community-based services and supports</a:t>
          </a:r>
          <a:endParaRPr lang="en-US" sz="2000" b="0" kern="1200" dirty="0"/>
        </a:p>
      </dsp:txBody>
      <dsp:txXfrm>
        <a:off x="178216" y="3832"/>
        <a:ext cx="2434567" cy="1460740"/>
      </dsp:txXfrm>
    </dsp:sp>
    <dsp:sp modelId="{F438A8B0-3B5E-411E-9BB4-2DD6DA12AA17}">
      <dsp:nvSpPr>
        <dsp:cNvPr id="0" name=""/>
        <dsp:cNvSpPr/>
      </dsp:nvSpPr>
      <dsp:spPr>
        <a:xfrm>
          <a:off x="2856241" y="3832"/>
          <a:ext cx="2434567" cy="1460740"/>
        </a:xfrm>
        <a:prstGeom prst="rect">
          <a:avLst/>
        </a:prstGeom>
        <a:solidFill>
          <a:srgbClr val="54A49D"/>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b="0" kern="1200" dirty="0" smtClean="0"/>
            <a:t>Deficit-based/medical models, limited types of interventions</a:t>
          </a:r>
        </a:p>
      </dsp:txBody>
      <dsp:txXfrm>
        <a:off x="2856241" y="3832"/>
        <a:ext cx="2434567" cy="1460740"/>
      </dsp:txXfrm>
    </dsp:sp>
    <dsp:sp modelId="{BA671D34-9301-4E21-8BE4-7E824311FD49}">
      <dsp:nvSpPr>
        <dsp:cNvPr id="0" name=""/>
        <dsp:cNvSpPr/>
      </dsp:nvSpPr>
      <dsp:spPr>
        <a:xfrm>
          <a:off x="5534265" y="3832"/>
          <a:ext cx="2434567" cy="1460740"/>
        </a:xfrm>
        <a:prstGeom prst="rect">
          <a:avLst/>
        </a:prstGeom>
        <a:solidFill>
          <a:srgbClr val="54A49D"/>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b="0" kern="1200" dirty="0" smtClean="0"/>
            <a:t>Patterns of utilization;  disproportionality and disparities</a:t>
          </a:r>
        </a:p>
      </dsp:txBody>
      <dsp:txXfrm>
        <a:off x="5534265" y="3832"/>
        <a:ext cx="2434567" cy="1460740"/>
      </dsp:txXfrm>
    </dsp:sp>
    <dsp:sp modelId="{01825C53-4259-4E53-8D3E-209EA41763A2}">
      <dsp:nvSpPr>
        <dsp:cNvPr id="0" name=""/>
        <dsp:cNvSpPr/>
      </dsp:nvSpPr>
      <dsp:spPr>
        <a:xfrm>
          <a:off x="178216" y="1708029"/>
          <a:ext cx="2434567" cy="1460740"/>
        </a:xfrm>
        <a:prstGeom prst="rect">
          <a:avLst/>
        </a:prstGeom>
        <a:solidFill>
          <a:srgbClr val="54A49D"/>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b="0" kern="1200" dirty="0" smtClean="0"/>
            <a:t>Poor outcomes</a:t>
          </a:r>
        </a:p>
      </dsp:txBody>
      <dsp:txXfrm>
        <a:off x="178216" y="1708029"/>
        <a:ext cx="2434567" cy="1460740"/>
      </dsp:txXfrm>
    </dsp:sp>
    <dsp:sp modelId="{B09DC9C3-619C-4D9E-9756-03DA8A35F6E9}">
      <dsp:nvSpPr>
        <dsp:cNvPr id="0" name=""/>
        <dsp:cNvSpPr/>
      </dsp:nvSpPr>
      <dsp:spPr>
        <a:xfrm>
          <a:off x="2856241" y="1708029"/>
          <a:ext cx="2434567" cy="1460740"/>
        </a:xfrm>
        <a:prstGeom prst="rect">
          <a:avLst/>
        </a:prstGeom>
        <a:solidFill>
          <a:srgbClr val="54A49D"/>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b="0" kern="1200" dirty="0" smtClean="0"/>
            <a:t>Cost</a:t>
          </a:r>
          <a:endParaRPr lang="en-US" sz="2000" b="0" kern="1200" dirty="0"/>
        </a:p>
      </dsp:txBody>
      <dsp:txXfrm>
        <a:off x="2856241" y="1708029"/>
        <a:ext cx="2434567" cy="1460740"/>
      </dsp:txXfrm>
    </dsp:sp>
    <dsp:sp modelId="{D1108003-E50A-45F3-9FD1-FCF8E44BB227}">
      <dsp:nvSpPr>
        <dsp:cNvPr id="0" name=""/>
        <dsp:cNvSpPr/>
      </dsp:nvSpPr>
      <dsp:spPr>
        <a:xfrm>
          <a:off x="5534265" y="1708029"/>
          <a:ext cx="2434567" cy="1460740"/>
        </a:xfrm>
        <a:prstGeom prst="rect">
          <a:avLst/>
        </a:prstGeom>
        <a:solidFill>
          <a:srgbClr val="54A49D"/>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b="0" kern="1200" dirty="0" smtClean="0"/>
            <a:t>Rigid financing structures</a:t>
          </a:r>
          <a:endParaRPr lang="en-US" sz="2000" b="0" kern="1200" dirty="0"/>
        </a:p>
      </dsp:txBody>
      <dsp:txXfrm>
        <a:off x="5534265" y="1708029"/>
        <a:ext cx="2434567" cy="1460740"/>
      </dsp:txXfrm>
    </dsp:sp>
    <dsp:sp modelId="{5629078C-B39F-4938-9BAD-E82F16D9FD89}">
      <dsp:nvSpPr>
        <dsp:cNvPr id="0" name=""/>
        <dsp:cNvSpPr/>
      </dsp:nvSpPr>
      <dsp:spPr>
        <a:xfrm>
          <a:off x="1517228" y="3412227"/>
          <a:ext cx="2434567" cy="1460740"/>
        </a:xfrm>
        <a:prstGeom prst="rect">
          <a:avLst/>
        </a:prstGeom>
        <a:solidFill>
          <a:srgbClr val="54A49D"/>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b="0" kern="1200" dirty="0" smtClean="0"/>
            <a:t>Administrative inefficiencies; fragmentation</a:t>
          </a:r>
          <a:endParaRPr lang="en-US" sz="2000" b="0" kern="1200" dirty="0"/>
        </a:p>
      </dsp:txBody>
      <dsp:txXfrm>
        <a:off x="1517228" y="3412227"/>
        <a:ext cx="2434567" cy="1460740"/>
      </dsp:txXfrm>
    </dsp:sp>
    <dsp:sp modelId="{3FB3E18F-112D-4C3D-87A4-A3DD7492BB8D}">
      <dsp:nvSpPr>
        <dsp:cNvPr id="0" name=""/>
        <dsp:cNvSpPr/>
      </dsp:nvSpPr>
      <dsp:spPr>
        <a:xfrm>
          <a:off x="4195253" y="3412227"/>
          <a:ext cx="2434567" cy="1460740"/>
        </a:xfrm>
        <a:prstGeom prst="rect">
          <a:avLst/>
        </a:prstGeom>
        <a:solidFill>
          <a:srgbClr val="54A49D"/>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b="0" kern="1200" dirty="0" smtClean="0"/>
            <a:t>Knowledge, skills and attitudes of key stakeholders</a:t>
          </a:r>
          <a:endParaRPr lang="en-US" sz="2000" b="0" kern="1200" dirty="0"/>
        </a:p>
      </dsp:txBody>
      <dsp:txXfrm>
        <a:off x="4195253" y="3412227"/>
        <a:ext cx="2434567" cy="146074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4ECB46-6350-4DA3-B9C0-BDDB8E2F435D}">
      <dsp:nvSpPr>
        <dsp:cNvPr id="0" name=""/>
        <dsp:cNvSpPr/>
      </dsp:nvSpPr>
      <dsp:spPr>
        <a:xfrm>
          <a:off x="0" y="211170"/>
          <a:ext cx="10623664" cy="1547210"/>
        </a:xfrm>
        <a:prstGeom prst="rightArrow">
          <a:avLst>
            <a:gd name="adj1" fmla="val 50000"/>
            <a:gd name="adj2" fmla="val 5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254000" bIns="245620" numCol="1" spcCol="1270" anchor="ctr" anchorCtr="0">
          <a:noAutofit/>
        </a:bodyPr>
        <a:lstStyle/>
        <a:p>
          <a:pPr lvl="0" algn="l" defTabSz="1022350">
            <a:lnSpc>
              <a:spcPct val="90000"/>
            </a:lnSpc>
            <a:spcBef>
              <a:spcPct val="0"/>
            </a:spcBef>
            <a:spcAft>
              <a:spcPct val="35000"/>
            </a:spcAft>
          </a:pPr>
          <a:r>
            <a:rPr lang="en-US" sz="2300" kern="1200"/>
            <a:t>Tier 1: Community Compassion, and Wellness</a:t>
          </a:r>
        </a:p>
      </dsp:txBody>
      <dsp:txXfrm>
        <a:off x="0" y="597973"/>
        <a:ext cx="10236862" cy="773605"/>
      </dsp:txXfrm>
    </dsp:sp>
    <dsp:sp modelId="{A0AF5FB3-B113-4600-B62C-0A95BFEA075D}">
      <dsp:nvSpPr>
        <dsp:cNvPr id="0" name=""/>
        <dsp:cNvSpPr/>
      </dsp:nvSpPr>
      <dsp:spPr>
        <a:xfrm>
          <a:off x="0" y="1404292"/>
          <a:ext cx="3272088" cy="2980496"/>
        </a:xfrm>
        <a:prstGeom prst="rect">
          <a:avLst/>
        </a:prstGeom>
        <a:solidFill>
          <a:schemeClr val="lt1">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t" anchorCtr="0">
          <a:noAutofit/>
        </a:bodyPr>
        <a:lstStyle/>
        <a:p>
          <a:pPr lvl="0" algn="l" defTabSz="755650">
            <a:lnSpc>
              <a:spcPct val="90000"/>
            </a:lnSpc>
            <a:spcBef>
              <a:spcPct val="0"/>
            </a:spcBef>
            <a:spcAft>
              <a:spcPct val="35000"/>
            </a:spcAft>
          </a:pPr>
          <a:endParaRPr lang="en-US" sz="1700" b="1" kern="1200"/>
        </a:p>
        <a:p>
          <a:pPr lvl="0" algn="l" defTabSz="755650">
            <a:lnSpc>
              <a:spcPct val="90000"/>
            </a:lnSpc>
            <a:spcBef>
              <a:spcPct val="0"/>
            </a:spcBef>
            <a:spcAft>
              <a:spcPct val="35000"/>
            </a:spcAft>
          </a:pPr>
          <a:r>
            <a:rPr lang="en-US" sz="1700" b="1" kern="1200"/>
            <a:t>*Community Mental Health Campaign</a:t>
          </a:r>
          <a:endParaRPr lang="en-US" sz="1700" kern="1200"/>
        </a:p>
        <a:p>
          <a:pPr lvl="0" algn="l" defTabSz="755650">
            <a:lnSpc>
              <a:spcPct val="90000"/>
            </a:lnSpc>
            <a:spcBef>
              <a:spcPct val="0"/>
            </a:spcBef>
            <a:spcAft>
              <a:spcPct val="35000"/>
            </a:spcAft>
          </a:pPr>
          <a:r>
            <a:rPr lang="en-US" sz="1700" b="1" kern="1200"/>
            <a:t>*Community Wide Professional Training</a:t>
          </a:r>
          <a:endParaRPr lang="en-US" sz="1700" kern="1200"/>
        </a:p>
        <a:p>
          <a:pPr lvl="0" algn="l" defTabSz="755650">
            <a:lnSpc>
              <a:spcPct val="90000"/>
            </a:lnSpc>
            <a:spcBef>
              <a:spcPct val="0"/>
            </a:spcBef>
            <a:spcAft>
              <a:spcPct val="35000"/>
            </a:spcAft>
          </a:pPr>
          <a:r>
            <a:rPr lang="en-US" sz="1700" b="1" kern="1200"/>
            <a:t>*Caregiver/Parent Education and Training</a:t>
          </a:r>
        </a:p>
        <a:p>
          <a:pPr lvl="0" algn="l" defTabSz="755650">
            <a:lnSpc>
              <a:spcPct val="90000"/>
            </a:lnSpc>
            <a:spcBef>
              <a:spcPct val="0"/>
            </a:spcBef>
            <a:spcAft>
              <a:spcPct val="35000"/>
            </a:spcAft>
          </a:pPr>
          <a:r>
            <a:rPr lang="en-US" sz="1700" b="1" kern="1200"/>
            <a:t>*Creating Compassionate Communities</a:t>
          </a:r>
        </a:p>
        <a:p>
          <a:pPr lvl="0" algn="l" defTabSz="755650">
            <a:lnSpc>
              <a:spcPct val="90000"/>
            </a:lnSpc>
            <a:spcBef>
              <a:spcPct val="0"/>
            </a:spcBef>
            <a:spcAft>
              <a:spcPct val="35000"/>
            </a:spcAft>
          </a:pPr>
          <a:r>
            <a:rPr lang="en-US" sz="1700" b="1" kern="1200"/>
            <a:t>*Client Assistance Funds</a:t>
          </a:r>
          <a:endParaRPr lang="en-US" sz="1700" kern="1200"/>
        </a:p>
      </dsp:txBody>
      <dsp:txXfrm>
        <a:off x="0" y="1404292"/>
        <a:ext cx="3272088" cy="2980496"/>
      </dsp:txXfrm>
    </dsp:sp>
    <dsp:sp modelId="{3AC80417-C4BD-48A1-AC3E-96C78296C27C}">
      <dsp:nvSpPr>
        <dsp:cNvPr id="0" name=""/>
        <dsp:cNvSpPr/>
      </dsp:nvSpPr>
      <dsp:spPr>
        <a:xfrm>
          <a:off x="3272088" y="726907"/>
          <a:ext cx="7351576" cy="1547210"/>
        </a:xfrm>
        <a:prstGeom prst="rightArrow">
          <a:avLst>
            <a:gd name="adj1" fmla="val 50000"/>
            <a:gd name="adj2" fmla="val 50000"/>
          </a:avLst>
        </a:prstGeom>
        <a:solidFill>
          <a:schemeClr val="accent5">
            <a:hueOff val="-3676672"/>
            <a:satOff val="-5114"/>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254000" bIns="245620" numCol="1" spcCol="1270" anchor="ctr" anchorCtr="0">
          <a:noAutofit/>
        </a:bodyPr>
        <a:lstStyle/>
        <a:p>
          <a:pPr lvl="0" algn="l" defTabSz="1022350">
            <a:lnSpc>
              <a:spcPct val="90000"/>
            </a:lnSpc>
            <a:spcBef>
              <a:spcPct val="0"/>
            </a:spcBef>
            <a:spcAft>
              <a:spcPct val="35000"/>
            </a:spcAft>
          </a:pPr>
          <a:r>
            <a:rPr lang="en-US" sz="2300" kern="1200"/>
            <a:t>Tier 2: Prevention, Wellness, and Resiliency</a:t>
          </a:r>
        </a:p>
      </dsp:txBody>
      <dsp:txXfrm>
        <a:off x="3272088" y="1113710"/>
        <a:ext cx="6964774" cy="773605"/>
      </dsp:txXfrm>
    </dsp:sp>
    <dsp:sp modelId="{EABBE20E-62A5-49C7-B013-83CCBFCFB723}">
      <dsp:nvSpPr>
        <dsp:cNvPr id="0" name=""/>
        <dsp:cNvSpPr/>
      </dsp:nvSpPr>
      <dsp:spPr>
        <a:xfrm>
          <a:off x="3272088" y="1920029"/>
          <a:ext cx="3272088" cy="2980496"/>
        </a:xfrm>
        <a:prstGeom prst="rect">
          <a:avLst/>
        </a:prstGeom>
        <a:solidFill>
          <a:schemeClr val="lt1">
            <a:hueOff val="0"/>
            <a:satOff val="0"/>
            <a:lumOff val="0"/>
            <a:alphaOff val="0"/>
          </a:schemeClr>
        </a:solidFill>
        <a:ln w="12700" cap="flat" cmpd="sng" algn="ctr">
          <a:solidFill>
            <a:schemeClr val="accent5">
              <a:hueOff val="-3676672"/>
              <a:satOff val="-5114"/>
              <a:lumOff val="-1961"/>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t" anchorCtr="0">
          <a:noAutofit/>
        </a:bodyPr>
        <a:lstStyle/>
        <a:p>
          <a:pPr lvl="0" algn="l" defTabSz="755650">
            <a:lnSpc>
              <a:spcPct val="90000"/>
            </a:lnSpc>
            <a:spcBef>
              <a:spcPct val="0"/>
            </a:spcBef>
            <a:spcAft>
              <a:spcPct val="35000"/>
            </a:spcAft>
          </a:pPr>
          <a:endParaRPr lang="en-US" sz="1700" b="1" kern="1200"/>
        </a:p>
        <a:p>
          <a:pPr lvl="0" algn="l" defTabSz="755650">
            <a:lnSpc>
              <a:spcPct val="90000"/>
            </a:lnSpc>
            <a:spcBef>
              <a:spcPct val="0"/>
            </a:spcBef>
            <a:spcAft>
              <a:spcPct val="35000"/>
            </a:spcAft>
          </a:pPr>
          <a:r>
            <a:rPr lang="en-US" sz="1700" b="1" kern="1200"/>
            <a:t>*Community Based Family Resource Developers</a:t>
          </a:r>
          <a:endParaRPr lang="en-US" sz="1700" kern="1200"/>
        </a:p>
        <a:p>
          <a:pPr lvl="0" algn="l" defTabSz="755650">
            <a:lnSpc>
              <a:spcPct val="90000"/>
            </a:lnSpc>
            <a:spcBef>
              <a:spcPct val="0"/>
            </a:spcBef>
            <a:spcAft>
              <a:spcPct val="35000"/>
            </a:spcAft>
          </a:pPr>
          <a:r>
            <a:rPr lang="en-US" sz="1700" b="1" kern="1200"/>
            <a:t>*Initial Screening for Health/Mental Health Needs</a:t>
          </a:r>
          <a:endParaRPr lang="en-US" sz="1700" kern="1200"/>
        </a:p>
        <a:p>
          <a:pPr lvl="0" algn="l" defTabSz="755650">
            <a:lnSpc>
              <a:spcPct val="90000"/>
            </a:lnSpc>
            <a:spcBef>
              <a:spcPct val="0"/>
            </a:spcBef>
            <a:spcAft>
              <a:spcPct val="35000"/>
            </a:spcAft>
          </a:pPr>
          <a:r>
            <a:rPr lang="en-US" sz="1700" b="1" kern="1200"/>
            <a:t>*Increased Caregiver Competence, Resiliency, Confidence and Support</a:t>
          </a:r>
          <a:endParaRPr lang="en-US" sz="1700" kern="1200"/>
        </a:p>
        <a:p>
          <a:pPr lvl="0" algn="l" defTabSz="755650">
            <a:lnSpc>
              <a:spcPct val="90000"/>
            </a:lnSpc>
            <a:spcBef>
              <a:spcPct val="0"/>
            </a:spcBef>
            <a:spcAft>
              <a:spcPct val="35000"/>
            </a:spcAft>
          </a:pPr>
          <a:r>
            <a:rPr lang="en-US" sz="1700" b="1" kern="1200"/>
            <a:t>*Social - Emotional Prevention Services </a:t>
          </a:r>
          <a:endParaRPr lang="en-US" sz="1700" kern="1200"/>
        </a:p>
      </dsp:txBody>
      <dsp:txXfrm>
        <a:off x="3272088" y="1920029"/>
        <a:ext cx="3272088" cy="2980496"/>
      </dsp:txXfrm>
    </dsp:sp>
    <dsp:sp modelId="{101D186C-944B-425A-8317-378A6E121098}">
      <dsp:nvSpPr>
        <dsp:cNvPr id="0" name=""/>
        <dsp:cNvSpPr/>
      </dsp:nvSpPr>
      <dsp:spPr>
        <a:xfrm>
          <a:off x="6544177" y="1242643"/>
          <a:ext cx="4079487" cy="1547210"/>
        </a:xfrm>
        <a:prstGeom prst="rightArrow">
          <a:avLst>
            <a:gd name="adj1" fmla="val 50000"/>
            <a:gd name="adj2" fmla="val 50000"/>
          </a:avLst>
        </a:prstGeom>
        <a:solidFill>
          <a:schemeClr val="accent5">
            <a:hueOff val="-7353344"/>
            <a:satOff val="-10228"/>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254000" bIns="245620" numCol="1" spcCol="1270" anchor="ctr" anchorCtr="0">
          <a:noAutofit/>
        </a:bodyPr>
        <a:lstStyle/>
        <a:p>
          <a:pPr lvl="0" algn="l" defTabSz="1022350">
            <a:lnSpc>
              <a:spcPct val="90000"/>
            </a:lnSpc>
            <a:spcBef>
              <a:spcPct val="0"/>
            </a:spcBef>
            <a:spcAft>
              <a:spcPct val="35000"/>
            </a:spcAft>
          </a:pPr>
          <a:r>
            <a:rPr lang="en-US" sz="2300" kern="1200"/>
            <a:t>Tier 3: Service Coordination</a:t>
          </a:r>
        </a:p>
      </dsp:txBody>
      <dsp:txXfrm>
        <a:off x="6544177" y="1629446"/>
        <a:ext cx="3692685" cy="773605"/>
      </dsp:txXfrm>
    </dsp:sp>
    <dsp:sp modelId="{4C32927B-BE3E-4C2A-BC18-25A359BAEBE5}">
      <dsp:nvSpPr>
        <dsp:cNvPr id="0" name=""/>
        <dsp:cNvSpPr/>
      </dsp:nvSpPr>
      <dsp:spPr>
        <a:xfrm>
          <a:off x="6544177" y="2435766"/>
          <a:ext cx="3272088" cy="2936877"/>
        </a:xfrm>
        <a:prstGeom prst="rect">
          <a:avLst/>
        </a:prstGeom>
        <a:solidFill>
          <a:schemeClr val="lt1">
            <a:hueOff val="0"/>
            <a:satOff val="0"/>
            <a:lumOff val="0"/>
            <a:alphaOff val="0"/>
          </a:schemeClr>
        </a:solidFill>
        <a:ln w="12700" cap="flat" cmpd="sng" algn="ctr">
          <a:solidFill>
            <a:schemeClr val="accent5">
              <a:hueOff val="-7353344"/>
              <a:satOff val="-10228"/>
              <a:lumOff val="-3922"/>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t" anchorCtr="0">
          <a:noAutofit/>
        </a:bodyPr>
        <a:lstStyle/>
        <a:p>
          <a:pPr lvl="0" algn="l" defTabSz="755650">
            <a:lnSpc>
              <a:spcPct val="90000"/>
            </a:lnSpc>
            <a:spcBef>
              <a:spcPct val="0"/>
            </a:spcBef>
            <a:spcAft>
              <a:spcPct val="35000"/>
            </a:spcAft>
          </a:pPr>
          <a:endParaRPr lang="en-US" sz="1700" b="1" kern="1200"/>
        </a:p>
        <a:p>
          <a:pPr lvl="0" algn="l" defTabSz="755650">
            <a:lnSpc>
              <a:spcPct val="90000"/>
            </a:lnSpc>
            <a:spcBef>
              <a:spcPct val="0"/>
            </a:spcBef>
            <a:spcAft>
              <a:spcPct val="35000"/>
            </a:spcAft>
          </a:pPr>
          <a:r>
            <a:rPr lang="en-US" sz="1700" b="1" kern="1200"/>
            <a:t>*Electronic Referral System (IRIS)</a:t>
          </a:r>
          <a:endParaRPr lang="en-US" sz="1700" kern="1200"/>
        </a:p>
        <a:p>
          <a:pPr lvl="0" algn="l" defTabSz="755650">
            <a:lnSpc>
              <a:spcPct val="90000"/>
            </a:lnSpc>
            <a:spcBef>
              <a:spcPct val="0"/>
            </a:spcBef>
            <a:spcAft>
              <a:spcPct val="35000"/>
            </a:spcAft>
          </a:pPr>
          <a:r>
            <a:rPr lang="en-US" sz="1700" b="1" kern="1200"/>
            <a:t>*High Fidelity Wraparound</a:t>
          </a:r>
          <a:endParaRPr lang="en-US" sz="1700" kern="1200"/>
        </a:p>
        <a:p>
          <a:pPr lvl="0" algn="l" defTabSz="755650">
            <a:lnSpc>
              <a:spcPct val="90000"/>
            </a:lnSpc>
            <a:spcBef>
              <a:spcPct val="0"/>
            </a:spcBef>
            <a:spcAft>
              <a:spcPct val="35000"/>
            </a:spcAft>
          </a:pPr>
          <a:r>
            <a:rPr lang="en-US" sz="1700" b="1" kern="1200"/>
            <a:t>*Comprehensive Assessment/Treatment Plan</a:t>
          </a:r>
          <a:endParaRPr lang="en-US" sz="1700" kern="1200"/>
        </a:p>
        <a:p>
          <a:pPr lvl="0" algn="l" defTabSz="755650">
            <a:lnSpc>
              <a:spcPct val="90000"/>
            </a:lnSpc>
            <a:spcBef>
              <a:spcPct val="0"/>
            </a:spcBef>
            <a:spcAft>
              <a:spcPct val="35000"/>
            </a:spcAft>
          </a:pPr>
          <a:r>
            <a:rPr lang="en-US" sz="1700" b="1" kern="1200"/>
            <a:t>*Family Peer Advocates/Coaches</a:t>
          </a:r>
        </a:p>
        <a:p>
          <a:pPr lvl="0" algn="l" defTabSz="755650">
            <a:lnSpc>
              <a:spcPct val="90000"/>
            </a:lnSpc>
            <a:spcBef>
              <a:spcPct val="0"/>
            </a:spcBef>
            <a:spcAft>
              <a:spcPct val="35000"/>
            </a:spcAft>
          </a:pPr>
          <a:r>
            <a:rPr lang="en-US" sz="1700" b="1" kern="1200"/>
            <a:t>*MAP/Practicewise - Evidence informed care planning</a:t>
          </a:r>
          <a:endParaRPr lang="en-US" sz="1700" kern="1200"/>
        </a:p>
      </dsp:txBody>
      <dsp:txXfrm>
        <a:off x="6544177" y="2435766"/>
        <a:ext cx="3272088" cy="293687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17D44A-7C66-40BB-8CC2-8E968063A3D3}">
      <dsp:nvSpPr>
        <dsp:cNvPr id="0" name=""/>
        <dsp:cNvSpPr/>
      </dsp:nvSpPr>
      <dsp:spPr>
        <a:xfrm>
          <a:off x="986017" y="0"/>
          <a:ext cx="4697458" cy="4697458"/>
        </a:xfrm>
        <a:prstGeom prst="triangl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6BAF177-DF06-4F0B-BB7E-39D56F35ED56}">
      <dsp:nvSpPr>
        <dsp:cNvPr id="0" name=""/>
        <dsp:cNvSpPr/>
      </dsp:nvSpPr>
      <dsp:spPr>
        <a:xfrm>
          <a:off x="3334746" y="472268"/>
          <a:ext cx="3053348" cy="1111976"/>
        </a:xfrm>
        <a:prstGeom prst="roundRect">
          <a:avLst/>
        </a:prstGeom>
        <a:solidFill>
          <a:srgbClr val="E4923F">
            <a:alpha val="90000"/>
          </a:srgb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82880" tIns="182880" rIns="182880" bIns="182880" numCol="1" spcCol="1270" anchor="ctr" anchorCtr="0">
          <a:noAutofit/>
        </a:bodyPr>
        <a:lstStyle/>
        <a:p>
          <a:pPr lvl="0" algn="ctr" defTabSz="2133600">
            <a:lnSpc>
              <a:spcPct val="90000"/>
            </a:lnSpc>
            <a:spcBef>
              <a:spcPct val="0"/>
            </a:spcBef>
            <a:spcAft>
              <a:spcPct val="35000"/>
            </a:spcAft>
          </a:pPr>
          <a:r>
            <a:rPr lang="en-US" sz="4800" kern="1200" dirty="0" smtClean="0">
              <a:solidFill>
                <a:schemeClr val="bg1"/>
              </a:solidFill>
              <a:latin typeface="Arial Narrow" panose="020B0606020202030204" pitchFamily="34" charset="0"/>
            </a:rPr>
            <a:t>Tier 3</a:t>
          </a:r>
          <a:endParaRPr lang="en-US" sz="4800" kern="1200" dirty="0">
            <a:solidFill>
              <a:schemeClr val="bg1"/>
            </a:solidFill>
            <a:latin typeface="Arial Narrow" panose="020B0606020202030204" pitchFamily="34" charset="0"/>
          </a:endParaRPr>
        </a:p>
      </dsp:txBody>
      <dsp:txXfrm>
        <a:off x="3389028" y="526550"/>
        <a:ext cx="2944784" cy="1003412"/>
      </dsp:txXfrm>
    </dsp:sp>
    <dsp:sp modelId="{7F6A2E07-6956-456C-8328-45D6E70E9B42}">
      <dsp:nvSpPr>
        <dsp:cNvPr id="0" name=""/>
        <dsp:cNvSpPr/>
      </dsp:nvSpPr>
      <dsp:spPr>
        <a:xfrm>
          <a:off x="3334746" y="1723242"/>
          <a:ext cx="3053348" cy="1111976"/>
        </a:xfrm>
        <a:prstGeom prst="roundRect">
          <a:avLst/>
        </a:prstGeom>
        <a:solidFill>
          <a:srgbClr val="98CDCD">
            <a:alpha val="9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82880" tIns="182880" rIns="182880" bIns="182880" numCol="1" spcCol="1270" anchor="ctr" anchorCtr="0">
          <a:noAutofit/>
        </a:bodyPr>
        <a:lstStyle/>
        <a:p>
          <a:pPr lvl="0" algn="ctr" defTabSz="2133600">
            <a:lnSpc>
              <a:spcPct val="90000"/>
            </a:lnSpc>
            <a:spcBef>
              <a:spcPct val="0"/>
            </a:spcBef>
            <a:spcAft>
              <a:spcPct val="35000"/>
            </a:spcAft>
          </a:pPr>
          <a:r>
            <a:rPr lang="en-US" sz="4800" kern="1200" dirty="0" smtClean="0">
              <a:solidFill>
                <a:schemeClr val="bg1"/>
              </a:solidFill>
              <a:latin typeface="Arial Narrow" panose="020B0606020202030204" pitchFamily="34" charset="0"/>
            </a:rPr>
            <a:t>Tier 2</a:t>
          </a:r>
          <a:endParaRPr lang="en-US" sz="4800" kern="1200" dirty="0">
            <a:solidFill>
              <a:schemeClr val="bg1"/>
            </a:solidFill>
            <a:latin typeface="Arial Narrow" panose="020B0606020202030204" pitchFamily="34" charset="0"/>
          </a:endParaRPr>
        </a:p>
      </dsp:txBody>
      <dsp:txXfrm>
        <a:off x="3389028" y="1777524"/>
        <a:ext cx="2944784" cy="1003412"/>
      </dsp:txXfrm>
    </dsp:sp>
    <dsp:sp modelId="{40176923-05E0-478F-9C54-EFBFB580273A}">
      <dsp:nvSpPr>
        <dsp:cNvPr id="0" name=""/>
        <dsp:cNvSpPr/>
      </dsp:nvSpPr>
      <dsp:spPr>
        <a:xfrm>
          <a:off x="3334746" y="2974216"/>
          <a:ext cx="3053348" cy="1111976"/>
        </a:xfrm>
        <a:prstGeom prst="roundRect">
          <a:avLst/>
        </a:prstGeom>
        <a:solidFill>
          <a:srgbClr val="54A49D">
            <a:alpha val="9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82880" tIns="182880" rIns="182880" bIns="182880" numCol="1" spcCol="1270" anchor="ctr" anchorCtr="0">
          <a:noAutofit/>
        </a:bodyPr>
        <a:lstStyle/>
        <a:p>
          <a:pPr lvl="0" algn="ctr" defTabSz="2133600">
            <a:lnSpc>
              <a:spcPct val="90000"/>
            </a:lnSpc>
            <a:spcBef>
              <a:spcPct val="0"/>
            </a:spcBef>
            <a:spcAft>
              <a:spcPct val="35000"/>
            </a:spcAft>
          </a:pPr>
          <a:r>
            <a:rPr lang="en-US" sz="4800" kern="1200" dirty="0" smtClean="0">
              <a:solidFill>
                <a:schemeClr val="bg1"/>
              </a:solidFill>
              <a:latin typeface="Arial Narrow" panose="020B0606020202030204" pitchFamily="34" charset="0"/>
            </a:rPr>
            <a:t>Tier 1</a:t>
          </a:r>
          <a:endParaRPr lang="en-US" sz="4800" kern="1200" dirty="0">
            <a:solidFill>
              <a:schemeClr val="bg1"/>
            </a:solidFill>
            <a:latin typeface="Arial Narrow" panose="020B0606020202030204" pitchFamily="34" charset="0"/>
          </a:endParaRPr>
        </a:p>
      </dsp:txBody>
      <dsp:txXfrm>
        <a:off x="3389028" y="3028498"/>
        <a:ext cx="2944784" cy="100341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C9D467-4F28-4EC4-B295-D155AED7E423}">
      <dsp:nvSpPr>
        <dsp:cNvPr id="0" name=""/>
        <dsp:cNvSpPr/>
      </dsp:nvSpPr>
      <dsp:spPr>
        <a:xfrm>
          <a:off x="3220135" y="721192"/>
          <a:ext cx="4920835" cy="4920835"/>
        </a:xfrm>
        <a:prstGeom prst="blockArc">
          <a:avLst>
            <a:gd name="adj1" fmla="val 12600000"/>
            <a:gd name="adj2" fmla="val 16200000"/>
            <a:gd name="adj3" fmla="val 4534"/>
          </a:avLst>
        </a:prstGeom>
        <a:solidFill>
          <a:srgbClr val="98CDCD"/>
        </a:solidFill>
        <a:ln>
          <a:noFill/>
        </a:ln>
        <a:effectLst/>
      </dsp:spPr>
      <dsp:style>
        <a:lnRef idx="0">
          <a:scrgbClr r="0" g="0" b="0"/>
        </a:lnRef>
        <a:fillRef idx="1">
          <a:scrgbClr r="0" g="0" b="0"/>
        </a:fillRef>
        <a:effectRef idx="0">
          <a:scrgbClr r="0" g="0" b="0"/>
        </a:effectRef>
        <a:fontRef idx="minor">
          <a:schemeClr val="lt1"/>
        </a:fontRef>
      </dsp:style>
    </dsp:sp>
    <dsp:sp modelId="{420E69CC-BF03-444F-9FE1-88FA3EEF046B}">
      <dsp:nvSpPr>
        <dsp:cNvPr id="0" name=""/>
        <dsp:cNvSpPr/>
      </dsp:nvSpPr>
      <dsp:spPr>
        <a:xfrm>
          <a:off x="3220135" y="721192"/>
          <a:ext cx="4920835" cy="4920835"/>
        </a:xfrm>
        <a:prstGeom prst="blockArc">
          <a:avLst>
            <a:gd name="adj1" fmla="val 9000000"/>
            <a:gd name="adj2" fmla="val 12600000"/>
            <a:gd name="adj3" fmla="val 4534"/>
          </a:avLst>
        </a:prstGeom>
        <a:solidFill>
          <a:srgbClr val="98CDCD"/>
        </a:solidFill>
        <a:ln>
          <a:noFill/>
        </a:ln>
        <a:effectLst/>
      </dsp:spPr>
      <dsp:style>
        <a:lnRef idx="0">
          <a:scrgbClr r="0" g="0" b="0"/>
        </a:lnRef>
        <a:fillRef idx="1">
          <a:scrgbClr r="0" g="0" b="0"/>
        </a:fillRef>
        <a:effectRef idx="0">
          <a:scrgbClr r="0" g="0" b="0"/>
        </a:effectRef>
        <a:fontRef idx="minor">
          <a:schemeClr val="lt1"/>
        </a:fontRef>
      </dsp:style>
    </dsp:sp>
    <dsp:sp modelId="{03F49966-FA15-4E26-9C71-E1E69597D667}">
      <dsp:nvSpPr>
        <dsp:cNvPr id="0" name=""/>
        <dsp:cNvSpPr/>
      </dsp:nvSpPr>
      <dsp:spPr>
        <a:xfrm>
          <a:off x="3220135" y="721192"/>
          <a:ext cx="4920835" cy="4920835"/>
        </a:xfrm>
        <a:prstGeom prst="blockArc">
          <a:avLst>
            <a:gd name="adj1" fmla="val 5400000"/>
            <a:gd name="adj2" fmla="val 9000000"/>
            <a:gd name="adj3" fmla="val 4534"/>
          </a:avLst>
        </a:prstGeom>
        <a:solidFill>
          <a:srgbClr val="98CDCD"/>
        </a:solidFill>
        <a:ln>
          <a:noFill/>
        </a:ln>
        <a:effectLst/>
      </dsp:spPr>
      <dsp:style>
        <a:lnRef idx="0">
          <a:scrgbClr r="0" g="0" b="0"/>
        </a:lnRef>
        <a:fillRef idx="1">
          <a:scrgbClr r="0" g="0" b="0"/>
        </a:fillRef>
        <a:effectRef idx="0">
          <a:scrgbClr r="0" g="0" b="0"/>
        </a:effectRef>
        <a:fontRef idx="minor">
          <a:schemeClr val="lt1"/>
        </a:fontRef>
      </dsp:style>
    </dsp:sp>
    <dsp:sp modelId="{074B31C0-716C-45E6-81A8-E9A972898519}">
      <dsp:nvSpPr>
        <dsp:cNvPr id="0" name=""/>
        <dsp:cNvSpPr/>
      </dsp:nvSpPr>
      <dsp:spPr>
        <a:xfrm>
          <a:off x="3204655" y="721242"/>
          <a:ext cx="4920835" cy="4920835"/>
        </a:xfrm>
        <a:prstGeom prst="blockArc">
          <a:avLst>
            <a:gd name="adj1" fmla="val 1788873"/>
            <a:gd name="adj2" fmla="val 5377869"/>
            <a:gd name="adj3" fmla="val 4534"/>
          </a:avLst>
        </a:prstGeom>
        <a:solidFill>
          <a:srgbClr val="98CDCD"/>
        </a:solidFill>
        <a:ln>
          <a:noFill/>
        </a:ln>
        <a:effectLst/>
      </dsp:spPr>
      <dsp:style>
        <a:lnRef idx="0">
          <a:scrgbClr r="0" g="0" b="0"/>
        </a:lnRef>
        <a:fillRef idx="1">
          <a:scrgbClr r="0" g="0" b="0"/>
        </a:fillRef>
        <a:effectRef idx="0">
          <a:scrgbClr r="0" g="0" b="0"/>
        </a:effectRef>
        <a:fontRef idx="minor">
          <a:schemeClr val="lt1"/>
        </a:fontRef>
      </dsp:style>
    </dsp:sp>
    <dsp:sp modelId="{AE84DEEA-3F04-455B-90F2-78E9F2B19AE2}">
      <dsp:nvSpPr>
        <dsp:cNvPr id="0" name=""/>
        <dsp:cNvSpPr/>
      </dsp:nvSpPr>
      <dsp:spPr>
        <a:xfrm>
          <a:off x="3212439" y="707761"/>
          <a:ext cx="4920835" cy="4920835"/>
        </a:xfrm>
        <a:prstGeom prst="blockArc">
          <a:avLst>
            <a:gd name="adj1" fmla="val 19822131"/>
            <a:gd name="adj2" fmla="val 1811127"/>
            <a:gd name="adj3" fmla="val 4534"/>
          </a:avLst>
        </a:prstGeom>
        <a:solidFill>
          <a:srgbClr val="98CDCD"/>
        </a:solidFill>
        <a:ln>
          <a:noFill/>
        </a:ln>
        <a:effectLst/>
      </dsp:spPr>
      <dsp:style>
        <a:lnRef idx="0">
          <a:scrgbClr r="0" g="0" b="0"/>
        </a:lnRef>
        <a:fillRef idx="1">
          <a:scrgbClr r="0" g="0" b="0"/>
        </a:fillRef>
        <a:effectRef idx="0">
          <a:scrgbClr r="0" g="0" b="0"/>
        </a:effectRef>
        <a:fontRef idx="minor">
          <a:schemeClr val="lt1"/>
        </a:fontRef>
      </dsp:style>
    </dsp:sp>
    <dsp:sp modelId="{424844A1-1F8D-45F9-92CC-89D64DD9D6FC}">
      <dsp:nvSpPr>
        <dsp:cNvPr id="0" name=""/>
        <dsp:cNvSpPr/>
      </dsp:nvSpPr>
      <dsp:spPr>
        <a:xfrm>
          <a:off x="3220135" y="721192"/>
          <a:ext cx="4920835" cy="4920835"/>
        </a:xfrm>
        <a:prstGeom prst="blockArc">
          <a:avLst>
            <a:gd name="adj1" fmla="val 16200000"/>
            <a:gd name="adj2" fmla="val 19800000"/>
            <a:gd name="adj3" fmla="val 4534"/>
          </a:avLst>
        </a:prstGeom>
        <a:solidFill>
          <a:srgbClr val="98CDCD"/>
        </a:solidFill>
        <a:ln>
          <a:noFill/>
        </a:ln>
        <a:effectLst/>
      </dsp:spPr>
      <dsp:style>
        <a:lnRef idx="0">
          <a:scrgbClr r="0" g="0" b="0"/>
        </a:lnRef>
        <a:fillRef idx="1">
          <a:scrgbClr r="0" g="0" b="0"/>
        </a:fillRef>
        <a:effectRef idx="0">
          <a:scrgbClr r="0" g="0" b="0"/>
        </a:effectRef>
        <a:fontRef idx="minor">
          <a:schemeClr val="lt1"/>
        </a:fontRef>
      </dsp:style>
    </dsp:sp>
    <dsp:sp modelId="{22977AD2-A7B1-4559-BA46-5F5660312C2A}">
      <dsp:nvSpPr>
        <dsp:cNvPr id="0" name=""/>
        <dsp:cNvSpPr/>
      </dsp:nvSpPr>
      <dsp:spPr>
        <a:xfrm>
          <a:off x="4573844" y="2074901"/>
          <a:ext cx="2213418" cy="2213418"/>
        </a:xfrm>
        <a:prstGeom prst="ellipse">
          <a:avLst/>
        </a:prstGeom>
        <a:solidFill>
          <a:srgbClr val="54A49D"/>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450" tIns="44450" rIns="44450" bIns="44450" numCol="1" spcCol="1270" anchor="ctr" anchorCtr="0">
          <a:noAutofit/>
        </a:bodyPr>
        <a:lstStyle/>
        <a:p>
          <a:pPr lvl="0" algn="ctr" defTabSz="1555750">
            <a:lnSpc>
              <a:spcPct val="90000"/>
            </a:lnSpc>
            <a:spcBef>
              <a:spcPct val="0"/>
            </a:spcBef>
            <a:spcAft>
              <a:spcPct val="35000"/>
            </a:spcAft>
          </a:pPr>
          <a:r>
            <a:rPr lang="en-US" sz="3500" kern="1200" dirty="0" smtClean="0"/>
            <a:t>Student </a:t>
          </a:r>
          <a:r>
            <a:rPr lang="en-US" sz="3500" kern="1200" dirty="0" smtClean="0"/>
            <a:t>Staying Sober</a:t>
          </a:r>
          <a:endParaRPr lang="en-US" sz="3500" kern="1200" dirty="0"/>
        </a:p>
      </dsp:txBody>
      <dsp:txXfrm>
        <a:off x="4897992" y="2399049"/>
        <a:ext cx="1565122" cy="1565122"/>
      </dsp:txXfrm>
    </dsp:sp>
    <dsp:sp modelId="{5F0A2C74-F17D-4A2B-BFBE-C567157498BD}">
      <dsp:nvSpPr>
        <dsp:cNvPr id="0" name=""/>
        <dsp:cNvSpPr/>
      </dsp:nvSpPr>
      <dsp:spPr>
        <a:xfrm>
          <a:off x="4905856" y="2274"/>
          <a:ext cx="1549393" cy="1549393"/>
        </a:xfrm>
        <a:prstGeom prst="ellipse">
          <a:avLst/>
        </a:prstGeom>
        <a:solidFill>
          <a:srgbClr val="54A49D"/>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210" tIns="29210" rIns="29210" bIns="29210" numCol="1" spcCol="1270" anchor="ctr" anchorCtr="0">
          <a:noAutofit/>
        </a:bodyPr>
        <a:lstStyle/>
        <a:p>
          <a:pPr lvl="0" algn="ctr" defTabSz="1022350">
            <a:lnSpc>
              <a:spcPct val="90000"/>
            </a:lnSpc>
            <a:spcBef>
              <a:spcPct val="0"/>
            </a:spcBef>
            <a:spcAft>
              <a:spcPct val="35000"/>
            </a:spcAft>
          </a:pPr>
          <a:r>
            <a:rPr lang="en-US" sz="2300" kern="1200" dirty="0" smtClean="0"/>
            <a:t>TREE program</a:t>
          </a:r>
          <a:endParaRPr lang="en-US" sz="2300" kern="1200" dirty="0"/>
        </a:p>
      </dsp:txBody>
      <dsp:txXfrm>
        <a:off x="5132759" y="229177"/>
        <a:ext cx="1095587" cy="1095587"/>
      </dsp:txXfrm>
    </dsp:sp>
    <dsp:sp modelId="{98B3CEFA-33C5-49EE-84B5-83677C075478}">
      <dsp:nvSpPr>
        <dsp:cNvPr id="0" name=""/>
        <dsp:cNvSpPr/>
      </dsp:nvSpPr>
      <dsp:spPr>
        <a:xfrm>
          <a:off x="6988335" y="1204594"/>
          <a:ext cx="1549393" cy="1549393"/>
        </a:xfrm>
        <a:prstGeom prst="ellipse">
          <a:avLst/>
        </a:prstGeom>
        <a:solidFill>
          <a:srgbClr val="54A49D"/>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210" tIns="29210" rIns="29210" bIns="29210" numCol="1" spcCol="1270" anchor="ctr" anchorCtr="0">
          <a:noAutofit/>
        </a:bodyPr>
        <a:lstStyle/>
        <a:p>
          <a:pPr lvl="0" algn="ctr" defTabSz="1022350">
            <a:lnSpc>
              <a:spcPct val="90000"/>
            </a:lnSpc>
            <a:spcBef>
              <a:spcPct val="0"/>
            </a:spcBef>
            <a:spcAft>
              <a:spcPct val="35000"/>
            </a:spcAft>
          </a:pPr>
          <a:r>
            <a:rPr lang="en-US" sz="2300" kern="1200" dirty="0" smtClean="0"/>
            <a:t>Family/</a:t>
          </a:r>
        </a:p>
        <a:p>
          <a:pPr lvl="0" algn="ctr" defTabSz="1022350">
            <a:lnSpc>
              <a:spcPct val="90000"/>
            </a:lnSpc>
            <a:spcBef>
              <a:spcPct val="0"/>
            </a:spcBef>
            <a:spcAft>
              <a:spcPct val="35000"/>
            </a:spcAft>
          </a:pPr>
          <a:r>
            <a:rPr lang="en-US" sz="2300" kern="1200" dirty="0" smtClean="0"/>
            <a:t>Friends</a:t>
          </a:r>
          <a:endParaRPr lang="en-US" sz="2300" kern="1200" dirty="0"/>
        </a:p>
      </dsp:txBody>
      <dsp:txXfrm>
        <a:off x="7215238" y="1431497"/>
        <a:ext cx="1095587" cy="1095587"/>
      </dsp:txXfrm>
    </dsp:sp>
    <dsp:sp modelId="{CD2FBDE9-87A0-49B6-BB3A-76E621008B64}">
      <dsp:nvSpPr>
        <dsp:cNvPr id="0" name=""/>
        <dsp:cNvSpPr/>
      </dsp:nvSpPr>
      <dsp:spPr>
        <a:xfrm>
          <a:off x="6976736" y="3602536"/>
          <a:ext cx="1549393" cy="1549393"/>
        </a:xfrm>
        <a:prstGeom prst="ellipse">
          <a:avLst/>
        </a:prstGeom>
        <a:solidFill>
          <a:srgbClr val="54A49D"/>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kern="1200" dirty="0" smtClean="0"/>
            <a:t>Probation</a:t>
          </a:r>
          <a:r>
            <a:rPr lang="en-US" sz="2200" kern="1200" baseline="0" dirty="0" smtClean="0"/>
            <a:t> </a:t>
          </a:r>
          <a:endParaRPr lang="en-US" sz="2200" kern="1200" dirty="0"/>
        </a:p>
      </dsp:txBody>
      <dsp:txXfrm>
        <a:off x="7203639" y="3829439"/>
        <a:ext cx="1095587" cy="1095587"/>
      </dsp:txXfrm>
    </dsp:sp>
    <dsp:sp modelId="{EE3EDF5C-46D6-4890-85FA-F7E74BB51A8A}">
      <dsp:nvSpPr>
        <dsp:cNvPr id="0" name=""/>
        <dsp:cNvSpPr/>
      </dsp:nvSpPr>
      <dsp:spPr>
        <a:xfrm>
          <a:off x="4905856" y="4811553"/>
          <a:ext cx="1549393" cy="1549393"/>
        </a:xfrm>
        <a:prstGeom prst="ellipse">
          <a:avLst/>
        </a:prstGeom>
        <a:solidFill>
          <a:srgbClr val="54A49D"/>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210" tIns="29210" rIns="29210" bIns="29210" numCol="1" spcCol="1270" anchor="ctr" anchorCtr="0">
          <a:noAutofit/>
        </a:bodyPr>
        <a:lstStyle/>
        <a:p>
          <a:pPr lvl="0" algn="ctr" defTabSz="1022350">
            <a:lnSpc>
              <a:spcPct val="90000"/>
            </a:lnSpc>
            <a:spcBef>
              <a:spcPct val="0"/>
            </a:spcBef>
            <a:spcAft>
              <a:spcPct val="35000"/>
            </a:spcAft>
          </a:pPr>
          <a:r>
            <a:rPr lang="en-US" sz="2300" kern="1200" dirty="0" smtClean="0"/>
            <a:t>School </a:t>
          </a:r>
          <a:r>
            <a:rPr lang="en-US" sz="2300" kern="1200" dirty="0" smtClean="0"/>
            <a:t>Staff</a:t>
          </a:r>
          <a:endParaRPr lang="en-US" sz="2300" kern="1200" dirty="0"/>
        </a:p>
      </dsp:txBody>
      <dsp:txXfrm>
        <a:off x="5132759" y="5038456"/>
        <a:ext cx="1095587" cy="1095587"/>
      </dsp:txXfrm>
    </dsp:sp>
    <dsp:sp modelId="{9D39A009-45DC-43A5-AF21-563663C927D4}">
      <dsp:nvSpPr>
        <dsp:cNvPr id="0" name=""/>
        <dsp:cNvSpPr/>
      </dsp:nvSpPr>
      <dsp:spPr>
        <a:xfrm>
          <a:off x="2823378" y="3609233"/>
          <a:ext cx="1549393" cy="1549393"/>
        </a:xfrm>
        <a:prstGeom prst="ellipse">
          <a:avLst/>
        </a:prstGeom>
        <a:solidFill>
          <a:srgbClr val="54A49D"/>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210" tIns="29210" rIns="29210" bIns="29210" numCol="1" spcCol="1270" anchor="ctr" anchorCtr="0">
          <a:noAutofit/>
        </a:bodyPr>
        <a:lstStyle/>
        <a:p>
          <a:pPr lvl="0" algn="ctr" defTabSz="1022350">
            <a:lnSpc>
              <a:spcPct val="90000"/>
            </a:lnSpc>
            <a:spcBef>
              <a:spcPct val="0"/>
            </a:spcBef>
            <a:spcAft>
              <a:spcPct val="35000"/>
            </a:spcAft>
          </a:pPr>
          <a:r>
            <a:rPr lang="en-US" sz="2300" kern="1200" dirty="0" smtClean="0"/>
            <a:t>Child Welfare</a:t>
          </a:r>
          <a:endParaRPr lang="en-US" sz="2300" kern="1200" dirty="0"/>
        </a:p>
      </dsp:txBody>
      <dsp:txXfrm>
        <a:off x="3050281" y="3836136"/>
        <a:ext cx="1095587" cy="1095587"/>
      </dsp:txXfrm>
    </dsp:sp>
    <dsp:sp modelId="{496A83B6-8B14-4BC9-977A-5B1FB72BDDBA}">
      <dsp:nvSpPr>
        <dsp:cNvPr id="0" name=""/>
        <dsp:cNvSpPr/>
      </dsp:nvSpPr>
      <dsp:spPr>
        <a:xfrm>
          <a:off x="2823378" y="1204594"/>
          <a:ext cx="1549393" cy="1549393"/>
        </a:xfrm>
        <a:prstGeom prst="ellipse">
          <a:avLst/>
        </a:prstGeom>
        <a:solidFill>
          <a:srgbClr val="54A49D"/>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210" tIns="29210" rIns="29210" bIns="29210" numCol="1" spcCol="1270" anchor="ctr" anchorCtr="0">
          <a:noAutofit/>
        </a:bodyPr>
        <a:lstStyle/>
        <a:p>
          <a:pPr lvl="0" algn="ctr" defTabSz="1022350">
            <a:lnSpc>
              <a:spcPct val="90000"/>
            </a:lnSpc>
            <a:spcBef>
              <a:spcPct val="0"/>
            </a:spcBef>
            <a:spcAft>
              <a:spcPct val="35000"/>
            </a:spcAft>
          </a:pPr>
          <a:r>
            <a:rPr lang="en-US" sz="2300" kern="1200" dirty="0" smtClean="0"/>
            <a:t>Courts</a:t>
          </a:r>
          <a:endParaRPr lang="en-US" sz="2300" kern="1200" dirty="0"/>
        </a:p>
      </dsp:txBody>
      <dsp:txXfrm>
        <a:off x="3050281" y="1431497"/>
        <a:ext cx="1095587" cy="109558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A3A5C9-AE54-4276-877E-65BCA67A52D6}">
      <dsp:nvSpPr>
        <dsp:cNvPr id="0" name=""/>
        <dsp:cNvSpPr/>
      </dsp:nvSpPr>
      <dsp:spPr>
        <a:xfrm>
          <a:off x="1507755" y="59995"/>
          <a:ext cx="8032445" cy="1168142"/>
        </a:xfrm>
        <a:prstGeom prst="rightArrow">
          <a:avLst>
            <a:gd name="adj1" fmla="val 50000"/>
            <a:gd name="adj2" fmla="val 50000"/>
          </a:avLst>
        </a:prstGeom>
        <a:solidFill>
          <a:srgbClr val="54A49D"/>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254000" bIns="185443" numCol="1" spcCol="1270" anchor="ctr" anchorCtr="0">
          <a:noAutofit/>
        </a:bodyPr>
        <a:lstStyle/>
        <a:p>
          <a:pPr lvl="0" algn="l" defTabSz="977900">
            <a:lnSpc>
              <a:spcPct val="90000"/>
            </a:lnSpc>
            <a:spcBef>
              <a:spcPct val="0"/>
            </a:spcBef>
            <a:spcAft>
              <a:spcPct val="35000"/>
            </a:spcAft>
          </a:pPr>
          <a:r>
            <a:rPr lang="en-US" sz="2200" kern="1200" dirty="0" smtClean="0"/>
            <a:t>Parent/Child/Family</a:t>
          </a:r>
          <a:endParaRPr lang="en-US" sz="2200" kern="1200" dirty="0"/>
        </a:p>
      </dsp:txBody>
      <dsp:txXfrm>
        <a:off x="1507755" y="352031"/>
        <a:ext cx="7740410" cy="584071"/>
      </dsp:txXfrm>
    </dsp:sp>
    <dsp:sp modelId="{A8926805-5456-45CC-B95A-95A219ABFFC1}">
      <dsp:nvSpPr>
        <dsp:cNvPr id="0" name=""/>
        <dsp:cNvSpPr/>
      </dsp:nvSpPr>
      <dsp:spPr>
        <a:xfrm>
          <a:off x="1507755" y="959294"/>
          <a:ext cx="1484556" cy="2144897"/>
        </a:xfrm>
        <a:prstGeom prst="rect">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en-US" sz="1600" kern="1200" dirty="0" smtClean="0"/>
            <a:t>- Willingness to learn</a:t>
          </a:r>
          <a:endParaRPr lang="en-US" sz="1600" kern="1200" dirty="0"/>
        </a:p>
        <a:p>
          <a:pPr lvl="0" algn="l" defTabSz="711200">
            <a:lnSpc>
              <a:spcPct val="90000"/>
            </a:lnSpc>
            <a:spcBef>
              <a:spcPct val="0"/>
            </a:spcBef>
            <a:spcAft>
              <a:spcPct val="35000"/>
            </a:spcAft>
          </a:pPr>
          <a:r>
            <a:rPr lang="en-US" sz="1600" kern="1200" dirty="0" smtClean="0"/>
            <a:t>- Goals for treatment</a:t>
          </a:r>
          <a:endParaRPr lang="en-US" sz="1600" kern="1200" dirty="0"/>
        </a:p>
        <a:p>
          <a:pPr lvl="0" algn="l" defTabSz="711200">
            <a:lnSpc>
              <a:spcPct val="90000"/>
            </a:lnSpc>
            <a:spcBef>
              <a:spcPct val="0"/>
            </a:spcBef>
            <a:spcAft>
              <a:spcPct val="35000"/>
            </a:spcAft>
          </a:pPr>
          <a:r>
            <a:rPr lang="en-US" sz="1600" kern="1200" dirty="0" smtClean="0"/>
            <a:t>- Insight about the family</a:t>
          </a:r>
          <a:endParaRPr lang="en-US" sz="1600" kern="1200" dirty="0"/>
        </a:p>
      </dsp:txBody>
      <dsp:txXfrm>
        <a:off x="1507755" y="959294"/>
        <a:ext cx="1484556" cy="2144897"/>
      </dsp:txXfrm>
    </dsp:sp>
    <dsp:sp modelId="{0BFA7151-3AD3-4D14-B3AB-8670CB1E580D}">
      <dsp:nvSpPr>
        <dsp:cNvPr id="0" name=""/>
        <dsp:cNvSpPr/>
      </dsp:nvSpPr>
      <dsp:spPr>
        <a:xfrm>
          <a:off x="2992151" y="449526"/>
          <a:ext cx="6548049" cy="1168142"/>
        </a:xfrm>
        <a:prstGeom prst="rightArrow">
          <a:avLst>
            <a:gd name="adj1" fmla="val 50000"/>
            <a:gd name="adj2" fmla="val 50000"/>
          </a:avLst>
        </a:prstGeom>
        <a:solidFill>
          <a:srgbClr val="54A49D"/>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254000" bIns="185443" numCol="1" spcCol="1270" anchor="ctr" anchorCtr="0">
          <a:noAutofit/>
        </a:bodyPr>
        <a:lstStyle/>
        <a:p>
          <a:pPr lvl="0" algn="l" defTabSz="977900">
            <a:lnSpc>
              <a:spcPct val="90000"/>
            </a:lnSpc>
            <a:spcBef>
              <a:spcPct val="0"/>
            </a:spcBef>
            <a:spcAft>
              <a:spcPct val="35000"/>
            </a:spcAft>
          </a:pPr>
          <a:r>
            <a:rPr lang="en-US" sz="2200" kern="1200" dirty="0" smtClean="0"/>
            <a:t>Supportive People</a:t>
          </a:r>
          <a:endParaRPr lang="en-US" sz="2200" kern="1200" dirty="0"/>
        </a:p>
      </dsp:txBody>
      <dsp:txXfrm>
        <a:off x="2992151" y="741562"/>
        <a:ext cx="6256014" cy="584071"/>
      </dsp:txXfrm>
    </dsp:sp>
    <dsp:sp modelId="{2FDF1773-37E9-4103-971A-B470C9E64DEA}">
      <dsp:nvSpPr>
        <dsp:cNvPr id="0" name=""/>
        <dsp:cNvSpPr/>
      </dsp:nvSpPr>
      <dsp:spPr>
        <a:xfrm>
          <a:off x="2992151" y="1348825"/>
          <a:ext cx="1484556" cy="2144897"/>
        </a:xfrm>
        <a:prstGeom prst="rect">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en-US" sz="1600" kern="1200" dirty="0" smtClean="0"/>
            <a:t>- Family</a:t>
          </a:r>
          <a:endParaRPr lang="en-US" sz="1600" kern="1200" dirty="0"/>
        </a:p>
        <a:p>
          <a:pPr lvl="0" algn="l" defTabSz="711200">
            <a:lnSpc>
              <a:spcPct val="90000"/>
            </a:lnSpc>
            <a:spcBef>
              <a:spcPct val="0"/>
            </a:spcBef>
            <a:spcAft>
              <a:spcPct val="35000"/>
            </a:spcAft>
          </a:pPr>
          <a:r>
            <a:rPr lang="en-US" sz="1600" kern="1200" dirty="0" smtClean="0"/>
            <a:t>- Friends</a:t>
          </a:r>
          <a:endParaRPr lang="en-US" sz="1600" kern="1200" dirty="0"/>
        </a:p>
        <a:p>
          <a:pPr lvl="0" algn="l" defTabSz="711200">
            <a:lnSpc>
              <a:spcPct val="90000"/>
            </a:lnSpc>
            <a:spcBef>
              <a:spcPct val="0"/>
            </a:spcBef>
            <a:spcAft>
              <a:spcPct val="35000"/>
            </a:spcAft>
          </a:pPr>
          <a:r>
            <a:rPr lang="en-US" sz="1600" kern="1200" dirty="0" smtClean="0"/>
            <a:t>-School Staff</a:t>
          </a:r>
        </a:p>
        <a:p>
          <a:pPr lvl="0" algn="l" defTabSz="711200">
            <a:lnSpc>
              <a:spcPct val="90000"/>
            </a:lnSpc>
            <a:spcBef>
              <a:spcPct val="0"/>
            </a:spcBef>
            <a:spcAft>
              <a:spcPct val="35000"/>
            </a:spcAft>
          </a:pPr>
          <a:r>
            <a:rPr lang="en-US" sz="1600" kern="1200" dirty="0" smtClean="0"/>
            <a:t>- Foster Parent</a:t>
          </a:r>
        </a:p>
        <a:p>
          <a:pPr lvl="0" algn="l" defTabSz="711200">
            <a:lnSpc>
              <a:spcPct val="90000"/>
            </a:lnSpc>
            <a:spcBef>
              <a:spcPct val="0"/>
            </a:spcBef>
            <a:spcAft>
              <a:spcPct val="35000"/>
            </a:spcAft>
          </a:pPr>
          <a:r>
            <a:rPr lang="en-US" sz="1600" kern="1200" dirty="0" smtClean="0"/>
            <a:t>- Treatment Providers</a:t>
          </a:r>
          <a:endParaRPr lang="en-US" sz="1600" kern="1200" dirty="0"/>
        </a:p>
        <a:p>
          <a:pPr lvl="0" algn="l" defTabSz="711200">
            <a:lnSpc>
              <a:spcPct val="90000"/>
            </a:lnSpc>
            <a:spcBef>
              <a:spcPct val="0"/>
            </a:spcBef>
            <a:spcAft>
              <a:spcPct val="35000"/>
            </a:spcAft>
          </a:pPr>
          <a:endParaRPr lang="en-US" sz="1600" kern="1200" dirty="0"/>
        </a:p>
      </dsp:txBody>
      <dsp:txXfrm>
        <a:off x="2992151" y="1348825"/>
        <a:ext cx="1484556" cy="2144897"/>
      </dsp:txXfrm>
    </dsp:sp>
    <dsp:sp modelId="{1826768D-8BE1-4CD0-B07A-968F28796349}">
      <dsp:nvSpPr>
        <dsp:cNvPr id="0" name=""/>
        <dsp:cNvSpPr/>
      </dsp:nvSpPr>
      <dsp:spPr>
        <a:xfrm>
          <a:off x="4476547" y="839057"/>
          <a:ext cx="5063653" cy="1168142"/>
        </a:xfrm>
        <a:prstGeom prst="rightArrow">
          <a:avLst>
            <a:gd name="adj1" fmla="val 50000"/>
            <a:gd name="adj2" fmla="val 50000"/>
          </a:avLst>
        </a:prstGeom>
        <a:solidFill>
          <a:srgbClr val="54A49D"/>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254000" bIns="185443" numCol="1" spcCol="1270" anchor="ctr" anchorCtr="0">
          <a:noAutofit/>
        </a:bodyPr>
        <a:lstStyle/>
        <a:p>
          <a:pPr lvl="0" algn="l" defTabSz="977900">
            <a:lnSpc>
              <a:spcPct val="90000"/>
            </a:lnSpc>
            <a:spcBef>
              <a:spcPct val="0"/>
            </a:spcBef>
            <a:spcAft>
              <a:spcPct val="35000"/>
            </a:spcAft>
          </a:pPr>
          <a:r>
            <a:rPr lang="en-US" sz="2200" kern="1200" dirty="0" smtClean="0"/>
            <a:t>Child Welfare</a:t>
          </a:r>
          <a:endParaRPr lang="en-US" sz="2200" kern="1200" dirty="0"/>
        </a:p>
      </dsp:txBody>
      <dsp:txXfrm>
        <a:off x="4476547" y="1131093"/>
        <a:ext cx="4771618" cy="584071"/>
      </dsp:txXfrm>
    </dsp:sp>
    <dsp:sp modelId="{D7C0D463-235A-47A9-B84A-1FE0A20FAE48}">
      <dsp:nvSpPr>
        <dsp:cNvPr id="0" name=""/>
        <dsp:cNvSpPr/>
      </dsp:nvSpPr>
      <dsp:spPr>
        <a:xfrm>
          <a:off x="4476547" y="1738356"/>
          <a:ext cx="1484556" cy="2144897"/>
        </a:xfrm>
        <a:prstGeom prst="rect">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en-US" sz="1600" kern="1200" dirty="0" smtClean="0"/>
            <a:t>- Service Plan</a:t>
          </a:r>
          <a:endParaRPr lang="en-US" sz="1600" kern="1200" dirty="0"/>
        </a:p>
        <a:p>
          <a:pPr lvl="0" algn="l" defTabSz="711200">
            <a:lnSpc>
              <a:spcPct val="90000"/>
            </a:lnSpc>
            <a:spcBef>
              <a:spcPct val="0"/>
            </a:spcBef>
            <a:spcAft>
              <a:spcPct val="35000"/>
            </a:spcAft>
          </a:pPr>
          <a:r>
            <a:rPr lang="en-US" sz="1600" kern="1200" dirty="0" smtClean="0"/>
            <a:t>- Link to services</a:t>
          </a:r>
          <a:endParaRPr lang="en-US" sz="1600" kern="1200" dirty="0"/>
        </a:p>
        <a:p>
          <a:pPr lvl="0" algn="l" defTabSz="711200">
            <a:lnSpc>
              <a:spcPct val="90000"/>
            </a:lnSpc>
            <a:spcBef>
              <a:spcPct val="0"/>
            </a:spcBef>
            <a:spcAft>
              <a:spcPct val="35000"/>
            </a:spcAft>
          </a:pPr>
          <a:r>
            <a:rPr lang="en-US" sz="1600" kern="1200" dirty="0" smtClean="0"/>
            <a:t>- Resources</a:t>
          </a:r>
          <a:endParaRPr lang="en-US" sz="1600" kern="1200" dirty="0"/>
        </a:p>
      </dsp:txBody>
      <dsp:txXfrm>
        <a:off x="4476547" y="1738356"/>
        <a:ext cx="1484556" cy="2144897"/>
      </dsp:txXfrm>
    </dsp:sp>
    <dsp:sp modelId="{1A4AD491-74A4-4165-AAE7-A6899FFD3E8C}">
      <dsp:nvSpPr>
        <dsp:cNvPr id="0" name=""/>
        <dsp:cNvSpPr/>
      </dsp:nvSpPr>
      <dsp:spPr>
        <a:xfrm>
          <a:off x="5961746" y="1228588"/>
          <a:ext cx="3578454" cy="1168142"/>
        </a:xfrm>
        <a:prstGeom prst="rightArrow">
          <a:avLst>
            <a:gd name="adj1" fmla="val 50000"/>
            <a:gd name="adj2" fmla="val 50000"/>
          </a:avLst>
        </a:prstGeom>
        <a:solidFill>
          <a:srgbClr val="54A49D"/>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254000" bIns="185443" numCol="1" spcCol="1270" anchor="ctr" anchorCtr="0">
          <a:noAutofit/>
        </a:bodyPr>
        <a:lstStyle/>
        <a:p>
          <a:pPr lvl="0" algn="l" defTabSz="977900">
            <a:lnSpc>
              <a:spcPct val="90000"/>
            </a:lnSpc>
            <a:spcBef>
              <a:spcPct val="0"/>
            </a:spcBef>
            <a:spcAft>
              <a:spcPct val="35000"/>
            </a:spcAft>
          </a:pPr>
          <a:r>
            <a:rPr lang="en-US" sz="2200" kern="1200" dirty="0" smtClean="0"/>
            <a:t>Treatment</a:t>
          </a:r>
          <a:endParaRPr lang="en-US" sz="2200" kern="1200" dirty="0"/>
        </a:p>
      </dsp:txBody>
      <dsp:txXfrm>
        <a:off x="5961746" y="1520624"/>
        <a:ext cx="3286419" cy="584071"/>
      </dsp:txXfrm>
    </dsp:sp>
    <dsp:sp modelId="{7FF78497-9006-4E4C-BDAD-CC6D3FEE50A2}">
      <dsp:nvSpPr>
        <dsp:cNvPr id="0" name=""/>
        <dsp:cNvSpPr/>
      </dsp:nvSpPr>
      <dsp:spPr>
        <a:xfrm>
          <a:off x="5961746" y="2127887"/>
          <a:ext cx="1484556" cy="2144897"/>
        </a:xfrm>
        <a:prstGeom prst="rect">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en-US" sz="1600" kern="1200" dirty="0" smtClean="0"/>
            <a:t>- Counseling</a:t>
          </a:r>
          <a:endParaRPr lang="en-US" sz="1600" kern="1200" dirty="0"/>
        </a:p>
        <a:p>
          <a:pPr lvl="0" algn="l" defTabSz="711200">
            <a:lnSpc>
              <a:spcPct val="90000"/>
            </a:lnSpc>
            <a:spcBef>
              <a:spcPct val="0"/>
            </a:spcBef>
            <a:spcAft>
              <a:spcPct val="35000"/>
            </a:spcAft>
          </a:pPr>
          <a:r>
            <a:rPr lang="en-US" sz="1600" kern="1200" dirty="0" smtClean="0"/>
            <a:t>- Urinalysis</a:t>
          </a:r>
          <a:endParaRPr lang="en-US" sz="1600" kern="1200" dirty="0"/>
        </a:p>
        <a:p>
          <a:pPr lvl="0" algn="l" defTabSz="711200">
            <a:lnSpc>
              <a:spcPct val="90000"/>
            </a:lnSpc>
            <a:spcBef>
              <a:spcPct val="0"/>
            </a:spcBef>
            <a:spcAft>
              <a:spcPct val="35000"/>
            </a:spcAft>
          </a:pPr>
          <a:r>
            <a:rPr lang="en-US" sz="1600" kern="1200" dirty="0" smtClean="0"/>
            <a:t>- Psychiatry </a:t>
          </a:r>
          <a:endParaRPr lang="en-US" sz="1600" kern="1200" dirty="0"/>
        </a:p>
        <a:p>
          <a:pPr lvl="0" algn="l" defTabSz="711200">
            <a:lnSpc>
              <a:spcPct val="90000"/>
            </a:lnSpc>
            <a:spcBef>
              <a:spcPct val="0"/>
            </a:spcBef>
            <a:spcAft>
              <a:spcPct val="35000"/>
            </a:spcAft>
          </a:pPr>
          <a:r>
            <a:rPr lang="en-US" sz="1600" kern="1200" dirty="0" smtClean="0"/>
            <a:t>- Family Support</a:t>
          </a:r>
          <a:endParaRPr lang="en-US" sz="1600" kern="1200" dirty="0"/>
        </a:p>
      </dsp:txBody>
      <dsp:txXfrm>
        <a:off x="5961746" y="2127887"/>
        <a:ext cx="1484556" cy="2144897"/>
      </dsp:txXfrm>
    </dsp:sp>
    <dsp:sp modelId="{F3DFCB0A-8E0C-4D38-BD38-8007A851DC86}">
      <dsp:nvSpPr>
        <dsp:cNvPr id="0" name=""/>
        <dsp:cNvSpPr/>
      </dsp:nvSpPr>
      <dsp:spPr>
        <a:xfrm>
          <a:off x="7446142" y="1618119"/>
          <a:ext cx="2094058" cy="1168142"/>
        </a:xfrm>
        <a:prstGeom prst="rightArrow">
          <a:avLst>
            <a:gd name="adj1" fmla="val 50000"/>
            <a:gd name="adj2" fmla="val 50000"/>
          </a:avLst>
        </a:prstGeom>
        <a:solidFill>
          <a:srgbClr val="54A49D"/>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254000" bIns="185443" numCol="1" spcCol="1270" anchor="ctr" anchorCtr="0">
          <a:noAutofit/>
        </a:bodyPr>
        <a:lstStyle/>
        <a:p>
          <a:pPr lvl="0" algn="l" defTabSz="977900">
            <a:lnSpc>
              <a:spcPct val="90000"/>
            </a:lnSpc>
            <a:spcBef>
              <a:spcPct val="0"/>
            </a:spcBef>
            <a:spcAft>
              <a:spcPct val="35000"/>
            </a:spcAft>
          </a:pPr>
          <a:r>
            <a:rPr lang="en-US" sz="2200" kern="1200" dirty="0" smtClean="0"/>
            <a:t>Resources</a:t>
          </a:r>
          <a:endParaRPr lang="en-US" sz="2200" kern="1200" dirty="0"/>
        </a:p>
      </dsp:txBody>
      <dsp:txXfrm>
        <a:off x="7446142" y="1910155"/>
        <a:ext cx="1802023" cy="584071"/>
      </dsp:txXfrm>
    </dsp:sp>
    <dsp:sp modelId="{84AD8B17-E033-45C8-95E2-204393210C29}">
      <dsp:nvSpPr>
        <dsp:cNvPr id="0" name=""/>
        <dsp:cNvSpPr/>
      </dsp:nvSpPr>
      <dsp:spPr>
        <a:xfrm>
          <a:off x="7446142" y="2517418"/>
          <a:ext cx="1484556" cy="2144897"/>
        </a:xfrm>
        <a:prstGeom prst="rect">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en-US" sz="1600" kern="1200" dirty="0" smtClean="0"/>
            <a:t>-Transportation</a:t>
          </a:r>
          <a:endParaRPr lang="en-US" sz="1600" kern="1200" dirty="0"/>
        </a:p>
        <a:p>
          <a:pPr lvl="0" algn="l" defTabSz="711200">
            <a:lnSpc>
              <a:spcPct val="90000"/>
            </a:lnSpc>
            <a:spcBef>
              <a:spcPct val="0"/>
            </a:spcBef>
            <a:spcAft>
              <a:spcPct val="35000"/>
            </a:spcAft>
          </a:pPr>
          <a:r>
            <a:rPr lang="en-US" sz="1600" kern="1200" dirty="0" smtClean="0"/>
            <a:t>- Telehealth     Devices </a:t>
          </a:r>
        </a:p>
        <a:p>
          <a:pPr lvl="0" algn="l" defTabSz="711200">
            <a:lnSpc>
              <a:spcPct val="90000"/>
            </a:lnSpc>
            <a:spcBef>
              <a:spcPct val="0"/>
            </a:spcBef>
            <a:spcAft>
              <a:spcPct val="35000"/>
            </a:spcAft>
          </a:pPr>
          <a:r>
            <a:rPr lang="en-US" sz="1600" kern="1200" dirty="0" smtClean="0"/>
            <a:t>- Housing</a:t>
          </a:r>
        </a:p>
        <a:p>
          <a:pPr lvl="0" algn="l" defTabSz="711200">
            <a:lnSpc>
              <a:spcPct val="90000"/>
            </a:lnSpc>
            <a:spcBef>
              <a:spcPct val="0"/>
            </a:spcBef>
            <a:spcAft>
              <a:spcPct val="35000"/>
            </a:spcAft>
          </a:pPr>
          <a:r>
            <a:rPr lang="en-US" sz="1600" kern="1200" dirty="0" smtClean="0"/>
            <a:t>- Food</a:t>
          </a:r>
        </a:p>
        <a:p>
          <a:pPr lvl="0" algn="l" defTabSz="711200">
            <a:lnSpc>
              <a:spcPct val="90000"/>
            </a:lnSpc>
            <a:spcBef>
              <a:spcPct val="0"/>
            </a:spcBef>
            <a:spcAft>
              <a:spcPct val="35000"/>
            </a:spcAft>
          </a:pPr>
          <a:endParaRPr lang="en-US" sz="1600" kern="1200" dirty="0"/>
        </a:p>
      </dsp:txBody>
      <dsp:txXfrm>
        <a:off x="7446142" y="2517418"/>
        <a:ext cx="1484556" cy="2144897"/>
      </dsp:txXfrm>
    </dsp:sp>
  </dsp:spTree>
</dsp:drawing>
</file>

<file path=ppt/diagrams/layout1.xml><?xml version="1.0" encoding="utf-8"?>
<dgm:layoutDef xmlns:dgm="http://schemas.openxmlformats.org/drawingml/2006/diagram" xmlns:a="http://schemas.openxmlformats.org/drawingml/2006/main" uniqueId="urn:microsoft.com/office/officeart/2005/8/layout/default#1">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9/3/layout/IncreasingArrowsProcess">
  <dgm:title val=""/>
  <dgm:desc val=""/>
  <dgm:catLst>
    <dgm:cat type="process" pri="5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val="5"/>
      <dgm:chPref val="5"/>
      <dgm:dir/>
      <dgm:animLvl val="lvl"/>
    </dgm:varLst>
    <dgm:shape xmlns:r="http://schemas.openxmlformats.org/officeDocument/2006/relationships" r:blip="">
      <dgm:adjLst/>
    </dgm:shape>
    <dgm:choose name="Name1">
      <dgm:if name="Name2" axis="ch" ptType="node" func="cnt" op="equ" val="1">
        <dgm:choose name="Name3">
          <dgm:if name="Name4" axis="ch ch" ptType="node node" func="cnt" op="equ" val="0">
            <dgm:alg type="composite">
              <dgm:param type="ar" val="6.8662"/>
            </dgm:alg>
            <dgm:choose name="Name5">
              <dgm:if name="Name6" func="var" arg="dir" op="equ" val="norm">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if>
              <dgm:else name="Name7">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else>
            </dgm:choose>
          </dgm:if>
          <dgm:else name="Name8">
            <dgm:alg type="composite">
              <dgm:param type="ar" val="1.9864"/>
            </dgm:alg>
            <dgm:choose name="Name9">
              <dgm:if name="Name10" func="var" arg="dir" op="equ" val="norm">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
                  <dgm:constr type="t" for="ch" forName="childText1" refType="h" fact="0.224"/>
                  <dgm:constr type="w" for="ch" forName="childText1" refType="w" fact="0.9241"/>
                  <dgm:constr type="h" for="ch" forName="childText1" refType="h" fact="0.776"/>
                </dgm:constrLst>
              </dgm:if>
              <dgm:else name="Name11">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076"/>
                  <dgm:constr type="t" for="ch" forName="childText1" refType="h" fact="0.224"/>
                  <dgm:constr type="w" for="ch" forName="childText1" refType="w" fact="0.9241"/>
                  <dgm:constr type="h" for="ch" forName="childText1" refType="h" fact="0.776"/>
                </dgm:constrLst>
              </dgm:else>
            </dgm:choose>
          </dgm:else>
        </dgm:choose>
      </dgm:if>
      <dgm:if name="Name12" axis="ch" ptType="node" func="cnt" op="equ" val="2">
        <dgm:choose name="Name13">
          <dgm:if name="Name14" axis="ch ch" ptType="node node" func="cnt" op="equ" val="0">
            <dgm:alg type="composite">
              <dgm:param type="ar" val="5.1498"/>
            </dgm:alg>
            <dgm:choose name="Name15">
              <dgm:if name="Name16" func="var" arg="dir" op="equ" val="norm">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462"/>
                  <dgm:constr type="t" for="ch" forName="parentText2" refType="h" fact="0.2499"/>
                  <dgm:constr type="w" for="ch" forName="parentText2" refType="w" fact="0.538"/>
                  <dgm:constr type="h" for="ch" forName="parentText2" refType="h" fact="0.7501"/>
                </dgm:constrLst>
              </dgm:if>
              <dgm:else name="Name17">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
                  <dgm:constr type="t" for="ch" forName="parentText2" refType="h" fact="0.2499"/>
                  <dgm:constr type="w" for="ch" forName="parentText2" refType="w" fact="0.538"/>
                  <dgm:constr type="h" for="ch" forName="parentText2" refType="h" fact="0.7501"/>
                </dgm:constrLst>
              </dgm:else>
            </dgm:choose>
          </dgm:if>
          <dgm:else name="Name18">
            <dgm:alg type="composite">
              <dgm:param type="ar" val="2.0563"/>
            </dgm:alg>
            <dgm:choose name="Name19">
              <dgm:if name="Name2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462"/>
                  <dgm:constr type="t" for="ch" forName="parentText2" refType="h" fact="0.0998"/>
                  <dgm:constr type="w" for="ch" forName="parentText2" refType="w" fact="0.538"/>
                  <dgm:constr type="h" for="ch" forName="parentText2" refType="h" fact="0.2995"/>
                  <dgm:constr type="l" for="ch" forName="childText1" refType="w" fact="0"/>
                  <dgm:constr type="t" for="ch" forName="childText1" refType="h" fact="0.2317"/>
                  <dgm:constr type="w" for="ch" forName="childText1" refType="w" fact="0.462"/>
                  <dgm:constr type="h" for="ch" forName="childText1" refType="h" fact="0.6685"/>
                  <dgm:constr type="l" for="ch" forName="childText2" refType="w" fact="0.462"/>
                  <dgm:constr type="t" for="ch" forName="childText2" refType="h" fact="0.3315"/>
                  <dgm:constr type="w" for="ch" forName="childText2" refType="w" fact="0.462"/>
                  <dgm:constr type="h" for="ch" forName="childText2" refType="h" fact="0.6685"/>
                </dgm:constrLst>
              </dgm:if>
              <dgm:else name="Name2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
                  <dgm:constr type="t" for="ch" forName="parentText2" refType="h" fact="0.0998"/>
                  <dgm:constr type="w" for="ch" forName="parentText2" refType="w" fact="0.538"/>
                  <dgm:constr type="h" for="ch" forName="parentText2" refType="h" fact="0.2995"/>
                  <dgm:constr type="l" for="ch" forName="childText1" refType="w" fact="0.538"/>
                  <dgm:constr type="t" for="ch" forName="childText1" refType="h" fact="0.2317"/>
                  <dgm:constr type="w" for="ch" forName="childText1" refType="w" fact="0.462"/>
                  <dgm:constr type="h" for="ch" forName="childText1" refType="h" fact="0.6685"/>
                  <dgm:constr type="l" for="ch" forName="childText2" refType="w" fact="0.076"/>
                  <dgm:constr type="t" for="ch" forName="childText2" refType="h" fact="0.3315"/>
                  <dgm:constr type="w" for="ch" forName="childText2" refType="w" fact="0.462"/>
                  <dgm:constr type="h" for="ch" forName="childText2" refType="h" fact="0.6685"/>
                </dgm:constrLst>
              </dgm:else>
            </dgm:choose>
          </dgm:else>
        </dgm:choose>
      </dgm:if>
      <dgm:if name="Name22" axis="ch" ptType="node" func="cnt" op="equ" val="3">
        <dgm:choose name="Name23">
          <dgm:if name="Name24" axis="ch ch" ptType="node node" func="cnt" op="equ" val="0">
            <dgm:alg type="composite">
              <dgm:param type="ar" val="4.1198"/>
            </dgm:alg>
            <dgm:choose name="Name25">
              <dgm:if name="Name2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308"/>
                  <dgm:constr type="t" for="ch" forName="parentText2" refType="h" fact="0.2"/>
                  <dgm:constr type="w" for="ch" forName="parentText2" refType="w" fact="0.692"/>
                  <dgm:constr type="h" for="ch" forName="parentText2" refType="h" fact="0.6"/>
                  <dgm:constr type="l" for="ch" forName="parentText3" refType="w" fact="0.616"/>
                  <dgm:constr type="t" for="ch" forName="parentText3" refType="h" fact="0.4"/>
                  <dgm:constr type="w" for="ch" forName="parentText3" refType="w" fact="0.384"/>
                  <dgm:constr type="h" for="ch" forName="parentText3" refType="h" fact="0.6"/>
                </dgm:constrLst>
              </dgm:if>
              <dgm:else name="Name2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
                  <dgm:constr type="t" for="ch" forName="parentText2" refType="h" fact="0.2"/>
                  <dgm:constr type="w" for="ch" forName="parentText2" refType="w" fact="0.692"/>
                  <dgm:constr type="h" for="ch" forName="parentText2" refType="h" fact="0.6"/>
                  <dgm:constr type="l" for="ch" forName="parentText3" refType="w" fact="0"/>
                  <dgm:constr type="t" for="ch" forName="parentText3" refType="h" fact="0.4"/>
                  <dgm:constr type="w" for="ch" forName="parentText3" refType="w" fact="0.384"/>
                  <dgm:constr type="h" for="ch" forName="parentText3" refType="h" fact="0.6"/>
                </dgm:constrLst>
              </dgm:else>
            </dgm:choose>
          </dgm:if>
          <dgm:else name="Name28">
            <dgm:alg type="composite">
              <dgm:param type="ar" val="2.0702"/>
            </dgm:alg>
            <dgm:choose name="Name29">
              <dgm:if name="Name3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
                  <dgm:constr type="t" for="ch" forName="childText1" refType="h" fact="0.2325"/>
                  <dgm:constr type="w" for="ch" forName="childText1" refType="w" fact="0.308"/>
                  <dgm:constr type="h" for="ch" forName="childText1" refType="h" fact="0.5808"/>
                  <dgm:constr type="l" for="ch" forName="childText2" refType="w" fact="0.308"/>
                  <dgm:constr type="t" for="ch" forName="childText2" refType="h" fact="0.333"/>
                  <dgm:constr type="w" for="ch" forName="childText2" refType="w" fact="0.308"/>
                  <dgm:constr type="h" for="ch" forName="childText2" refType="h" fact="0.5808"/>
                  <dgm:constr type="l" for="ch" forName="childText3" refType="w" fact="0.61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308"/>
                  <dgm:constr type="t" for="ch" forName="parentText2" refType="h" fact="0.1005"/>
                  <dgm:constr type="w" for="ch" forName="parentText2" refType="w" fact="0.692"/>
                  <dgm:constr type="h" for="ch" forName="parentText2" refType="h" fact="0.3015"/>
                  <dgm:constr type="l" for="ch" forName="parentText3" refType="w" fact="0.616"/>
                  <dgm:constr type="t" for="ch" forName="parentText3" refType="h" fact="0.201"/>
                  <dgm:constr type="w" for="ch" forName="parentText3" refType="w" fact="0.384"/>
                  <dgm:constr type="h" for="ch" forName="parentText3" refType="h" fact="0.3015"/>
                </dgm:constrLst>
              </dgm:if>
              <dgm:else name="Name3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692"/>
                  <dgm:constr type="t" for="ch" forName="childText1" refType="h" fact="0.2325"/>
                  <dgm:constr type="w" for="ch" forName="childText1" refType="w" fact="0.308"/>
                  <dgm:constr type="h" for="ch" forName="childText1" refType="h" fact="0.5808"/>
                  <dgm:constr type="l" for="ch" forName="childText2" refType="w" fact="0.384"/>
                  <dgm:constr type="t" for="ch" forName="childText2" refType="h" fact="0.333"/>
                  <dgm:constr type="w" for="ch" forName="childText2" refType="w" fact="0.308"/>
                  <dgm:constr type="h" for="ch" forName="childText2" refType="h" fact="0.5808"/>
                  <dgm:constr type="l" for="ch" forName="childText3" refType="w" fact="0.07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
                  <dgm:constr type="t" for="ch" forName="parentText2" refType="h" fact="0.1005"/>
                  <dgm:constr type="w" for="ch" forName="parentText2" refType="w" fact="0.692"/>
                  <dgm:constr type="h" for="ch" forName="parentText2" refType="h" fact="0.3015"/>
                  <dgm:constr type="l" for="ch" forName="parentText3" refType="w" fact="0"/>
                  <dgm:constr type="t" for="ch" forName="parentText3" refType="h" fact="0.201"/>
                  <dgm:constr type="w" for="ch" forName="parentText3" refType="w" fact="0.384"/>
                  <dgm:constr type="h" for="ch" forName="parentText3" refType="h" fact="0.3015"/>
                </dgm:constrLst>
              </dgm:else>
            </dgm:choose>
          </dgm:else>
        </dgm:choose>
      </dgm:if>
      <dgm:if name="Name32" axis="ch" ptType="node" func="cnt" op="equ" val="4">
        <dgm:choose name="Name33">
          <dgm:if name="Name34" axis="ch ch" ptType="node node" func="cnt" op="equ" val="0">
            <dgm:alg type="composite">
              <dgm:param type="ar" val="3.435"/>
            </dgm:alg>
            <dgm:choose name="Name35">
              <dgm:if name="Name3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2305"/>
                  <dgm:constr type="t" for="ch" forName="parentText2" refType="h" fact="0.1666"/>
                  <dgm:constr type="w" for="ch" forName="parentText2" refType="w" fact="0.7695"/>
                  <dgm:constr type="h" for="ch" forName="parentText2" refType="h" fact="0.5001"/>
                  <dgm:constr type="l" for="ch" forName="parentText3" refType="w" fact="0.461"/>
                  <dgm:constr type="t" for="ch" forName="parentText3" refType="h" fact="0.3333"/>
                  <dgm:constr type="w" for="ch" forName="parentText3" refType="w" fact="0.539"/>
                  <dgm:constr type="h" for="ch" forName="parentText3" refType="h" fact="0.5001"/>
                  <dgm:constr type="l" for="ch" forName="parentText4" refType="w" fact="0.6915"/>
                  <dgm:constr type="t" for="ch" forName="parentText4" refType="h" fact="0.4999"/>
                  <dgm:constr type="w" for="ch" forName="parentText4" refType="w" fact="0.3085"/>
                  <dgm:constr type="h" for="ch" forName="parentText4" refType="h" fact="0.5001"/>
                </dgm:constrLst>
              </dgm:if>
              <dgm:else name="Name3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
                  <dgm:constr type="t" for="ch" forName="parentText2" refType="h" fact="0.1666"/>
                  <dgm:constr type="w" for="ch" forName="parentText2" refType="w" fact="0.7695"/>
                  <dgm:constr type="h" for="ch" forName="parentText2" refType="h" fact="0.5001"/>
                  <dgm:constr type="l" for="ch" forName="parentText3" refType="w" fact="0"/>
                  <dgm:constr type="t" for="ch" forName="parentText3" refType="h" fact="0.3333"/>
                  <dgm:constr type="w" for="ch" forName="parentText3" refType="w" fact="0.539"/>
                  <dgm:constr type="h" for="ch" forName="parentText3" refType="h" fact="0.5001"/>
                  <dgm:constr type="l" for="ch" forName="parentText4" refType="w" fact="0"/>
                  <dgm:constr type="t" for="ch" forName="parentText4" refType="h" fact="0.4999"/>
                  <dgm:constr type="w" for="ch" forName="parentText4" refType="w" fact="0.3085"/>
                  <dgm:constr type="h" for="ch" forName="parentText4" refType="h" fact="0.5001"/>
                </dgm:constrLst>
              </dgm:else>
            </dgm:choose>
          </dgm:if>
          <dgm:else name="Name38">
            <dgm:alg type="composite">
              <dgm:param type="ar" val="1.9377"/>
            </dgm:alg>
            <dgm:choose name="Name39">
              <dgm:if name="Name4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
                  <dgm:constr type="t" for="ch" forName="childText1" refType="h" fact="0.218"/>
                  <dgm:constr type="w" for="ch" forName="childText1" refType="w" fact="0.2305"/>
                  <dgm:constr type="h" for="ch" forName="childText1" refType="h" fact="0.5218"/>
                  <dgm:constr type="l" for="ch" forName="childText2" refType="w" fact="0.2305"/>
                  <dgm:constr type="t" for="ch" forName="childText2" refType="h" fact="0.312"/>
                  <dgm:constr type="w" for="ch" forName="childText2" refType="w" fact="0.2305"/>
                  <dgm:constr type="h" for="ch" forName="childText2" refType="h" fact="0.5085"/>
                  <dgm:constr type="l" for="ch" forName="childText3" refType="w" fact="0.461"/>
                  <dgm:constr type="t" for="ch" forName="childText3" refType="h" fact="0.406"/>
                  <dgm:constr type="w" for="ch" forName="childText3" refType="w" fact="0.2305"/>
                  <dgm:constr type="h" for="ch" forName="childText3" refType="h" fact="0.5119"/>
                  <dgm:constr type="l" for="ch" forName="childText4" refType="w" fact="0.6915"/>
                  <dgm:constr type="t" for="ch" forName="childText4" refType="h" fact="0.5"/>
                  <dgm:constr type="w" for="ch" forName="childText4" refType="w" fact="0.232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2305"/>
                  <dgm:constr type="t" for="ch" forName="parentText2" refType="h" fact="0.094"/>
                  <dgm:constr type="w" for="ch" forName="parentText2" refType="w" fact="0.7695"/>
                  <dgm:constr type="h" for="ch" forName="parentText2" refType="h" fact="0.2821"/>
                  <dgm:constr type="l" for="ch" forName="parentText3" refType="w" fact="0.461"/>
                  <dgm:constr type="t" for="ch" forName="parentText3" refType="h" fact="0.188"/>
                  <dgm:constr type="w" for="ch" forName="parentText3" refType="w" fact="0.539"/>
                  <dgm:constr type="h" for="ch" forName="parentText3" refType="h" fact="0.2821"/>
                  <dgm:constr type="l" for="ch" forName="parentText4" refType="w" fact="0.6915"/>
                  <dgm:constr type="t" for="ch" forName="parentText4" refType="h" fact="0.282"/>
                  <dgm:constr type="w" for="ch" forName="parentText4" refType="w" fact="0.3085"/>
                  <dgm:constr type="h" for="ch" forName="parentText4" refType="h" fact="0.2821"/>
                </dgm:constrLst>
              </dgm:if>
              <dgm:else name="Name4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7695"/>
                  <dgm:constr type="t" for="ch" forName="childText1" refType="h" fact="0.218"/>
                  <dgm:constr type="w" for="ch" forName="childText1" refType="w" fact="0.2305"/>
                  <dgm:constr type="h" for="ch" forName="childText1" refType="h" fact="0.5218"/>
                  <dgm:constr type="l" for="ch" forName="childText2" refType="w" fact="0.539"/>
                  <dgm:constr type="t" for="ch" forName="childText2" refType="h" fact="0.312"/>
                  <dgm:constr type="w" for="ch" forName="childText2" refType="w" fact="0.2305"/>
                  <dgm:constr type="h" for="ch" forName="childText2" refType="h" fact="0.5085"/>
                  <dgm:constr type="l" for="ch" forName="childText3" refType="w" fact="0.3085"/>
                  <dgm:constr type="t" for="ch" forName="childText3" refType="h" fact="0.406"/>
                  <dgm:constr type="w" for="ch" forName="childText3" refType="w" fact="0.2305"/>
                  <dgm:constr type="h" for="ch" forName="childText3" refType="h" fact="0.5119"/>
                  <dgm:constr type="l" for="ch" forName="childText4" refType="w" fact="0.076"/>
                  <dgm:constr type="t" for="ch" forName="childText4" refType="h" fact="0.5"/>
                  <dgm:constr type="w" for="ch" forName="childText4" refType="w" fact="0.234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
                  <dgm:constr type="t" for="ch" forName="parentText2" refType="h" fact="0.094"/>
                  <dgm:constr type="w" for="ch" forName="parentText2" refType="w" fact="0.7695"/>
                  <dgm:constr type="h" for="ch" forName="parentText2" refType="h" fact="0.2821"/>
                  <dgm:constr type="l" for="ch" forName="parentText3" refType="w" fact="0"/>
                  <dgm:constr type="t" for="ch" forName="parentText3" refType="h" fact="0.188"/>
                  <dgm:constr type="w" for="ch" forName="parentText3" refType="w" fact="0.539"/>
                  <dgm:constr type="h" for="ch" forName="parentText3" refType="h" fact="0.2821"/>
                  <dgm:constr type="l" for="ch" forName="parentText4" refType="w" fact="0"/>
                  <dgm:constr type="t" for="ch" forName="parentText4" refType="h" fact="0.282"/>
                  <dgm:constr type="w" for="ch" forName="parentText4" refType="w" fact="0.3085"/>
                  <dgm:constr type="h" for="ch" forName="parentText4" refType="h" fact="0.2821"/>
                </dgm:constrLst>
              </dgm:else>
            </dgm:choose>
          </dgm:else>
        </dgm:choose>
      </dgm:if>
      <dgm:else name="Name42">
        <dgm:choose name="Name43">
          <dgm:if name="Name44" axis="ch ch" ptType="node node" func="cnt" op="equ" val="0">
            <dgm:alg type="composite">
              <dgm:param type="ar" val="2.9463"/>
            </dgm:alg>
            <dgm:choose name="Name45">
              <dgm:if name="Name4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1848"/>
                  <dgm:constr type="t" for="ch" forName="parentText2" refType="h" fact="0.1429"/>
                  <dgm:constr type="w" for="ch" forName="parentText2" refType="w" fact="0.8152"/>
                  <dgm:constr type="h" for="ch" forName="parentText2" refType="h" fact="0.4285"/>
                  <dgm:constr type="l" for="ch" forName="parentText3" refType="w" fact="0.3696"/>
                  <dgm:constr type="t" for="ch" forName="parentText3" refType="h" fact="0.2858"/>
                  <dgm:constr type="w" for="ch" forName="parentText3" refType="w" fact="0.6304"/>
                  <dgm:constr type="h" for="ch" forName="parentText3" refType="h" fact="0.4285"/>
                  <dgm:constr type="l" for="ch" forName="parentText4" refType="w" fact="0.5545"/>
                  <dgm:constr type="t" for="ch" forName="parentText4" refType="h" fact="0.4286"/>
                  <dgm:constr type="w" for="ch" forName="parentText4" refType="w" fact="0.4455"/>
                  <dgm:constr type="h" for="ch" forName="parentText4" refType="h" fact="0.4285"/>
                  <dgm:constr type="l" for="ch" forName="parentText5" refType="w" fact="0.7393"/>
                  <dgm:constr type="t" for="ch" forName="parentText5" refType="h" fact="0.5715"/>
                  <dgm:constr type="w" for="ch" forName="parentText5" refType="w" fact="0.2607"/>
                  <dgm:constr type="h" for="ch" forName="parentText5" refType="h" fact="0.4285"/>
                </dgm:constrLst>
              </dgm:if>
              <dgm:else name="Name4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
                  <dgm:constr type="t" for="ch" forName="parentText2" refType="h" fact="0.1429"/>
                  <dgm:constr type="w" for="ch" forName="parentText2" refType="w" fact="0.8152"/>
                  <dgm:constr type="h" for="ch" forName="parentText2" refType="h" fact="0.4285"/>
                  <dgm:constr type="l" for="ch" forName="parentText3" refType="w" fact="0"/>
                  <dgm:constr type="t" for="ch" forName="parentText3" refType="h" fact="0.2858"/>
                  <dgm:constr type="w" for="ch" forName="parentText3" refType="w" fact="0.6304"/>
                  <dgm:constr type="h" for="ch" forName="parentText3" refType="h" fact="0.4285"/>
                  <dgm:constr type="l" for="ch" forName="parentText4" refType="w" fact="0"/>
                  <dgm:constr type="t" for="ch" forName="parentText4" refType="h" fact="0.4286"/>
                  <dgm:constr type="w" for="ch" forName="parentText4" refType="w" fact="0.4455"/>
                  <dgm:constr type="h" for="ch" forName="parentText4" refType="h" fact="0.4285"/>
                  <dgm:constr type="l" for="ch" forName="parentText5" refType="w" fact="0"/>
                  <dgm:constr type="t" for="ch" forName="parentText5" refType="h" fact="0.5715"/>
                  <dgm:constr type="w" for="ch" forName="parentText5" refType="w" fact="0.2607"/>
                  <dgm:constr type="h" for="ch" forName="parentText5" refType="h" fact="0.4285"/>
                </dgm:constrLst>
              </dgm:else>
            </dgm:choose>
          </dgm:if>
          <dgm:else name="Name48">
            <dgm:alg type="composite">
              <dgm:param type="ar" val="1.7837"/>
            </dgm:alg>
            <dgm:choose name="Name49">
              <dgm:if name="Name5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
                  <dgm:constr type="t" for="ch" forName="childText1" refType="h" fact="0.1997"/>
                  <dgm:constr type="w" for="ch" forName="childText1" refType="w" fact="0.18482"/>
                  <dgm:constr type="h" for="ch" forName="childText1" refType="h" fact="0.4763"/>
                  <dgm:constr type="l" for="ch" forName="childText2" refType="w" fact="0.1848"/>
                  <dgm:constr type="t" for="ch" forName="childText2" refType="h" fact="0.2862"/>
                  <dgm:constr type="w" for="ch" forName="childText2" refType="w" fact="0.18482"/>
                  <dgm:constr type="h" for="ch" forName="childText2" refType="h" fact="0.4763"/>
                  <dgm:constr type="l" for="ch" forName="childText3" refType="w" fact="0.3696"/>
                  <dgm:constr type="t" for="ch" forName="childText3" refType="h" fact="0.3727"/>
                  <dgm:constr type="w" for="ch" forName="childText3" refType="w" fact="0.18482"/>
                  <dgm:constr type="h" for="ch" forName="childText3" refType="h" fact="0.4763"/>
                  <dgm:constr type="l" for="ch" forName="childText4" refType="w" fact="0.5545"/>
                  <dgm:constr type="t" for="ch" forName="childText4" refType="h" fact="0.4592"/>
                  <dgm:constr type="w" for="ch" forName="childText4" refType="w" fact="0.18482"/>
                  <dgm:constr type="h" for="ch" forName="childText4" refType="h" fact="0.4763"/>
                  <dgm:constr type="l" for="ch" forName="childText5" refType="w" fact="0.7393"/>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1848"/>
                  <dgm:constr type="t" for="ch" forName="parentText2" refType="h" fact="0.0865"/>
                  <dgm:constr type="w" for="ch" forName="parentText2" refType="w" fact="0.8152"/>
                  <dgm:constr type="h" for="ch" forName="parentText2" refType="h" fact="0.2594"/>
                  <dgm:constr type="l" for="ch" forName="parentText3" refType="w" fact="0.3696"/>
                  <dgm:constr type="t" for="ch" forName="parentText3" refType="h" fact="0.173"/>
                  <dgm:constr type="w" for="ch" forName="parentText3" refType="w" fact="0.6304"/>
                  <dgm:constr type="h" for="ch" forName="parentText3" refType="h" fact="0.2594"/>
                  <dgm:constr type="l" for="ch" forName="parentText4" refType="w" fact="0.5545"/>
                  <dgm:constr type="t" for="ch" forName="parentText4" refType="h" fact="0.2595"/>
                  <dgm:constr type="w" for="ch" forName="parentText4" refType="w" fact="0.4455"/>
                  <dgm:constr type="h" for="ch" forName="parentText4" refType="h" fact="0.2594"/>
                  <dgm:constr type="l" for="ch" forName="parentText5" refType="w" fact="0.7393"/>
                  <dgm:constr type="t" for="ch" forName="parentText5" refType="h" fact="0.346"/>
                  <dgm:constr type="w" for="ch" forName="parentText5" refType="w" fact="0.2607"/>
                  <dgm:constr type="h" for="ch" forName="parentText5" refType="h" fact="0.2594"/>
                </dgm:constrLst>
              </dgm:if>
              <dgm:else name="Name5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81518"/>
                  <dgm:constr type="t" for="ch" forName="childText1" refType="h" fact="0.1997"/>
                  <dgm:constr type="w" for="ch" forName="childText1" refType="w" fact="0.18482"/>
                  <dgm:constr type="h" for="ch" forName="childText1" refType="h" fact="0.4763"/>
                  <dgm:constr type="l" for="ch" forName="childText2" refType="w" fact="0.63036"/>
                  <dgm:constr type="t" for="ch" forName="childText2" refType="h" fact="0.2862"/>
                  <dgm:constr type="w" for="ch" forName="childText2" refType="w" fact="0.18482"/>
                  <dgm:constr type="h" for="ch" forName="childText2" refType="h" fact="0.4763"/>
                  <dgm:constr type="l" for="ch" forName="childText3" refType="w" fact="0.44554"/>
                  <dgm:constr type="t" for="ch" forName="childText3" refType="h" fact="0.3727"/>
                  <dgm:constr type="w" for="ch" forName="childText3" refType="w" fact="0.18482"/>
                  <dgm:constr type="h" for="ch" forName="childText3" refType="h" fact="0.4763"/>
                  <dgm:constr type="l" for="ch" forName="childText4" refType="w" fact="0.26072"/>
                  <dgm:constr type="t" for="ch" forName="childText4" refType="h" fact="0.4592"/>
                  <dgm:constr type="w" for="ch" forName="childText4" refType="w" fact="0.18482"/>
                  <dgm:constr type="h" for="ch" forName="childText4" refType="h" fact="0.4763"/>
                  <dgm:constr type="l" for="ch" forName="childText5" refType="w" fact="0.0759"/>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
                  <dgm:constr type="t" for="ch" forName="parentText2" refType="h" fact="0.0865"/>
                  <dgm:constr type="w" for="ch" forName="parentText2" refType="w" fact="0.8152"/>
                  <dgm:constr type="h" for="ch" forName="parentText2" refType="h" fact="0.2594"/>
                  <dgm:constr type="l" for="ch" forName="parentText3" refType="w" fact="0"/>
                  <dgm:constr type="t" for="ch" forName="parentText3" refType="h" fact="0.173"/>
                  <dgm:constr type="w" for="ch" forName="parentText3" refType="w" fact="0.6304"/>
                  <dgm:constr type="h" for="ch" forName="parentText3" refType="h" fact="0.2594"/>
                  <dgm:constr type="l" for="ch" forName="parentText4" refType="w" fact="0"/>
                  <dgm:constr type="t" for="ch" forName="parentText4" refType="h" fact="0.2595"/>
                  <dgm:constr type="w" for="ch" forName="parentText4" refType="w" fact="0.4455"/>
                  <dgm:constr type="h" for="ch" forName="parentText4" refType="h" fact="0.2594"/>
                  <dgm:constr type="l" for="ch" forName="parentText5" refType="w" fact="0"/>
                  <dgm:constr type="t" for="ch" forName="parentText5" refType="h" fact="0.346"/>
                  <dgm:constr type="w" for="ch" forName="parentText5" refType="w" fact="0.2607"/>
                  <dgm:constr type="h" for="ch" forName="parentText5" refType="h" fact="0.2594"/>
                </dgm:constrLst>
              </dgm:else>
            </dgm:choose>
          </dgm:else>
        </dgm:choose>
      </dgm:else>
    </dgm:choose>
    <dgm:forEach name="Name52" axis="ch" ptType="node" cnt="1">
      <dgm:layoutNode name="parentText1" styleLbl="node1">
        <dgm:varLst>
          <dgm:chMax/>
          <dgm:chPref val="3"/>
          <dgm:bulletEnabled val="1"/>
        </dgm:varLst>
        <dgm:choose name="Name53">
          <dgm:if name="Name54"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55">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56">
        <dgm:if name="Name57" axis="ch" ptType="node" func="cnt" op="gte" val="1">
          <dgm:layoutNode name="childText1"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dgm:forEach>
    <dgm:forEach name="Name59" axis="ch" ptType="node" st="2" cnt="1">
      <dgm:layoutNode name="parentText2" styleLbl="node1">
        <dgm:varLst>
          <dgm:chMax/>
          <dgm:chPref val="3"/>
          <dgm:bulletEnabled val="1"/>
        </dgm:varLst>
        <dgm:choose name="Name60">
          <dgm:if name="Name61"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2">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63">
        <dgm:if name="Name64" axis="ch" ptType="node" func="cnt" op="gte" val="1">
          <dgm:layoutNode name="childText2"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5"/>
      </dgm:choose>
    </dgm:forEach>
    <dgm:forEach name="Name66" axis="ch" ptType="node" st="3" cnt="1">
      <dgm:layoutNode name="parentText3" styleLbl="node1">
        <dgm:varLst>
          <dgm:chMax/>
          <dgm:chPref val="3"/>
          <dgm:bulletEnabled val="1"/>
        </dgm:varLst>
        <dgm:choose name="Name67">
          <dgm:if name="Name68"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9">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0">
        <dgm:if name="Name71" axis="ch" ptType="node" func="cnt" op="gte" val="1">
          <dgm:layoutNode name="childText3"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forEach>
    <dgm:forEach name="Name73" axis="ch" ptType="node" st="4" cnt="1">
      <dgm:layoutNode name="parentText4" styleLbl="node1">
        <dgm:varLst>
          <dgm:chMax/>
          <dgm:chPref val="3"/>
          <dgm:bulletEnabled val="1"/>
        </dgm:varLst>
        <dgm:choose name="Name74">
          <dgm:if name="Name75"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76">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7">
        <dgm:if name="Name78" axis="ch" ptType="node" func="cnt" op="gte" val="1">
          <dgm:layoutNode name="childText4"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dgm:forEach>
    <dgm:forEach name="Name80" axis="ch" ptType="node" st="5" cnt="1">
      <dgm:layoutNode name="parentText5" styleLbl="node1">
        <dgm:varLst>
          <dgm:chMax/>
          <dgm:chPref val="3"/>
          <dgm:bulletEnabled val="1"/>
        </dgm:varLst>
        <dgm:choose name="Name81">
          <dgm:if name="Name82"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83">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84">
        <dgm:if name="Name85" axis="ch" ptType="node" func="cnt" op="gte" val="1">
          <dgm:layoutNode name="childText5"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6"/>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4.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5.xml><?xml version="1.0" encoding="utf-8"?>
<dgm:layoutDef xmlns:dgm="http://schemas.openxmlformats.org/drawingml/2006/diagram" xmlns:a="http://schemas.openxmlformats.org/drawingml/2006/main" uniqueId="urn:microsoft.com/office/officeart/2009/3/layout/IncreasingArrowsProcess">
  <dgm:title val=""/>
  <dgm:desc val=""/>
  <dgm:catLst>
    <dgm:cat type="process" pri="5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val="5"/>
      <dgm:chPref val="5"/>
      <dgm:dir/>
      <dgm:animLvl val="lvl"/>
    </dgm:varLst>
    <dgm:shape xmlns:r="http://schemas.openxmlformats.org/officeDocument/2006/relationships" r:blip="">
      <dgm:adjLst/>
    </dgm:shape>
    <dgm:choose name="Name1">
      <dgm:if name="Name2" axis="ch" ptType="node" func="cnt" op="equ" val="1">
        <dgm:choose name="Name3">
          <dgm:if name="Name4" axis="ch ch" ptType="node node" func="cnt" op="equ" val="0">
            <dgm:alg type="composite">
              <dgm:param type="ar" val="6.8662"/>
            </dgm:alg>
            <dgm:choose name="Name5">
              <dgm:if name="Name6" func="var" arg="dir" op="equ" val="norm">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if>
              <dgm:else name="Name7">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else>
            </dgm:choose>
          </dgm:if>
          <dgm:else name="Name8">
            <dgm:alg type="composite">
              <dgm:param type="ar" val="1.9864"/>
            </dgm:alg>
            <dgm:choose name="Name9">
              <dgm:if name="Name10" func="var" arg="dir" op="equ" val="norm">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
                  <dgm:constr type="t" for="ch" forName="childText1" refType="h" fact="0.224"/>
                  <dgm:constr type="w" for="ch" forName="childText1" refType="w" fact="0.9241"/>
                  <dgm:constr type="h" for="ch" forName="childText1" refType="h" fact="0.776"/>
                </dgm:constrLst>
              </dgm:if>
              <dgm:else name="Name11">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076"/>
                  <dgm:constr type="t" for="ch" forName="childText1" refType="h" fact="0.224"/>
                  <dgm:constr type="w" for="ch" forName="childText1" refType="w" fact="0.9241"/>
                  <dgm:constr type="h" for="ch" forName="childText1" refType="h" fact="0.776"/>
                </dgm:constrLst>
              </dgm:else>
            </dgm:choose>
          </dgm:else>
        </dgm:choose>
      </dgm:if>
      <dgm:if name="Name12" axis="ch" ptType="node" func="cnt" op="equ" val="2">
        <dgm:choose name="Name13">
          <dgm:if name="Name14" axis="ch ch" ptType="node node" func="cnt" op="equ" val="0">
            <dgm:alg type="composite">
              <dgm:param type="ar" val="5.1498"/>
            </dgm:alg>
            <dgm:choose name="Name15">
              <dgm:if name="Name16" func="var" arg="dir" op="equ" val="norm">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462"/>
                  <dgm:constr type="t" for="ch" forName="parentText2" refType="h" fact="0.2499"/>
                  <dgm:constr type="w" for="ch" forName="parentText2" refType="w" fact="0.538"/>
                  <dgm:constr type="h" for="ch" forName="parentText2" refType="h" fact="0.7501"/>
                </dgm:constrLst>
              </dgm:if>
              <dgm:else name="Name17">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
                  <dgm:constr type="t" for="ch" forName="parentText2" refType="h" fact="0.2499"/>
                  <dgm:constr type="w" for="ch" forName="parentText2" refType="w" fact="0.538"/>
                  <dgm:constr type="h" for="ch" forName="parentText2" refType="h" fact="0.7501"/>
                </dgm:constrLst>
              </dgm:else>
            </dgm:choose>
          </dgm:if>
          <dgm:else name="Name18">
            <dgm:alg type="composite">
              <dgm:param type="ar" val="2.0563"/>
            </dgm:alg>
            <dgm:choose name="Name19">
              <dgm:if name="Name2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462"/>
                  <dgm:constr type="t" for="ch" forName="parentText2" refType="h" fact="0.0998"/>
                  <dgm:constr type="w" for="ch" forName="parentText2" refType="w" fact="0.538"/>
                  <dgm:constr type="h" for="ch" forName="parentText2" refType="h" fact="0.2995"/>
                  <dgm:constr type="l" for="ch" forName="childText1" refType="w" fact="0"/>
                  <dgm:constr type="t" for="ch" forName="childText1" refType="h" fact="0.2317"/>
                  <dgm:constr type="w" for="ch" forName="childText1" refType="w" fact="0.462"/>
                  <dgm:constr type="h" for="ch" forName="childText1" refType="h" fact="0.6685"/>
                  <dgm:constr type="l" for="ch" forName="childText2" refType="w" fact="0.462"/>
                  <dgm:constr type="t" for="ch" forName="childText2" refType="h" fact="0.3315"/>
                  <dgm:constr type="w" for="ch" forName="childText2" refType="w" fact="0.462"/>
                  <dgm:constr type="h" for="ch" forName="childText2" refType="h" fact="0.6685"/>
                </dgm:constrLst>
              </dgm:if>
              <dgm:else name="Name2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
                  <dgm:constr type="t" for="ch" forName="parentText2" refType="h" fact="0.0998"/>
                  <dgm:constr type="w" for="ch" forName="parentText2" refType="w" fact="0.538"/>
                  <dgm:constr type="h" for="ch" forName="parentText2" refType="h" fact="0.2995"/>
                  <dgm:constr type="l" for="ch" forName="childText1" refType="w" fact="0.538"/>
                  <dgm:constr type="t" for="ch" forName="childText1" refType="h" fact="0.2317"/>
                  <dgm:constr type="w" for="ch" forName="childText1" refType="w" fact="0.462"/>
                  <dgm:constr type="h" for="ch" forName="childText1" refType="h" fact="0.6685"/>
                  <dgm:constr type="l" for="ch" forName="childText2" refType="w" fact="0.076"/>
                  <dgm:constr type="t" for="ch" forName="childText2" refType="h" fact="0.3315"/>
                  <dgm:constr type="w" for="ch" forName="childText2" refType="w" fact="0.462"/>
                  <dgm:constr type="h" for="ch" forName="childText2" refType="h" fact="0.6685"/>
                </dgm:constrLst>
              </dgm:else>
            </dgm:choose>
          </dgm:else>
        </dgm:choose>
      </dgm:if>
      <dgm:if name="Name22" axis="ch" ptType="node" func="cnt" op="equ" val="3">
        <dgm:choose name="Name23">
          <dgm:if name="Name24" axis="ch ch" ptType="node node" func="cnt" op="equ" val="0">
            <dgm:alg type="composite">
              <dgm:param type="ar" val="4.1198"/>
            </dgm:alg>
            <dgm:choose name="Name25">
              <dgm:if name="Name2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308"/>
                  <dgm:constr type="t" for="ch" forName="parentText2" refType="h" fact="0.2"/>
                  <dgm:constr type="w" for="ch" forName="parentText2" refType="w" fact="0.692"/>
                  <dgm:constr type="h" for="ch" forName="parentText2" refType="h" fact="0.6"/>
                  <dgm:constr type="l" for="ch" forName="parentText3" refType="w" fact="0.616"/>
                  <dgm:constr type="t" for="ch" forName="parentText3" refType="h" fact="0.4"/>
                  <dgm:constr type="w" for="ch" forName="parentText3" refType="w" fact="0.384"/>
                  <dgm:constr type="h" for="ch" forName="parentText3" refType="h" fact="0.6"/>
                </dgm:constrLst>
              </dgm:if>
              <dgm:else name="Name2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
                  <dgm:constr type="t" for="ch" forName="parentText2" refType="h" fact="0.2"/>
                  <dgm:constr type="w" for="ch" forName="parentText2" refType="w" fact="0.692"/>
                  <dgm:constr type="h" for="ch" forName="parentText2" refType="h" fact="0.6"/>
                  <dgm:constr type="l" for="ch" forName="parentText3" refType="w" fact="0"/>
                  <dgm:constr type="t" for="ch" forName="parentText3" refType="h" fact="0.4"/>
                  <dgm:constr type="w" for="ch" forName="parentText3" refType="w" fact="0.384"/>
                  <dgm:constr type="h" for="ch" forName="parentText3" refType="h" fact="0.6"/>
                </dgm:constrLst>
              </dgm:else>
            </dgm:choose>
          </dgm:if>
          <dgm:else name="Name28">
            <dgm:alg type="composite">
              <dgm:param type="ar" val="2.0702"/>
            </dgm:alg>
            <dgm:choose name="Name29">
              <dgm:if name="Name3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
                  <dgm:constr type="t" for="ch" forName="childText1" refType="h" fact="0.2325"/>
                  <dgm:constr type="w" for="ch" forName="childText1" refType="w" fact="0.308"/>
                  <dgm:constr type="h" for="ch" forName="childText1" refType="h" fact="0.5808"/>
                  <dgm:constr type="l" for="ch" forName="childText2" refType="w" fact="0.308"/>
                  <dgm:constr type="t" for="ch" forName="childText2" refType="h" fact="0.333"/>
                  <dgm:constr type="w" for="ch" forName="childText2" refType="w" fact="0.308"/>
                  <dgm:constr type="h" for="ch" forName="childText2" refType="h" fact="0.5808"/>
                  <dgm:constr type="l" for="ch" forName="childText3" refType="w" fact="0.61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308"/>
                  <dgm:constr type="t" for="ch" forName="parentText2" refType="h" fact="0.1005"/>
                  <dgm:constr type="w" for="ch" forName="parentText2" refType="w" fact="0.692"/>
                  <dgm:constr type="h" for="ch" forName="parentText2" refType="h" fact="0.3015"/>
                  <dgm:constr type="l" for="ch" forName="parentText3" refType="w" fact="0.616"/>
                  <dgm:constr type="t" for="ch" forName="parentText3" refType="h" fact="0.201"/>
                  <dgm:constr type="w" for="ch" forName="parentText3" refType="w" fact="0.384"/>
                  <dgm:constr type="h" for="ch" forName="parentText3" refType="h" fact="0.3015"/>
                </dgm:constrLst>
              </dgm:if>
              <dgm:else name="Name3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692"/>
                  <dgm:constr type="t" for="ch" forName="childText1" refType="h" fact="0.2325"/>
                  <dgm:constr type="w" for="ch" forName="childText1" refType="w" fact="0.308"/>
                  <dgm:constr type="h" for="ch" forName="childText1" refType="h" fact="0.5808"/>
                  <dgm:constr type="l" for="ch" forName="childText2" refType="w" fact="0.384"/>
                  <dgm:constr type="t" for="ch" forName="childText2" refType="h" fact="0.333"/>
                  <dgm:constr type="w" for="ch" forName="childText2" refType="w" fact="0.308"/>
                  <dgm:constr type="h" for="ch" forName="childText2" refType="h" fact="0.5808"/>
                  <dgm:constr type="l" for="ch" forName="childText3" refType="w" fact="0.07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
                  <dgm:constr type="t" for="ch" forName="parentText2" refType="h" fact="0.1005"/>
                  <dgm:constr type="w" for="ch" forName="parentText2" refType="w" fact="0.692"/>
                  <dgm:constr type="h" for="ch" forName="parentText2" refType="h" fact="0.3015"/>
                  <dgm:constr type="l" for="ch" forName="parentText3" refType="w" fact="0"/>
                  <dgm:constr type="t" for="ch" forName="parentText3" refType="h" fact="0.201"/>
                  <dgm:constr type="w" for="ch" forName="parentText3" refType="w" fact="0.384"/>
                  <dgm:constr type="h" for="ch" forName="parentText3" refType="h" fact="0.3015"/>
                </dgm:constrLst>
              </dgm:else>
            </dgm:choose>
          </dgm:else>
        </dgm:choose>
      </dgm:if>
      <dgm:if name="Name32" axis="ch" ptType="node" func="cnt" op="equ" val="4">
        <dgm:choose name="Name33">
          <dgm:if name="Name34" axis="ch ch" ptType="node node" func="cnt" op="equ" val="0">
            <dgm:alg type="composite">
              <dgm:param type="ar" val="3.435"/>
            </dgm:alg>
            <dgm:choose name="Name35">
              <dgm:if name="Name3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2305"/>
                  <dgm:constr type="t" for="ch" forName="parentText2" refType="h" fact="0.1666"/>
                  <dgm:constr type="w" for="ch" forName="parentText2" refType="w" fact="0.7695"/>
                  <dgm:constr type="h" for="ch" forName="parentText2" refType="h" fact="0.5001"/>
                  <dgm:constr type="l" for="ch" forName="parentText3" refType="w" fact="0.461"/>
                  <dgm:constr type="t" for="ch" forName="parentText3" refType="h" fact="0.3333"/>
                  <dgm:constr type="w" for="ch" forName="parentText3" refType="w" fact="0.539"/>
                  <dgm:constr type="h" for="ch" forName="parentText3" refType="h" fact="0.5001"/>
                  <dgm:constr type="l" for="ch" forName="parentText4" refType="w" fact="0.6915"/>
                  <dgm:constr type="t" for="ch" forName="parentText4" refType="h" fact="0.4999"/>
                  <dgm:constr type="w" for="ch" forName="parentText4" refType="w" fact="0.3085"/>
                  <dgm:constr type="h" for="ch" forName="parentText4" refType="h" fact="0.5001"/>
                </dgm:constrLst>
              </dgm:if>
              <dgm:else name="Name3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
                  <dgm:constr type="t" for="ch" forName="parentText2" refType="h" fact="0.1666"/>
                  <dgm:constr type="w" for="ch" forName="parentText2" refType="w" fact="0.7695"/>
                  <dgm:constr type="h" for="ch" forName="parentText2" refType="h" fact="0.5001"/>
                  <dgm:constr type="l" for="ch" forName="parentText3" refType="w" fact="0"/>
                  <dgm:constr type="t" for="ch" forName="parentText3" refType="h" fact="0.3333"/>
                  <dgm:constr type="w" for="ch" forName="parentText3" refType="w" fact="0.539"/>
                  <dgm:constr type="h" for="ch" forName="parentText3" refType="h" fact="0.5001"/>
                  <dgm:constr type="l" for="ch" forName="parentText4" refType="w" fact="0"/>
                  <dgm:constr type="t" for="ch" forName="parentText4" refType="h" fact="0.4999"/>
                  <dgm:constr type="w" for="ch" forName="parentText4" refType="w" fact="0.3085"/>
                  <dgm:constr type="h" for="ch" forName="parentText4" refType="h" fact="0.5001"/>
                </dgm:constrLst>
              </dgm:else>
            </dgm:choose>
          </dgm:if>
          <dgm:else name="Name38">
            <dgm:alg type="composite">
              <dgm:param type="ar" val="1.9377"/>
            </dgm:alg>
            <dgm:choose name="Name39">
              <dgm:if name="Name4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
                  <dgm:constr type="t" for="ch" forName="childText1" refType="h" fact="0.218"/>
                  <dgm:constr type="w" for="ch" forName="childText1" refType="w" fact="0.2305"/>
                  <dgm:constr type="h" for="ch" forName="childText1" refType="h" fact="0.5218"/>
                  <dgm:constr type="l" for="ch" forName="childText2" refType="w" fact="0.2305"/>
                  <dgm:constr type="t" for="ch" forName="childText2" refType="h" fact="0.312"/>
                  <dgm:constr type="w" for="ch" forName="childText2" refType="w" fact="0.2305"/>
                  <dgm:constr type="h" for="ch" forName="childText2" refType="h" fact="0.5085"/>
                  <dgm:constr type="l" for="ch" forName="childText3" refType="w" fact="0.461"/>
                  <dgm:constr type="t" for="ch" forName="childText3" refType="h" fact="0.406"/>
                  <dgm:constr type="w" for="ch" forName="childText3" refType="w" fact="0.2305"/>
                  <dgm:constr type="h" for="ch" forName="childText3" refType="h" fact="0.5119"/>
                  <dgm:constr type="l" for="ch" forName="childText4" refType="w" fact="0.6915"/>
                  <dgm:constr type="t" for="ch" forName="childText4" refType="h" fact="0.5"/>
                  <dgm:constr type="w" for="ch" forName="childText4" refType="w" fact="0.232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2305"/>
                  <dgm:constr type="t" for="ch" forName="parentText2" refType="h" fact="0.094"/>
                  <dgm:constr type="w" for="ch" forName="parentText2" refType="w" fact="0.7695"/>
                  <dgm:constr type="h" for="ch" forName="parentText2" refType="h" fact="0.2821"/>
                  <dgm:constr type="l" for="ch" forName="parentText3" refType="w" fact="0.461"/>
                  <dgm:constr type="t" for="ch" forName="parentText3" refType="h" fact="0.188"/>
                  <dgm:constr type="w" for="ch" forName="parentText3" refType="w" fact="0.539"/>
                  <dgm:constr type="h" for="ch" forName="parentText3" refType="h" fact="0.2821"/>
                  <dgm:constr type="l" for="ch" forName="parentText4" refType="w" fact="0.6915"/>
                  <dgm:constr type="t" for="ch" forName="parentText4" refType="h" fact="0.282"/>
                  <dgm:constr type="w" for="ch" forName="parentText4" refType="w" fact="0.3085"/>
                  <dgm:constr type="h" for="ch" forName="parentText4" refType="h" fact="0.2821"/>
                </dgm:constrLst>
              </dgm:if>
              <dgm:else name="Name4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7695"/>
                  <dgm:constr type="t" for="ch" forName="childText1" refType="h" fact="0.218"/>
                  <dgm:constr type="w" for="ch" forName="childText1" refType="w" fact="0.2305"/>
                  <dgm:constr type="h" for="ch" forName="childText1" refType="h" fact="0.5218"/>
                  <dgm:constr type="l" for="ch" forName="childText2" refType="w" fact="0.539"/>
                  <dgm:constr type="t" for="ch" forName="childText2" refType="h" fact="0.312"/>
                  <dgm:constr type="w" for="ch" forName="childText2" refType="w" fact="0.2305"/>
                  <dgm:constr type="h" for="ch" forName="childText2" refType="h" fact="0.5085"/>
                  <dgm:constr type="l" for="ch" forName="childText3" refType="w" fact="0.3085"/>
                  <dgm:constr type="t" for="ch" forName="childText3" refType="h" fact="0.406"/>
                  <dgm:constr type="w" for="ch" forName="childText3" refType="w" fact="0.2305"/>
                  <dgm:constr type="h" for="ch" forName="childText3" refType="h" fact="0.5119"/>
                  <dgm:constr type="l" for="ch" forName="childText4" refType="w" fact="0.076"/>
                  <dgm:constr type="t" for="ch" forName="childText4" refType="h" fact="0.5"/>
                  <dgm:constr type="w" for="ch" forName="childText4" refType="w" fact="0.234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
                  <dgm:constr type="t" for="ch" forName="parentText2" refType="h" fact="0.094"/>
                  <dgm:constr type="w" for="ch" forName="parentText2" refType="w" fact="0.7695"/>
                  <dgm:constr type="h" for="ch" forName="parentText2" refType="h" fact="0.2821"/>
                  <dgm:constr type="l" for="ch" forName="parentText3" refType="w" fact="0"/>
                  <dgm:constr type="t" for="ch" forName="parentText3" refType="h" fact="0.188"/>
                  <dgm:constr type="w" for="ch" forName="parentText3" refType="w" fact="0.539"/>
                  <dgm:constr type="h" for="ch" forName="parentText3" refType="h" fact="0.2821"/>
                  <dgm:constr type="l" for="ch" forName="parentText4" refType="w" fact="0"/>
                  <dgm:constr type="t" for="ch" forName="parentText4" refType="h" fact="0.282"/>
                  <dgm:constr type="w" for="ch" forName="parentText4" refType="w" fact="0.3085"/>
                  <dgm:constr type="h" for="ch" forName="parentText4" refType="h" fact="0.2821"/>
                </dgm:constrLst>
              </dgm:else>
            </dgm:choose>
          </dgm:else>
        </dgm:choose>
      </dgm:if>
      <dgm:else name="Name42">
        <dgm:choose name="Name43">
          <dgm:if name="Name44" axis="ch ch" ptType="node node" func="cnt" op="equ" val="0">
            <dgm:alg type="composite">
              <dgm:param type="ar" val="2.9463"/>
            </dgm:alg>
            <dgm:choose name="Name45">
              <dgm:if name="Name4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1848"/>
                  <dgm:constr type="t" for="ch" forName="parentText2" refType="h" fact="0.1429"/>
                  <dgm:constr type="w" for="ch" forName="parentText2" refType="w" fact="0.8152"/>
                  <dgm:constr type="h" for="ch" forName="parentText2" refType="h" fact="0.4285"/>
                  <dgm:constr type="l" for="ch" forName="parentText3" refType="w" fact="0.3696"/>
                  <dgm:constr type="t" for="ch" forName="parentText3" refType="h" fact="0.2858"/>
                  <dgm:constr type="w" for="ch" forName="parentText3" refType="w" fact="0.6304"/>
                  <dgm:constr type="h" for="ch" forName="parentText3" refType="h" fact="0.4285"/>
                  <dgm:constr type="l" for="ch" forName="parentText4" refType="w" fact="0.5545"/>
                  <dgm:constr type="t" for="ch" forName="parentText4" refType="h" fact="0.4286"/>
                  <dgm:constr type="w" for="ch" forName="parentText4" refType="w" fact="0.4455"/>
                  <dgm:constr type="h" for="ch" forName="parentText4" refType="h" fact="0.4285"/>
                  <dgm:constr type="l" for="ch" forName="parentText5" refType="w" fact="0.7393"/>
                  <dgm:constr type="t" for="ch" forName="parentText5" refType="h" fact="0.5715"/>
                  <dgm:constr type="w" for="ch" forName="parentText5" refType="w" fact="0.2607"/>
                  <dgm:constr type="h" for="ch" forName="parentText5" refType="h" fact="0.4285"/>
                </dgm:constrLst>
              </dgm:if>
              <dgm:else name="Name4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
                  <dgm:constr type="t" for="ch" forName="parentText2" refType="h" fact="0.1429"/>
                  <dgm:constr type="w" for="ch" forName="parentText2" refType="w" fact="0.8152"/>
                  <dgm:constr type="h" for="ch" forName="parentText2" refType="h" fact="0.4285"/>
                  <dgm:constr type="l" for="ch" forName="parentText3" refType="w" fact="0"/>
                  <dgm:constr type="t" for="ch" forName="parentText3" refType="h" fact="0.2858"/>
                  <dgm:constr type="w" for="ch" forName="parentText3" refType="w" fact="0.6304"/>
                  <dgm:constr type="h" for="ch" forName="parentText3" refType="h" fact="0.4285"/>
                  <dgm:constr type="l" for="ch" forName="parentText4" refType="w" fact="0"/>
                  <dgm:constr type="t" for="ch" forName="parentText4" refType="h" fact="0.4286"/>
                  <dgm:constr type="w" for="ch" forName="parentText4" refType="w" fact="0.4455"/>
                  <dgm:constr type="h" for="ch" forName="parentText4" refType="h" fact="0.4285"/>
                  <dgm:constr type="l" for="ch" forName="parentText5" refType="w" fact="0"/>
                  <dgm:constr type="t" for="ch" forName="parentText5" refType="h" fact="0.5715"/>
                  <dgm:constr type="w" for="ch" forName="parentText5" refType="w" fact="0.2607"/>
                  <dgm:constr type="h" for="ch" forName="parentText5" refType="h" fact="0.4285"/>
                </dgm:constrLst>
              </dgm:else>
            </dgm:choose>
          </dgm:if>
          <dgm:else name="Name48">
            <dgm:alg type="composite">
              <dgm:param type="ar" val="1.7837"/>
            </dgm:alg>
            <dgm:choose name="Name49">
              <dgm:if name="Name5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
                  <dgm:constr type="t" for="ch" forName="childText1" refType="h" fact="0.1997"/>
                  <dgm:constr type="w" for="ch" forName="childText1" refType="w" fact="0.18482"/>
                  <dgm:constr type="h" for="ch" forName="childText1" refType="h" fact="0.4763"/>
                  <dgm:constr type="l" for="ch" forName="childText2" refType="w" fact="0.1848"/>
                  <dgm:constr type="t" for="ch" forName="childText2" refType="h" fact="0.2862"/>
                  <dgm:constr type="w" for="ch" forName="childText2" refType="w" fact="0.18482"/>
                  <dgm:constr type="h" for="ch" forName="childText2" refType="h" fact="0.4763"/>
                  <dgm:constr type="l" for="ch" forName="childText3" refType="w" fact="0.3696"/>
                  <dgm:constr type="t" for="ch" forName="childText3" refType="h" fact="0.3727"/>
                  <dgm:constr type="w" for="ch" forName="childText3" refType="w" fact="0.18482"/>
                  <dgm:constr type="h" for="ch" forName="childText3" refType="h" fact="0.4763"/>
                  <dgm:constr type="l" for="ch" forName="childText4" refType="w" fact="0.5545"/>
                  <dgm:constr type="t" for="ch" forName="childText4" refType="h" fact="0.4592"/>
                  <dgm:constr type="w" for="ch" forName="childText4" refType="w" fact="0.18482"/>
                  <dgm:constr type="h" for="ch" forName="childText4" refType="h" fact="0.4763"/>
                  <dgm:constr type="l" for="ch" forName="childText5" refType="w" fact="0.7393"/>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1848"/>
                  <dgm:constr type="t" for="ch" forName="parentText2" refType="h" fact="0.0865"/>
                  <dgm:constr type="w" for="ch" forName="parentText2" refType="w" fact="0.8152"/>
                  <dgm:constr type="h" for="ch" forName="parentText2" refType="h" fact="0.2594"/>
                  <dgm:constr type="l" for="ch" forName="parentText3" refType="w" fact="0.3696"/>
                  <dgm:constr type="t" for="ch" forName="parentText3" refType="h" fact="0.173"/>
                  <dgm:constr type="w" for="ch" forName="parentText3" refType="w" fact="0.6304"/>
                  <dgm:constr type="h" for="ch" forName="parentText3" refType="h" fact="0.2594"/>
                  <dgm:constr type="l" for="ch" forName="parentText4" refType="w" fact="0.5545"/>
                  <dgm:constr type="t" for="ch" forName="parentText4" refType="h" fact="0.2595"/>
                  <dgm:constr type="w" for="ch" forName="parentText4" refType="w" fact="0.4455"/>
                  <dgm:constr type="h" for="ch" forName="parentText4" refType="h" fact="0.2594"/>
                  <dgm:constr type="l" for="ch" forName="parentText5" refType="w" fact="0.7393"/>
                  <dgm:constr type="t" for="ch" forName="parentText5" refType="h" fact="0.346"/>
                  <dgm:constr type="w" for="ch" forName="parentText5" refType="w" fact="0.2607"/>
                  <dgm:constr type="h" for="ch" forName="parentText5" refType="h" fact="0.2594"/>
                </dgm:constrLst>
              </dgm:if>
              <dgm:else name="Name5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81518"/>
                  <dgm:constr type="t" for="ch" forName="childText1" refType="h" fact="0.1997"/>
                  <dgm:constr type="w" for="ch" forName="childText1" refType="w" fact="0.18482"/>
                  <dgm:constr type="h" for="ch" forName="childText1" refType="h" fact="0.4763"/>
                  <dgm:constr type="l" for="ch" forName="childText2" refType="w" fact="0.63036"/>
                  <dgm:constr type="t" for="ch" forName="childText2" refType="h" fact="0.2862"/>
                  <dgm:constr type="w" for="ch" forName="childText2" refType="w" fact="0.18482"/>
                  <dgm:constr type="h" for="ch" forName="childText2" refType="h" fact="0.4763"/>
                  <dgm:constr type="l" for="ch" forName="childText3" refType="w" fact="0.44554"/>
                  <dgm:constr type="t" for="ch" forName="childText3" refType="h" fact="0.3727"/>
                  <dgm:constr type="w" for="ch" forName="childText3" refType="w" fact="0.18482"/>
                  <dgm:constr type="h" for="ch" forName="childText3" refType="h" fact="0.4763"/>
                  <dgm:constr type="l" for="ch" forName="childText4" refType="w" fact="0.26072"/>
                  <dgm:constr type="t" for="ch" forName="childText4" refType="h" fact="0.4592"/>
                  <dgm:constr type="w" for="ch" forName="childText4" refType="w" fact="0.18482"/>
                  <dgm:constr type="h" for="ch" forName="childText4" refType="h" fact="0.4763"/>
                  <dgm:constr type="l" for="ch" forName="childText5" refType="w" fact="0.0759"/>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
                  <dgm:constr type="t" for="ch" forName="parentText2" refType="h" fact="0.0865"/>
                  <dgm:constr type="w" for="ch" forName="parentText2" refType="w" fact="0.8152"/>
                  <dgm:constr type="h" for="ch" forName="parentText2" refType="h" fact="0.2594"/>
                  <dgm:constr type="l" for="ch" forName="parentText3" refType="w" fact="0"/>
                  <dgm:constr type="t" for="ch" forName="parentText3" refType="h" fact="0.173"/>
                  <dgm:constr type="w" for="ch" forName="parentText3" refType="w" fact="0.6304"/>
                  <dgm:constr type="h" for="ch" forName="parentText3" refType="h" fact="0.2594"/>
                  <dgm:constr type="l" for="ch" forName="parentText4" refType="w" fact="0"/>
                  <dgm:constr type="t" for="ch" forName="parentText4" refType="h" fact="0.2595"/>
                  <dgm:constr type="w" for="ch" forName="parentText4" refType="w" fact="0.4455"/>
                  <dgm:constr type="h" for="ch" forName="parentText4" refType="h" fact="0.2594"/>
                  <dgm:constr type="l" for="ch" forName="parentText5" refType="w" fact="0"/>
                  <dgm:constr type="t" for="ch" forName="parentText5" refType="h" fact="0.346"/>
                  <dgm:constr type="w" for="ch" forName="parentText5" refType="w" fact="0.2607"/>
                  <dgm:constr type="h" for="ch" forName="parentText5" refType="h" fact="0.2594"/>
                </dgm:constrLst>
              </dgm:else>
            </dgm:choose>
          </dgm:else>
        </dgm:choose>
      </dgm:else>
    </dgm:choose>
    <dgm:forEach name="Name52" axis="ch" ptType="node" cnt="1">
      <dgm:layoutNode name="parentText1" styleLbl="node1">
        <dgm:varLst>
          <dgm:chMax/>
          <dgm:chPref val="3"/>
          <dgm:bulletEnabled val="1"/>
        </dgm:varLst>
        <dgm:choose name="Name53">
          <dgm:if name="Name54"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55">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56">
        <dgm:if name="Name57" axis="ch" ptType="node" func="cnt" op="gte" val="1">
          <dgm:layoutNode name="childText1"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dgm:forEach>
    <dgm:forEach name="Name59" axis="ch" ptType="node" st="2" cnt="1">
      <dgm:layoutNode name="parentText2" styleLbl="node1">
        <dgm:varLst>
          <dgm:chMax/>
          <dgm:chPref val="3"/>
          <dgm:bulletEnabled val="1"/>
        </dgm:varLst>
        <dgm:choose name="Name60">
          <dgm:if name="Name61"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2">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63">
        <dgm:if name="Name64" axis="ch" ptType="node" func="cnt" op="gte" val="1">
          <dgm:layoutNode name="childText2"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5"/>
      </dgm:choose>
    </dgm:forEach>
    <dgm:forEach name="Name66" axis="ch" ptType="node" st="3" cnt="1">
      <dgm:layoutNode name="parentText3" styleLbl="node1">
        <dgm:varLst>
          <dgm:chMax/>
          <dgm:chPref val="3"/>
          <dgm:bulletEnabled val="1"/>
        </dgm:varLst>
        <dgm:choose name="Name67">
          <dgm:if name="Name68"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9">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0">
        <dgm:if name="Name71" axis="ch" ptType="node" func="cnt" op="gte" val="1">
          <dgm:layoutNode name="childText3"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forEach>
    <dgm:forEach name="Name73" axis="ch" ptType="node" st="4" cnt="1">
      <dgm:layoutNode name="parentText4" styleLbl="node1">
        <dgm:varLst>
          <dgm:chMax/>
          <dgm:chPref val="3"/>
          <dgm:bulletEnabled val="1"/>
        </dgm:varLst>
        <dgm:choose name="Name74">
          <dgm:if name="Name75"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76">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7">
        <dgm:if name="Name78" axis="ch" ptType="node" func="cnt" op="gte" val="1">
          <dgm:layoutNode name="childText4"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dgm:forEach>
    <dgm:forEach name="Name80" axis="ch" ptType="node" st="5" cnt="1">
      <dgm:layoutNode name="parentText5" styleLbl="node1">
        <dgm:varLst>
          <dgm:chMax/>
          <dgm:chPref val="3"/>
          <dgm:bulletEnabled val="1"/>
        </dgm:varLst>
        <dgm:choose name="Name81">
          <dgm:if name="Name82"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83">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84">
        <dgm:if name="Name85" axis="ch" ptType="node" func="cnt" op="gte" val="1">
          <dgm:layoutNode name="childText5"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C42A37F-7D07-4F6D-BEA7-52BE94094429}" type="datetimeFigureOut">
              <a:rPr lang="en-US" smtClean="0"/>
              <a:t>8/3/2021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7BE01E9-32E5-4A2B-A971-A647D6577B4F}" type="slidenum">
              <a:rPr lang="en-US" smtClean="0"/>
              <a:t>‹#›</a:t>
            </a:fld>
            <a:endParaRPr lang="en-US"/>
          </a:p>
        </p:txBody>
      </p:sp>
    </p:spTree>
    <p:extLst>
      <p:ext uri="{BB962C8B-B14F-4D97-AF65-F5344CB8AC3E}">
        <p14:creationId xmlns:p14="http://schemas.microsoft.com/office/powerpoint/2010/main" val="35283604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Each facilitator introduce self, a</a:t>
            </a:r>
            <a:r>
              <a:rPr lang="en-US" baseline="0" dirty="0" smtClean="0"/>
              <a:t> little about history, and fun fact</a:t>
            </a:r>
            <a:endParaRPr lang="en-US" dirty="0"/>
          </a:p>
        </p:txBody>
      </p:sp>
      <p:sp>
        <p:nvSpPr>
          <p:cNvPr id="4" name="Slide Number Placeholder 3"/>
          <p:cNvSpPr>
            <a:spLocks noGrp="1"/>
          </p:cNvSpPr>
          <p:nvPr>
            <p:ph type="sldNum" sz="quarter" idx="10"/>
          </p:nvPr>
        </p:nvSpPr>
        <p:spPr/>
        <p:txBody>
          <a:bodyPr/>
          <a:lstStyle/>
          <a:p>
            <a:fld id="{37BE01E9-32E5-4A2B-A971-A647D6577B4F}" type="slidenum">
              <a:rPr lang="en-US" smtClean="0"/>
              <a:t>2</a:t>
            </a:fld>
            <a:endParaRPr lang="en-US"/>
          </a:p>
        </p:txBody>
      </p:sp>
    </p:spTree>
    <p:extLst>
      <p:ext uri="{BB962C8B-B14F-4D97-AF65-F5344CB8AC3E}">
        <p14:creationId xmlns:p14="http://schemas.microsoft.com/office/powerpoint/2010/main" val="16102276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Today we are going to discuss how</a:t>
            </a:r>
            <a:r>
              <a:rPr lang="en-US" baseline="0" dirty="0" smtClean="0"/>
              <a:t> we at Centerstone, a community mental health center, have woven Systems of Care philosophy and principles into the work we do with local school districts and community partners.</a:t>
            </a:r>
          </a:p>
          <a:p>
            <a:endParaRPr lang="en-US" baseline="0" dirty="0" smtClean="0"/>
          </a:p>
          <a:p>
            <a:r>
              <a:rPr lang="en-US" baseline="0" dirty="0" smtClean="0"/>
              <a:t>We will provide an overview of Systems of Care and why we think they are important in supporting children and families, as well as how each of our individual programs have utilized SOC into the work that we do.</a:t>
            </a:r>
          </a:p>
          <a:p>
            <a:endParaRPr lang="en-US" baseline="0" dirty="0" smtClean="0"/>
          </a:p>
          <a:p>
            <a:r>
              <a:rPr lang="en-US" baseline="0" dirty="0" smtClean="0"/>
              <a:t>After that we will wrap up with how this collaborations such as these have positively impacted youth, providers, and schools in our region and answer any questions.</a:t>
            </a:r>
            <a:endParaRPr lang="en-US" dirty="0"/>
          </a:p>
        </p:txBody>
      </p:sp>
      <p:sp>
        <p:nvSpPr>
          <p:cNvPr id="4" name="Slide Number Placeholder 3"/>
          <p:cNvSpPr>
            <a:spLocks noGrp="1"/>
          </p:cNvSpPr>
          <p:nvPr>
            <p:ph type="sldNum" sz="quarter" idx="10"/>
          </p:nvPr>
        </p:nvSpPr>
        <p:spPr/>
        <p:txBody>
          <a:bodyPr/>
          <a:lstStyle/>
          <a:p>
            <a:fld id="{37BE01E9-32E5-4A2B-A971-A647D6577B4F}" type="slidenum">
              <a:rPr lang="en-US" smtClean="0"/>
              <a:t>3</a:t>
            </a:fld>
            <a:endParaRPr lang="en-US"/>
          </a:p>
        </p:txBody>
      </p:sp>
    </p:spTree>
    <p:extLst>
      <p:ext uri="{BB962C8B-B14F-4D97-AF65-F5344CB8AC3E}">
        <p14:creationId xmlns:p14="http://schemas.microsoft.com/office/powerpoint/2010/main" val="28924943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Discuss and overview of Centerstone as an agency.  </a:t>
            </a:r>
            <a:endParaRPr lang="en-US" dirty="0"/>
          </a:p>
        </p:txBody>
      </p:sp>
      <p:sp>
        <p:nvSpPr>
          <p:cNvPr id="4" name="Slide Number Placeholder 3"/>
          <p:cNvSpPr>
            <a:spLocks noGrp="1"/>
          </p:cNvSpPr>
          <p:nvPr>
            <p:ph type="sldNum" sz="quarter" idx="10"/>
          </p:nvPr>
        </p:nvSpPr>
        <p:spPr/>
        <p:txBody>
          <a:bodyPr/>
          <a:lstStyle/>
          <a:p>
            <a:fld id="{37BE01E9-32E5-4A2B-A971-A647D6577B4F}" type="slidenum">
              <a:rPr lang="en-US" smtClean="0"/>
              <a:t>4</a:t>
            </a:fld>
            <a:endParaRPr lang="en-US"/>
          </a:p>
        </p:txBody>
      </p:sp>
    </p:spTree>
    <p:extLst>
      <p:ext uri="{BB962C8B-B14F-4D97-AF65-F5344CB8AC3E}">
        <p14:creationId xmlns:p14="http://schemas.microsoft.com/office/powerpoint/2010/main" val="36858584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Read definition, and then break</a:t>
            </a:r>
            <a:r>
              <a:rPr lang="en-US" baseline="0" dirty="0" smtClean="0"/>
              <a:t> it down a little bit.  </a:t>
            </a:r>
          </a:p>
          <a:p>
            <a:endParaRPr lang="en-US" baseline="0" dirty="0" smtClean="0"/>
          </a:p>
          <a:p>
            <a:r>
              <a:rPr lang="en-US" baseline="0" dirty="0" smtClean="0"/>
              <a:t>Broad, flexible array of effective services and supports – </a:t>
            </a:r>
          </a:p>
          <a:p>
            <a:endParaRPr lang="en-US" baseline="0" dirty="0" smtClean="0"/>
          </a:p>
          <a:p>
            <a:r>
              <a:rPr lang="en-US" baseline="0" dirty="0" smtClean="0"/>
              <a:t>Coordinated network – </a:t>
            </a:r>
          </a:p>
          <a:p>
            <a:endParaRPr lang="en-US" baseline="0" dirty="0" smtClean="0"/>
          </a:p>
          <a:p>
            <a:r>
              <a:rPr lang="en-US" baseline="0" dirty="0" smtClean="0"/>
              <a:t>Integrated care management and planning – </a:t>
            </a:r>
          </a:p>
          <a:p>
            <a:endParaRPr lang="en-US" baseline="0" dirty="0" smtClean="0"/>
          </a:p>
          <a:p>
            <a:r>
              <a:rPr lang="en-US" baseline="0" dirty="0" smtClean="0"/>
              <a:t>Culturally and </a:t>
            </a:r>
            <a:r>
              <a:rPr lang="en-US" baseline="0" dirty="0" err="1" smtClean="0"/>
              <a:t>linquistically</a:t>
            </a:r>
            <a:r>
              <a:rPr lang="en-US" baseline="0" dirty="0" smtClean="0"/>
              <a:t> competent – </a:t>
            </a:r>
          </a:p>
          <a:p>
            <a:endParaRPr lang="en-US" baseline="0" dirty="0" smtClean="0"/>
          </a:p>
          <a:p>
            <a:r>
              <a:rPr lang="en-US" baseline="0" dirty="0" smtClean="0"/>
              <a:t>Partnerships with Families and Youth – </a:t>
            </a:r>
          </a:p>
          <a:p>
            <a:endParaRPr lang="en-US" baseline="0" dirty="0" smtClean="0"/>
          </a:p>
          <a:p>
            <a:r>
              <a:rPr lang="en-US" baseline="0" dirty="0" smtClean="0"/>
              <a:t>Data driven - </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37BE01E9-32E5-4A2B-A971-A647D6577B4F}" type="slidenum">
              <a:rPr lang="en-US" smtClean="0"/>
              <a:t>6</a:t>
            </a:fld>
            <a:endParaRPr lang="en-US"/>
          </a:p>
        </p:txBody>
      </p:sp>
    </p:spTree>
    <p:extLst>
      <p:ext uri="{BB962C8B-B14F-4D97-AF65-F5344CB8AC3E}">
        <p14:creationId xmlns:p14="http://schemas.microsoft.com/office/powerpoint/2010/main" val="10507327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p:spPr>
        <p:txBody>
          <a:bodyPr/>
          <a:lstStyle/>
          <a:p>
            <a:fld id="{8675E167-C7AC-456B-B886-69CC6F8D32B3}" type="slidenum">
              <a:rPr lang="en-US" smtClean="0"/>
              <a:pPr/>
              <a:t>7</a:t>
            </a:fld>
            <a:endParaRPr lang="en-US" dirty="0" smtClean="0"/>
          </a:p>
        </p:txBody>
      </p:sp>
      <p:sp>
        <p:nvSpPr>
          <p:cNvPr id="235523" name="Rectangle 2"/>
          <p:cNvSpPr>
            <a:spLocks noGrp="1" noRot="1" noChangeAspect="1" noChangeArrowheads="1" noTextEdit="1"/>
          </p:cNvSpPr>
          <p:nvPr>
            <p:ph type="sldImg"/>
          </p:nvPr>
        </p:nvSpPr>
        <p:spPr>
          <a:ln/>
        </p:spPr>
      </p:sp>
      <p:sp>
        <p:nvSpPr>
          <p:cNvPr id="235524" name="Rectangle 3"/>
          <p:cNvSpPr>
            <a:spLocks noGrp="1" noChangeArrowheads="1"/>
          </p:cNvSpPr>
          <p:nvPr>
            <p:ph type="body" idx="1"/>
          </p:nvPr>
        </p:nvSpPr>
        <p:spPr>
          <a:noFill/>
          <a:ln/>
        </p:spPr>
        <p:txBody>
          <a:bodyPr/>
          <a:lstStyle/>
          <a:p>
            <a:pPr eaLnBrk="1" hangingPunct="1"/>
            <a:r>
              <a:rPr lang="en-US" dirty="0" smtClean="0"/>
              <a:t>Some of the historic and or current problems facing not only children and families but the systems</a:t>
            </a:r>
            <a:r>
              <a:rPr lang="en-US" baseline="0" dirty="0" smtClean="0"/>
              <a:t> in which they live are on the slide you see here.</a:t>
            </a:r>
          </a:p>
          <a:p>
            <a:pPr eaLnBrk="1" hangingPunct="1"/>
            <a:endParaRPr lang="en-US" baseline="0" dirty="0" smtClean="0"/>
          </a:p>
          <a:p>
            <a:pPr eaLnBrk="1" hangingPunct="1"/>
            <a:r>
              <a:rPr lang="en-US" baseline="0" dirty="0" smtClean="0"/>
              <a:t>Go over some of the historic/current system problems.  Ask for brief feedback if participants have seen this in their communities as well.</a:t>
            </a:r>
            <a:endParaRPr lang="en-US" dirty="0" smtClean="0"/>
          </a:p>
        </p:txBody>
      </p:sp>
    </p:spTree>
    <p:extLst>
      <p:ext uri="{BB962C8B-B14F-4D97-AF65-F5344CB8AC3E}">
        <p14:creationId xmlns:p14="http://schemas.microsoft.com/office/powerpoint/2010/main" val="38433736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 Brief History </a:t>
            </a:r>
          </a:p>
          <a:p>
            <a:r>
              <a:rPr lang="en-US" sz="1200" b="0" i="0" u="none" strike="noStrike" kern="1200" baseline="0" dirty="0" smtClean="0">
                <a:solidFill>
                  <a:schemeClr val="tx1"/>
                </a:solidFill>
                <a:latin typeface="+mn-lt"/>
                <a:ea typeface="+mn-ea"/>
                <a:cs typeface="+mn-cs"/>
              </a:rPr>
              <a:t>A national study in 1982 found that two-thirds of all children with severe emotional disturbances were not receiving appropriate services. These children were "unclaimed" by the public agencies responsible to serve them, and there was little coordination among the various child-serving systems. To address this need, Congress appropriated funds in 1984 for the Child and Adolescent Service System Program (CASSP), envisioned as a comprehensive mental health system of care for children, adolescents and their families. </a:t>
            </a:r>
          </a:p>
          <a:p>
            <a:r>
              <a:rPr lang="en-US" sz="1200" b="0" i="0" u="none" strike="noStrike" kern="1200" baseline="0" dirty="0" smtClean="0">
                <a:solidFill>
                  <a:schemeClr val="tx1"/>
                </a:solidFill>
                <a:latin typeface="+mn-lt"/>
                <a:ea typeface="+mn-ea"/>
                <a:cs typeface="+mn-cs"/>
              </a:rPr>
              <a:t>CASSP Core Principles </a:t>
            </a:r>
          </a:p>
          <a:p>
            <a:r>
              <a:rPr lang="en-US" sz="1200" b="0" i="0" u="none" strike="noStrike" kern="1200" baseline="0" dirty="0" smtClean="0">
                <a:solidFill>
                  <a:schemeClr val="tx1"/>
                </a:solidFill>
                <a:latin typeface="+mn-lt"/>
                <a:ea typeface="+mn-ea"/>
                <a:cs typeface="+mn-cs"/>
              </a:rPr>
              <a:t>CASSP is based on a well-defined set of principles for mental health services for children and adolescents with or at risk of developing severe emotional disorders and their families. These principles are summarized in six core statements. </a:t>
            </a:r>
          </a:p>
          <a:p>
            <a:r>
              <a:rPr lang="en-US" sz="1200" b="0" i="0" u="none" strike="noStrike" kern="1200" baseline="0" dirty="0" smtClean="0">
                <a:solidFill>
                  <a:schemeClr val="tx1"/>
                </a:solidFill>
                <a:latin typeface="+mn-lt"/>
                <a:ea typeface="+mn-ea"/>
                <a:cs typeface="+mn-cs"/>
              </a:rPr>
              <a:t> </a:t>
            </a:r>
            <a:r>
              <a:rPr lang="en-US" sz="1200" b="1" i="0" u="none" strike="noStrike" kern="1200" baseline="0" dirty="0" smtClean="0">
                <a:solidFill>
                  <a:schemeClr val="tx1"/>
                </a:solidFill>
                <a:latin typeface="+mn-lt"/>
                <a:ea typeface="+mn-ea"/>
                <a:cs typeface="+mn-cs"/>
              </a:rPr>
              <a:t>Child-centered: </a:t>
            </a:r>
            <a:r>
              <a:rPr lang="en-US" sz="1200" b="0" i="0" u="none" strike="noStrike" kern="1200" baseline="0" dirty="0" smtClean="0">
                <a:solidFill>
                  <a:schemeClr val="tx1"/>
                </a:solidFill>
                <a:latin typeface="+mn-lt"/>
                <a:ea typeface="+mn-ea"/>
                <a:cs typeface="+mn-cs"/>
              </a:rPr>
              <a:t>Services meet the individual needs of the child, consider the child's family and community contexts, and are developmentally appropriate, strengths-based and child-specific. </a:t>
            </a:r>
          </a:p>
          <a:p>
            <a:r>
              <a:rPr lang="en-US" sz="1200" b="0" i="0" u="none" strike="noStrike" kern="1200" baseline="0" dirty="0" smtClean="0">
                <a:solidFill>
                  <a:schemeClr val="tx1"/>
                </a:solidFill>
                <a:latin typeface="+mn-lt"/>
                <a:ea typeface="+mn-ea"/>
                <a:cs typeface="+mn-cs"/>
              </a:rPr>
              <a:t> </a:t>
            </a:r>
            <a:r>
              <a:rPr lang="en-US" sz="1200" b="1" i="0" u="none" strike="noStrike" kern="1200" baseline="0" dirty="0" smtClean="0">
                <a:solidFill>
                  <a:schemeClr val="tx1"/>
                </a:solidFill>
                <a:latin typeface="+mn-lt"/>
                <a:ea typeface="+mn-ea"/>
                <a:cs typeface="+mn-cs"/>
              </a:rPr>
              <a:t>Family-focused: </a:t>
            </a:r>
            <a:r>
              <a:rPr lang="en-US" sz="1200" b="0" i="0" u="none" strike="noStrike" kern="1200" baseline="0" dirty="0" smtClean="0">
                <a:solidFill>
                  <a:schemeClr val="tx1"/>
                </a:solidFill>
                <a:latin typeface="+mn-lt"/>
                <a:ea typeface="+mn-ea"/>
                <a:cs typeface="+mn-cs"/>
              </a:rPr>
              <a:t>Services recognize that the family is the primary support system for the child and participates as a full partner in all stages of the decision-making and treatment planning process. </a:t>
            </a:r>
          </a:p>
          <a:p>
            <a:r>
              <a:rPr lang="en-US" sz="1200" b="0" i="0" u="none" strike="noStrike" kern="1200" baseline="0" dirty="0" smtClean="0">
                <a:solidFill>
                  <a:schemeClr val="tx1"/>
                </a:solidFill>
                <a:latin typeface="+mn-lt"/>
                <a:ea typeface="+mn-ea"/>
                <a:cs typeface="+mn-cs"/>
              </a:rPr>
              <a:t> </a:t>
            </a:r>
            <a:r>
              <a:rPr lang="en-US" sz="1200" b="1" i="0" u="none" strike="noStrike" kern="1200" baseline="0" dirty="0" smtClean="0">
                <a:solidFill>
                  <a:schemeClr val="tx1"/>
                </a:solidFill>
                <a:latin typeface="+mn-lt"/>
                <a:ea typeface="+mn-ea"/>
                <a:cs typeface="+mn-cs"/>
              </a:rPr>
              <a:t>Community-based</a:t>
            </a:r>
            <a:r>
              <a:rPr lang="en-US" sz="1200" b="0" i="0" u="none" strike="noStrike" kern="1200" baseline="0" dirty="0" smtClean="0">
                <a:solidFill>
                  <a:schemeClr val="tx1"/>
                </a:solidFill>
                <a:latin typeface="+mn-lt"/>
                <a:ea typeface="+mn-ea"/>
                <a:cs typeface="+mn-cs"/>
              </a:rPr>
              <a:t>: Whenever possible, services are delivered in the child's home community, drawing on formal and informal resources to promote the child's successful participation in the community. </a:t>
            </a:r>
          </a:p>
          <a:p>
            <a:r>
              <a:rPr lang="en-US" sz="1200" b="0" i="0" u="none" strike="noStrike" kern="1200" baseline="0" dirty="0" smtClean="0">
                <a:solidFill>
                  <a:schemeClr val="tx1"/>
                </a:solidFill>
                <a:latin typeface="+mn-lt"/>
                <a:ea typeface="+mn-ea"/>
                <a:cs typeface="+mn-cs"/>
              </a:rPr>
              <a:t> </a:t>
            </a:r>
            <a:r>
              <a:rPr lang="en-US" sz="1200" b="1" i="0" u="none" strike="noStrike" kern="1200" baseline="0" dirty="0" smtClean="0">
                <a:solidFill>
                  <a:schemeClr val="tx1"/>
                </a:solidFill>
                <a:latin typeface="+mn-lt"/>
                <a:ea typeface="+mn-ea"/>
                <a:cs typeface="+mn-cs"/>
              </a:rPr>
              <a:t>Multi-system: </a:t>
            </a:r>
            <a:r>
              <a:rPr lang="en-US" sz="1200" b="0" i="0" u="none" strike="noStrike" kern="1200" baseline="0" dirty="0" smtClean="0">
                <a:solidFill>
                  <a:schemeClr val="tx1"/>
                </a:solidFill>
                <a:latin typeface="+mn-lt"/>
                <a:ea typeface="+mn-ea"/>
                <a:cs typeface="+mn-cs"/>
              </a:rPr>
              <a:t>Services are planned in collaboration with all the child-serving systems involved in the child's life. </a:t>
            </a:r>
          </a:p>
          <a:p>
            <a:r>
              <a:rPr lang="en-US" sz="1200" b="0" i="0" u="none" strike="noStrike" kern="1200" baseline="0" dirty="0" smtClean="0">
                <a:solidFill>
                  <a:schemeClr val="tx1"/>
                </a:solidFill>
                <a:latin typeface="+mn-lt"/>
                <a:ea typeface="+mn-ea"/>
                <a:cs typeface="+mn-cs"/>
              </a:rPr>
              <a:t> </a:t>
            </a:r>
            <a:r>
              <a:rPr lang="en-US" sz="1200" b="1" i="0" u="none" strike="noStrike" kern="1200" baseline="0" dirty="0" smtClean="0">
                <a:solidFill>
                  <a:schemeClr val="tx1"/>
                </a:solidFill>
                <a:latin typeface="+mn-lt"/>
                <a:ea typeface="+mn-ea"/>
                <a:cs typeface="+mn-cs"/>
              </a:rPr>
              <a:t>Culturally competent: </a:t>
            </a:r>
            <a:r>
              <a:rPr lang="en-US" sz="1200" b="0" i="0" u="none" strike="noStrike" kern="1200" baseline="0" dirty="0" smtClean="0">
                <a:solidFill>
                  <a:schemeClr val="tx1"/>
                </a:solidFill>
                <a:latin typeface="+mn-lt"/>
                <a:ea typeface="+mn-ea"/>
                <a:cs typeface="+mn-cs"/>
              </a:rPr>
              <a:t>Services recognize and respect the behavior, ideas, attitudes, values, beliefs, customs, language, rituals, ceremonies and practices characteristic of the child's and family's ethnic group. </a:t>
            </a:r>
          </a:p>
          <a:p>
            <a:r>
              <a:rPr lang="en-US" sz="1200" b="0" i="0" u="none" strike="noStrike" kern="1200" baseline="0" dirty="0" smtClean="0">
                <a:solidFill>
                  <a:schemeClr val="tx1"/>
                </a:solidFill>
                <a:latin typeface="+mn-lt"/>
                <a:ea typeface="+mn-ea"/>
                <a:cs typeface="+mn-cs"/>
              </a:rPr>
              <a:t> </a:t>
            </a:r>
            <a:r>
              <a:rPr lang="en-US" sz="1200" b="1" i="0" u="none" strike="noStrike" kern="1200" baseline="0" dirty="0" smtClean="0">
                <a:solidFill>
                  <a:schemeClr val="tx1"/>
                </a:solidFill>
                <a:latin typeface="+mn-lt"/>
                <a:ea typeface="+mn-ea"/>
                <a:cs typeface="+mn-cs"/>
              </a:rPr>
              <a:t>Least restrictive/least intrusive</a:t>
            </a:r>
            <a:r>
              <a:rPr lang="en-US" sz="1200" b="0" i="0" u="none" strike="noStrike" kern="1200" baseline="0" dirty="0" smtClean="0">
                <a:solidFill>
                  <a:schemeClr val="tx1"/>
                </a:solidFill>
                <a:latin typeface="+mn-lt"/>
                <a:ea typeface="+mn-ea"/>
                <a:cs typeface="+mn-cs"/>
              </a:rPr>
              <a:t>: Services take place in settings that are the most appropriate and natural for the child and family and are the least restrictive and intrusive</a:t>
            </a:r>
          </a:p>
          <a:p>
            <a:endParaRPr lang="en-US" sz="1200" b="0" i="0" u="none" strike="noStrike" kern="1200" baseline="0" dirty="0" smtClean="0">
              <a:solidFill>
                <a:schemeClr val="tx1"/>
              </a:solidFill>
              <a:latin typeface="+mn-lt"/>
              <a:ea typeface="+mn-ea"/>
              <a:cs typeface="+mn-cs"/>
            </a:endParaRPr>
          </a:p>
          <a:p>
            <a:r>
              <a:rPr lang="en-US" dirty="0" smtClean="0"/>
              <a:t>CASSP Principles are a part of System of Care Principles for sure</a:t>
            </a:r>
            <a:r>
              <a:rPr lang="en-US" baseline="0" dirty="0" smtClean="0"/>
              <a:t> and help drive how to do this type of work, who to do it with, and where to do it.  </a:t>
            </a:r>
            <a:r>
              <a:rPr lang="en-US" dirty="0" smtClean="0"/>
              <a:t> </a:t>
            </a:r>
            <a:endParaRPr lang="en-US" dirty="0"/>
          </a:p>
        </p:txBody>
      </p:sp>
      <p:sp>
        <p:nvSpPr>
          <p:cNvPr id="4" name="Slide Number Placeholder 3"/>
          <p:cNvSpPr>
            <a:spLocks noGrp="1"/>
          </p:cNvSpPr>
          <p:nvPr>
            <p:ph type="sldNum" sz="quarter" idx="10"/>
          </p:nvPr>
        </p:nvSpPr>
        <p:spPr/>
        <p:txBody>
          <a:bodyPr/>
          <a:lstStyle/>
          <a:p>
            <a:fld id="{37BE01E9-32E5-4A2B-A971-A647D6577B4F}" type="slidenum">
              <a:rPr lang="en-US" smtClean="0"/>
              <a:t>8</a:t>
            </a:fld>
            <a:endParaRPr lang="en-US"/>
          </a:p>
        </p:txBody>
      </p:sp>
    </p:spTree>
    <p:extLst>
      <p:ext uri="{BB962C8B-B14F-4D97-AF65-F5344CB8AC3E}">
        <p14:creationId xmlns:p14="http://schemas.microsoft.com/office/powerpoint/2010/main" val="5028486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p:spPr>
        <p:txBody>
          <a:bodyPr/>
          <a:lstStyle/>
          <a:p>
            <a:fld id="{EC4454B3-CB9B-4689-8D0B-394451F2E2CB}" type="slidenum">
              <a:rPr lang="en-US" smtClean="0"/>
              <a:pPr/>
              <a:t>9</a:t>
            </a:fld>
            <a:endParaRPr lang="en-US" dirty="0" smtClean="0"/>
          </a:p>
        </p:txBody>
      </p:sp>
      <p:sp>
        <p:nvSpPr>
          <p:cNvPr id="238595" name="Rectangle 2"/>
          <p:cNvSpPr>
            <a:spLocks noGrp="1" noRot="1" noChangeAspect="1" noChangeArrowheads="1" noTextEdit="1"/>
          </p:cNvSpPr>
          <p:nvPr>
            <p:ph type="sldImg"/>
          </p:nvPr>
        </p:nvSpPr>
        <p:spPr>
          <a:ln/>
        </p:spPr>
      </p:sp>
      <p:sp>
        <p:nvSpPr>
          <p:cNvPr id="238596" name="Rectangle 3"/>
          <p:cNvSpPr>
            <a:spLocks noGrp="1" noChangeArrowheads="1"/>
          </p:cNvSpPr>
          <p:nvPr>
            <p:ph type="body" idx="1"/>
          </p:nvPr>
        </p:nvSpPr>
        <p:spPr>
          <a:noFill/>
          <a:ln/>
        </p:spPr>
        <p:txBody>
          <a:bodyPr/>
          <a:lstStyle/>
          <a:p>
            <a:pPr eaLnBrk="1" hangingPunct="1"/>
            <a:r>
              <a:rPr lang="en-US" dirty="0" smtClean="0"/>
              <a:t>This slide</a:t>
            </a:r>
            <a:r>
              <a:rPr lang="en-US" baseline="0" dirty="0" smtClean="0"/>
              <a:t> overviews some of the differences between how systems that serve children and families might ‘typically’ function and how they might look different in Systems of Care.  </a:t>
            </a:r>
            <a:endParaRPr lang="en-US" dirty="0" smtClean="0"/>
          </a:p>
        </p:txBody>
      </p:sp>
    </p:spTree>
    <p:extLst>
      <p:ext uri="{BB962C8B-B14F-4D97-AF65-F5344CB8AC3E}">
        <p14:creationId xmlns:p14="http://schemas.microsoft.com/office/powerpoint/2010/main" val="29447301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One of the biggest reasons</a:t>
            </a:r>
            <a:r>
              <a:rPr lang="en-US" baseline="0" dirty="0" smtClean="0"/>
              <a:t> that Systems of Care has been thought and proven to work well for children and families is due to the people that Systems of Care bring to the table, so to speak, to support a child and family.  </a:t>
            </a:r>
          </a:p>
          <a:p>
            <a:endParaRPr lang="en-US" baseline="0" dirty="0" smtClean="0"/>
          </a:p>
          <a:p>
            <a:r>
              <a:rPr lang="en-US" baseline="0" dirty="0" smtClean="0"/>
              <a:t>When the agencies, schools, and others work together, rally around a child and family, and work together, the outcomes for children and families are far better.  Depending on who is involved in a child’ and families life, and this may be just mental health and school, or all the systems you see listed here, when they sit around the same table, listen to the child and family, and come up with a mutual plan to address identified needs, great changes can happen.  </a:t>
            </a:r>
          </a:p>
          <a:p>
            <a:endParaRPr lang="en-US" baseline="0" dirty="0" smtClean="0"/>
          </a:p>
          <a:p>
            <a:r>
              <a:rPr lang="en-US" baseline="0" dirty="0" smtClean="0"/>
              <a:t>The idea of serving children through silos of care – mental health does this solo, school does that solo, </a:t>
            </a:r>
            <a:r>
              <a:rPr lang="en-US" baseline="0" dirty="0" err="1" smtClean="0"/>
              <a:t>dcfs</a:t>
            </a:r>
            <a:r>
              <a:rPr lang="en-US" baseline="0" dirty="0" smtClean="0"/>
              <a:t> does this solo  and no one talks to each other don’t work as well.  </a:t>
            </a:r>
          </a:p>
          <a:p>
            <a:endParaRPr lang="en-US" baseline="0" dirty="0" smtClean="0"/>
          </a:p>
          <a:p>
            <a:r>
              <a:rPr lang="en-US" baseline="0" dirty="0" smtClean="0"/>
              <a:t>Developing partnerships between community agencies, schools, and others before work begins with children and families using a System of Model, is very important.  </a:t>
            </a:r>
          </a:p>
          <a:p>
            <a:r>
              <a:rPr lang="en-US" baseline="0" dirty="0" smtClean="0"/>
              <a:t>Building gaps in services, creating working relationships, and supporting each other as partners in the system is part of the work.</a:t>
            </a:r>
          </a:p>
          <a:p>
            <a:endParaRPr lang="en-US" baseline="0" dirty="0" smtClean="0"/>
          </a:p>
          <a:p>
            <a:r>
              <a:rPr lang="en-US" baseline="0" dirty="0" smtClean="0"/>
              <a:t>Next we will highlight for you some of the ways in which we have put these </a:t>
            </a:r>
            <a:r>
              <a:rPr lang="en-US" baseline="0" dirty="0" err="1" smtClean="0"/>
              <a:t>princples</a:t>
            </a:r>
            <a:r>
              <a:rPr lang="en-US" baseline="0" dirty="0" smtClean="0"/>
              <a:t> into practice to build a comprehensive System of Care for our Region.</a:t>
            </a:r>
            <a:endParaRPr lang="en-US" dirty="0"/>
          </a:p>
        </p:txBody>
      </p:sp>
      <p:sp>
        <p:nvSpPr>
          <p:cNvPr id="4" name="Slide Number Placeholder 3"/>
          <p:cNvSpPr>
            <a:spLocks noGrp="1"/>
          </p:cNvSpPr>
          <p:nvPr>
            <p:ph type="sldNum" sz="quarter" idx="10"/>
          </p:nvPr>
        </p:nvSpPr>
        <p:spPr/>
        <p:txBody>
          <a:bodyPr/>
          <a:lstStyle/>
          <a:p>
            <a:fld id="{37BE01E9-32E5-4A2B-A971-A647D6577B4F}" type="slidenum">
              <a:rPr lang="en-US" smtClean="0"/>
              <a:t>10</a:t>
            </a:fld>
            <a:endParaRPr lang="en-US"/>
          </a:p>
        </p:txBody>
      </p:sp>
    </p:spTree>
    <p:extLst>
      <p:ext uri="{BB962C8B-B14F-4D97-AF65-F5344CB8AC3E}">
        <p14:creationId xmlns:p14="http://schemas.microsoft.com/office/powerpoint/2010/main" val="2245937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Mobilize and build local capacity and community resources among child-serving systems</a:t>
            </a:r>
          </a:p>
          <a:p>
            <a:r>
              <a:rPr lang="en-US" dirty="0" smtClean="0"/>
              <a:t>Train and educate professionals and community members/stakeholders regarding trauma-informed practices, trauma identification and awareness, and/or cultural competence </a:t>
            </a:r>
          </a:p>
          <a:p>
            <a:r>
              <a:rPr lang="en-US" dirty="0" smtClean="0"/>
              <a:t>Provide training in evidence-based models such as TF-CBT, YMHFA, and Seeking Safety</a:t>
            </a:r>
          </a:p>
          <a:p>
            <a:endParaRPr lang="en-US" dirty="0" smtClean="0"/>
          </a:p>
          <a:p>
            <a:r>
              <a:rPr lang="en-US" sz="1200" dirty="0" smtClean="0"/>
              <a:t>Screen children and families referred for trauma symptomology, substance use, and/or co-occurring mental health disorders</a:t>
            </a:r>
          </a:p>
          <a:p>
            <a:r>
              <a:rPr lang="en-US" sz="1200" dirty="0" smtClean="0"/>
              <a:t>Utilize the Care Process Model to triage  clients to appropriate evidence-based trauma informed and/or trauma focused interventions</a:t>
            </a:r>
          </a:p>
          <a:p>
            <a:r>
              <a:rPr lang="en-US" sz="1200" dirty="0" smtClean="0"/>
              <a:t>Provide assertive outreach and engagement, care management, prevention services, and evidence-informed/evidence-based treatment to children and families</a:t>
            </a:r>
          </a:p>
          <a:p>
            <a:endParaRPr lang="en-US" dirty="0"/>
          </a:p>
        </p:txBody>
      </p:sp>
      <p:sp>
        <p:nvSpPr>
          <p:cNvPr id="4" name="Slide Number Placeholder 3"/>
          <p:cNvSpPr>
            <a:spLocks noGrp="1"/>
          </p:cNvSpPr>
          <p:nvPr>
            <p:ph type="sldNum" sz="quarter" idx="10"/>
          </p:nvPr>
        </p:nvSpPr>
        <p:spPr/>
        <p:txBody>
          <a:bodyPr/>
          <a:lstStyle/>
          <a:p>
            <a:fld id="{37BE01E9-32E5-4A2B-A971-A647D6577B4F}" type="slidenum">
              <a:rPr lang="en-US" smtClean="0"/>
              <a:t>15</a:t>
            </a:fld>
            <a:endParaRPr lang="en-US"/>
          </a:p>
        </p:txBody>
      </p:sp>
    </p:spTree>
    <p:extLst>
      <p:ext uri="{BB962C8B-B14F-4D97-AF65-F5344CB8AC3E}">
        <p14:creationId xmlns:p14="http://schemas.microsoft.com/office/powerpoint/2010/main" val="11807859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dirty="0" smtClean="0">
                <a:solidFill>
                  <a:schemeClr val="bg1"/>
                </a:solidFill>
              </a:rPr>
              <a:t>Quick access to clinicians with training in evidence-based practices including TF-CBT, EMDR, PCIT, and CPP. </a:t>
            </a:r>
          </a:p>
          <a:p>
            <a:pPr lvl="1"/>
            <a:r>
              <a:rPr lang="en-US" dirty="0" smtClean="0">
                <a:solidFill>
                  <a:schemeClr val="bg1"/>
                </a:solidFill>
              </a:rPr>
              <a:t>Collaborative care coordination through a trauma-informed lens</a:t>
            </a:r>
          </a:p>
          <a:p>
            <a:pPr lvl="1"/>
            <a:r>
              <a:rPr lang="en-US" dirty="0" smtClean="0">
                <a:solidFill>
                  <a:schemeClr val="bg1"/>
                </a:solidFill>
              </a:rPr>
              <a:t>Whole family approach to trauma treatment</a:t>
            </a:r>
          </a:p>
          <a:p>
            <a:pPr lvl="2"/>
            <a:r>
              <a:rPr lang="en-US" dirty="0" smtClean="0">
                <a:solidFill>
                  <a:schemeClr val="bg1"/>
                </a:solidFill>
              </a:rPr>
              <a:t>Collaboration with all entities connected to the family system (schools, physicians, DCFS, </a:t>
            </a:r>
            <a:r>
              <a:rPr lang="en-US" dirty="0" err="1" smtClean="0">
                <a:solidFill>
                  <a:schemeClr val="bg1"/>
                </a:solidFill>
              </a:rPr>
              <a:t>etc</a:t>
            </a:r>
            <a:r>
              <a:rPr lang="en-US" dirty="0" smtClean="0">
                <a:solidFill>
                  <a:schemeClr val="bg1"/>
                </a:solidFill>
              </a:rPr>
              <a:t>)</a:t>
            </a:r>
          </a:p>
          <a:p>
            <a:endParaRPr lang="en-US" dirty="0"/>
          </a:p>
        </p:txBody>
      </p:sp>
      <p:sp>
        <p:nvSpPr>
          <p:cNvPr id="4" name="Slide Number Placeholder 3"/>
          <p:cNvSpPr>
            <a:spLocks noGrp="1"/>
          </p:cNvSpPr>
          <p:nvPr>
            <p:ph type="sldNum" sz="quarter" idx="10"/>
          </p:nvPr>
        </p:nvSpPr>
        <p:spPr/>
        <p:txBody>
          <a:bodyPr/>
          <a:lstStyle/>
          <a:p>
            <a:fld id="{37BE01E9-32E5-4A2B-A971-A647D6577B4F}" type="slidenum">
              <a:rPr lang="en-US" smtClean="0"/>
              <a:t>16</a:t>
            </a:fld>
            <a:endParaRPr lang="en-US"/>
          </a:p>
        </p:txBody>
      </p:sp>
    </p:spTree>
    <p:extLst>
      <p:ext uri="{BB962C8B-B14F-4D97-AF65-F5344CB8AC3E}">
        <p14:creationId xmlns:p14="http://schemas.microsoft.com/office/powerpoint/2010/main" val="21588066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Any child age 2-17 with symptoms of traumatic stress</a:t>
            </a:r>
          </a:p>
          <a:p>
            <a:endParaRPr lang="en-US" dirty="0" smtClean="0"/>
          </a:p>
          <a:p>
            <a:r>
              <a:rPr lang="en-US" dirty="0" smtClean="0"/>
              <a:t>Not every child will require a trauma-focused intervention</a:t>
            </a:r>
          </a:p>
          <a:p>
            <a:pPr lvl="1"/>
            <a:r>
              <a:rPr lang="en-US" dirty="0" smtClean="0"/>
              <a:t>Trauma Assessment</a:t>
            </a:r>
          </a:p>
          <a:p>
            <a:pPr lvl="1"/>
            <a:r>
              <a:rPr lang="en-US" dirty="0" smtClean="0"/>
              <a:t>TSCC/TSCYC Results</a:t>
            </a:r>
          </a:p>
          <a:p>
            <a:pPr lvl="1"/>
            <a:r>
              <a:rPr lang="en-US" dirty="0" smtClean="0"/>
              <a:t>Clinical consultation among the client and/or their caregiver, the clinician, and other relevant CT3 personnel</a:t>
            </a:r>
          </a:p>
          <a:p>
            <a:endParaRPr lang="en-US" dirty="0"/>
          </a:p>
        </p:txBody>
      </p:sp>
      <p:sp>
        <p:nvSpPr>
          <p:cNvPr id="4" name="Slide Number Placeholder 3"/>
          <p:cNvSpPr>
            <a:spLocks noGrp="1"/>
          </p:cNvSpPr>
          <p:nvPr>
            <p:ph type="sldNum" sz="quarter" idx="10"/>
          </p:nvPr>
        </p:nvSpPr>
        <p:spPr/>
        <p:txBody>
          <a:bodyPr/>
          <a:lstStyle/>
          <a:p>
            <a:fld id="{37BE01E9-32E5-4A2B-A971-A647D6577B4F}" type="slidenum">
              <a:rPr lang="en-US" smtClean="0"/>
              <a:t>17</a:t>
            </a:fld>
            <a:endParaRPr lang="en-US"/>
          </a:p>
        </p:txBody>
      </p:sp>
    </p:spTree>
    <p:extLst>
      <p:ext uri="{BB962C8B-B14F-4D97-AF65-F5344CB8AC3E}">
        <p14:creationId xmlns:p14="http://schemas.microsoft.com/office/powerpoint/2010/main" val="24749172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7BE01E9-32E5-4A2B-A971-A647D6577B4F}" type="slidenum">
              <a:rPr lang="en-US" smtClean="0"/>
              <a:t>19</a:t>
            </a:fld>
            <a:endParaRPr lang="en-US"/>
          </a:p>
        </p:txBody>
      </p:sp>
    </p:spTree>
    <p:extLst>
      <p:ext uri="{BB962C8B-B14F-4D97-AF65-F5344CB8AC3E}">
        <p14:creationId xmlns:p14="http://schemas.microsoft.com/office/powerpoint/2010/main" val="2759690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order to support our clients</a:t>
            </a:r>
            <a:r>
              <a:rPr lang="en-US" baseline="0" dirty="0" smtClean="0"/>
              <a:t> recovery and sobriety we rely on all systems to work together on this goal.</a:t>
            </a:r>
          </a:p>
          <a:p>
            <a:endParaRPr lang="en-US" baseline="0" dirty="0" smtClean="0"/>
          </a:p>
          <a:p>
            <a:r>
              <a:rPr lang="en-US" baseline="0" dirty="0" smtClean="0"/>
              <a:t>- TREE program – providing the SU intervention and education, Recovery Specialist support (peer work)</a:t>
            </a:r>
          </a:p>
          <a:p>
            <a:pPr marL="171450" indent="-171450">
              <a:buFontTx/>
              <a:buChar char="-"/>
            </a:pPr>
            <a:r>
              <a:rPr lang="en-US" baseline="0" dirty="0" smtClean="0"/>
              <a:t>School staff – promote recovery/sobriety/treatment, updating policies regarding how they respond to students using substances (lesser consequence if they engage in treatment), support academics, encourage daily use of learned skills for recovery</a:t>
            </a:r>
          </a:p>
          <a:p>
            <a:pPr marL="171450" indent="-171450">
              <a:buFontTx/>
              <a:buChar char="-"/>
            </a:pPr>
            <a:r>
              <a:rPr lang="en-US" baseline="0" dirty="0" smtClean="0"/>
              <a:t>Family – encourage use of skills, remove substances and temptations, provide support (transportation, telehealth access, etc.)</a:t>
            </a:r>
          </a:p>
          <a:p>
            <a:pPr marL="171450" indent="-171450">
              <a:buFontTx/>
              <a:buChar char="-"/>
            </a:pPr>
            <a:r>
              <a:rPr lang="en-US" baseline="0" dirty="0" smtClean="0"/>
              <a:t>Other agencies – possibly assists with urinalysis, mandates treatment when needed, provides resources, etc.</a:t>
            </a:r>
          </a:p>
          <a:p>
            <a:pPr marL="171450" indent="-171450">
              <a:buFontTx/>
              <a:buChar char="-"/>
            </a:pPr>
            <a:endParaRPr lang="en-US" baseline="0" dirty="0" smtClean="0"/>
          </a:p>
          <a:p>
            <a:pPr marL="171450" indent="-171450">
              <a:buFontTx/>
              <a:buChar char="-"/>
            </a:pPr>
            <a:endParaRPr lang="en-US" baseline="0" dirty="0" smtClean="0"/>
          </a:p>
          <a:p>
            <a:pPr marL="0" indent="0">
              <a:buFontTx/>
              <a:buNone/>
            </a:pPr>
            <a:r>
              <a:rPr lang="en-US" baseline="0" dirty="0" smtClean="0"/>
              <a:t>How do we work together?</a:t>
            </a:r>
          </a:p>
          <a:p>
            <a:pPr marL="171450" indent="-171450">
              <a:buFontTx/>
              <a:buChar char="-"/>
            </a:pPr>
            <a:r>
              <a:rPr lang="en-US" baseline="0" dirty="0" smtClean="0"/>
              <a:t>Providing ongoing updates </a:t>
            </a:r>
          </a:p>
          <a:p>
            <a:pPr marL="171450" indent="-171450">
              <a:buFontTx/>
              <a:buChar char="-"/>
            </a:pPr>
            <a:r>
              <a:rPr lang="en-US" baseline="0" dirty="0" smtClean="0"/>
              <a:t>Meetings with all of the systems</a:t>
            </a:r>
          </a:p>
          <a:p>
            <a:pPr marL="171450" indent="-171450">
              <a:buFontTx/>
              <a:buChar char="-"/>
            </a:pPr>
            <a:r>
              <a:rPr lang="en-US" baseline="0" dirty="0" smtClean="0"/>
              <a:t>Problem solving barriers – who has the resources to meet the need?</a:t>
            </a:r>
            <a:endParaRPr lang="en-US" dirty="0"/>
          </a:p>
        </p:txBody>
      </p:sp>
      <p:sp>
        <p:nvSpPr>
          <p:cNvPr id="4" name="Slide Number Placeholder 3"/>
          <p:cNvSpPr>
            <a:spLocks noGrp="1"/>
          </p:cNvSpPr>
          <p:nvPr>
            <p:ph type="sldNum" sz="quarter" idx="10"/>
          </p:nvPr>
        </p:nvSpPr>
        <p:spPr/>
        <p:txBody>
          <a:bodyPr/>
          <a:lstStyle/>
          <a:p>
            <a:fld id="{37BE01E9-32E5-4A2B-A971-A647D6577B4F}" type="slidenum">
              <a:rPr lang="en-US" smtClean="0"/>
              <a:t>21</a:t>
            </a:fld>
            <a:endParaRPr lang="en-US"/>
          </a:p>
        </p:txBody>
      </p:sp>
    </p:spTree>
    <p:extLst>
      <p:ext uri="{BB962C8B-B14F-4D97-AF65-F5344CB8AC3E}">
        <p14:creationId xmlns:p14="http://schemas.microsoft.com/office/powerpoint/2010/main" val="28127398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order for Flourish families to be strengthened, we need the</a:t>
            </a:r>
            <a:r>
              <a:rPr lang="en-US" baseline="0" dirty="0" smtClean="0"/>
              <a:t> support of all systems.</a:t>
            </a:r>
          </a:p>
          <a:p>
            <a:endParaRPr lang="en-US" baseline="0" dirty="0" smtClean="0"/>
          </a:p>
          <a:p>
            <a:r>
              <a:rPr lang="en-US" baseline="0" dirty="0" smtClean="0"/>
              <a:t>Parent/Child/Family:</a:t>
            </a:r>
          </a:p>
          <a:p>
            <a:pPr marL="171450" indent="-171450">
              <a:buFontTx/>
              <a:buChar char="-"/>
            </a:pPr>
            <a:r>
              <a:rPr lang="en-US" baseline="0" dirty="0" smtClean="0"/>
              <a:t>All family members showing up, willing to grow and learn, open to moving forward</a:t>
            </a:r>
          </a:p>
          <a:p>
            <a:pPr marL="0" indent="0">
              <a:buFontTx/>
              <a:buNone/>
            </a:pPr>
            <a:endParaRPr lang="en-US" baseline="0" dirty="0" smtClean="0"/>
          </a:p>
          <a:p>
            <a:pPr marL="0" indent="0">
              <a:buFontTx/>
              <a:buNone/>
            </a:pPr>
            <a:r>
              <a:rPr lang="en-US" baseline="0" dirty="0" smtClean="0"/>
              <a:t>Supportive People:</a:t>
            </a:r>
          </a:p>
          <a:p>
            <a:pPr marL="171450" indent="-171450">
              <a:buFontTx/>
              <a:buChar char="-"/>
            </a:pPr>
            <a:r>
              <a:rPr lang="en-US" baseline="0" dirty="0" smtClean="0"/>
              <a:t>People who want this family to succeed, provide support to the family, help overcome barriers.</a:t>
            </a:r>
          </a:p>
          <a:p>
            <a:pPr marL="171450" indent="-171450">
              <a:buFontTx/>
              <a:buChar char="-"/>
            </a:pPr>
            <a:endParaRPr lang="en-US" baseline="0" dirty="0" smtClean="0"/>
          </a:p>
          <a:p>
            <a:pPr marL="0" indent="0">
              <a:buFontTx/>
              <a:buNone/>
            </a:pPr>
            <a:r>
              <a:rPr lang="en-US" baseline="0" dirty="0" smtClean="0"/>
              <a:t>Child Welfare:</a:t>
            </a:r>
          </a:p>
          <a:p>
            <a:pPr marL="171450" indent="-171450">
              <a:buFontTx/>
              <a:buChar char="-"/>
            </a:pPr>
            <a:r>
              <a:rPr lang="en-US" baseline="0" dirty="0" smtClean="0"/>
              <a:t>Ensure family is safe, link to services to meet goals</a:t>
            </a:r>
          </a:p>
          <a:p>
            <a:pPr marL="171450" indent="-171450">
              <a:buFontTx/>
              <a:buChar char="-"/>
            </a:pPr>
            <a:endParaRPr lang="en-US" baseline="0" dirty="0" smtClean="0"/>
          </a:p>
          <a:p>
            <a:pPr marL="0" indent="0">
              <a:buFontTx/>
              <a:buNone/>
            </a:pPr>
            <a:r>
              <a:rPr lang="en-US" baseline="0" dirty="0" smtClean="0"/>
              <a:t>Treatment:</a:t>
            </a:r>
          </a:p>
          <a:p>
            <a:pPr marL="171450" indent="-171450">
              <a:buFontTx/>
              <a:buChar char="-"/>
            </a:pPr>
            <a:r>
              <a:rPr lang="en-US" baseline="0" dirty="0" smtClean="0"/>
              <a:t>This is important for EVERY family member in this system.  The system can’t grow together unless everyone is getting their needs met.</a:t>
            </a:r>
          </a:p>
          <a:p>
            <a:pPr marL="171450" indent="-171450">
              <a:buFontTx/>
              <a:buChar char="-"/>
            </a:pPr>
            <a:endParaRPr lang="en-US" baseline="0" dirty="0" smtClean="0"/>
          </a:p>
          <a:p>
            <a:pPr marL="0" indent="0">
              <a:buFontTx/>
              <a:buNone/>
            </a:pPr>
            <a:r>
              <a:rPr lang="en-US" baseline="0" dirty="0" smtClean="0"/>
              <a:t>Resources:</a:t>
            </a:r>
          </a:p>
          <a:p>
            <a:pPr marL="0" indent="0">
              <a:buFontTx/>
              <a:buNone/>
            </a:pPr>
            <a:r>
              <a:rPr lang="en-US" baseline="0" dirty="0" smtClean="0"/>
              <a:t>-  Hierarchy of needs, ability to engage in the necessary services, etc.</a:t>
            </a:r>
          </a:p>
          <a:p>
            <a:pPr marL="0" indent="0">
              <a:buFontTx/>
              <a:buNone/>
            </a:pPr>
            <a:endParaRPr lang="en-US" baseline="0" dirty="0" smtClean="0"/>
          </a:p>
          <a:p>
            <a:pPr marL="0" indent="0">
              <a:buFontTx/>
              <a:buNone/>
            </a:pPr>
            <a:endParaRPr lang="en-US" baseline="0" dirty="0" smtClean="0"/>
          </a:p>
          <a:p>
            <a:pPr marL="0" indent="0">
              <a:buFontTx/>
              <a:buNone/>
            </a:pPr>
            <a:endParaRPr lang="en-US" baseline="0" dirty="0" smtClean="0"/>
          </a:p>
          <a:p>
            <a:pPr marL="0" indent="0">
              <a:buFontTx/>
              <a:buNone/>
            </a:pPr>
            <a:r>
              <a:rPr lang="en-US" baseline="0" dirty="0" smtClean="0"/>
              <a:t>Case example discussion.</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37BE01E9-32E5-4A2B-A971-A647D6577B4F}" type="slidenum">
              <a:rPr lang="en-US" smtClean="0"/>
              <a:t>24</a:t>
            </a:fld>
            <a:endParaRPr lang="en-US"/>
          </a:p>
        </p:txBody>
      </p:sp>
    </p:spTree>
    <p:extLst>
      <p:ext uri="{BB962C8B-B14F-4D97-AF65-F5344CB8AC3E}">
        <p14:creationId xmlns:p14="http://schemas.microsoft.com/office/powerpoint/2010/main" val="41835798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Discuss philosophy</a:t>
            </a:r>
            <a:r>
              <a:rPr lang="en-US" baseline="0" dirty="0" smtClean="0"/>
              <a:t> of systems of care work – overall goal to ensure children and families have what they need to achieve wellness and to thrive.  </a:t>
            </a:r>
          </a:p>
          <a:p>
            <a:endParaRPr lang="en-US" baseline="0" dirty="0" smtClean="0"/>
          </a:p>
          <a:p>
            <a:r>
              <a:rPr lang="en-US" baseline="0" dirty="0" smtClean="0"/>
              <a:t>To do that we have to all work together, remain creative, and find ways as individual systems to not only support the families around us, but to help sustain each other.  </a:t>
            </a:r>
          </a:p>
          <a:p>
            <a:endParaRPr lang="en-US" baseline="0" dirty="0" smtClean="0"/>
          </a:p>
          <a:p>
            <a:r>
              <a:rPr lang="en-US" baseline="0" dirty="0" smtClean="0"/>
              <a:t>It’s not about me or you, it’s about “us”.  “All together working side by side to provide for the communities in which we serve.  </a:t>
            </a:r>
            <a:endParaRPr lang="en-US" dirty="0"/>
          </a:p>
        </p:txBody>
      </p:sp>
      <p:sp>
        <p:nvSpPr>
          <p:cNvPr id="4" name="Slide Number Placeholder 3"/>
          <p:cNvSpPr>
            <a:spLocks noGrp="1"/>
          </p:cNvSpPr>
          <p:nvPr>
            <p:ph type="sldNum" sz="quarter" idx="10"/>
          </p:nvPr>
        </p:nvSpPr>
        <p:spPr/>
        <p:txBody>
          <a:bodyPr/>
          <a:lstStyle/>
          <a:p>
            <a:fld id="{37BE01E9-32E5-4A2B-A971-A647D6577B4F}" type="slidenum">
              <a:rPr lang="en-US" smtClean="0"/>
              <a:t>25</a:t>
            </a:fld>
            <a:endParaRPr lang="en-US"/>
          </a:p>
        </p:txBody>
      </p:sp>
    </p:spTree>
    <p:extLst>
      <p:ext uri="{BB962C8B-B14F-4D97-AF65-F5344CB8AC3E}">
        <p14:creationId xmlns:p14="http://schemas.microsoft.com/office/powerpoint/2010/main" val="366797181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About Centerstone - Slide 1">
    <p:spTree>
      <p:nvGrpSpPr>
        <p:cNvPr id="1" name=""/>
        <p:cNvGrpSpPr/>
        <p:nvPr/>
      </p:nvGrpSpPr>
      <p:grpSpPr>
        <a:xfrm>
          <a:off x="0" y="0"/>
          <a:ext cx="0" cy="0"/>
          <a:chOff x="0" y="0"/>
          <a:chExt cx="0" cy="0"/>
        </a:xfrm>
      </p:grpSpPr>
      <p:sp>
        <p:nvSpPr>
          <p:cNvPr id="2" name="Title 1"/>
          <p:cNvSpPr txBox="1">
            <a:spLocks/>
          </p:cNvSpPr>
          <p:nvPr userDrawn="1"/>
        </p:nvSpPr>
        <p:spPr>
          <a:xfrm>
            <a:off x="1288800" y="768489"/>
            <a:ext cx="9712198" cy="626400"/>
          </a:xfrm>
          <a:prstGeom prst="rect">
            <a:avLst/>
          </a:prstGeom>
        </p:spPr>
        <p:txBody>
          <a:bodyPr/>
          <a:lstStyle>
            <a:lvl1pPr algn="l" defTabSz="914400" rtl="0" eaLnBrk="1" latinLnBrk="0" hangingPunct="1">
              <a:lnSpc>
                <a:spcPct val="90000"/>
              </a:lnSpc>
              <a:spcBef>
                <a:spcPct val="0"/>
              </a:spcBef>
              <a:buNone/>
              <a:defRPr sz="4000" kern="1200">
                <a:solidFill>
                  <a:srgbClr val="98CDCD"/>
                </a:solidFill>
                <a:latin typeface="Arial" panose="020B0604020202020204" pitchFamily="34" charset="0"/>
                <a:ea typeface="+mj-ea"/>
                <a:cs typeface="Arial" panose="020B0604020202020204" pitchFamily="34" charset="0"/>
              </a:defRPr>
            </a:lvl1pPr>
          </a:lstStyle>
          <a:p>
            <a:r>
              <a:rPr lang="en-US" b="1" dirty="0" smtClean="0">
                <a:solidFill>
                  <a:srgbClr val="54A49D"/>
                </a:solidFill>
              </a:rPr>
              <a:t>Centerstone at a glance</a:t>
            </a:r>
            <a:endParaRPr lang="en-US" b="1" dirty="0">
              <a:solidFill>
                <a:srgbClr val="54A49D"/>
              </a:solidFill>
            </a:endParaRPr>
          </a:p>
        </p:txBody>
      </p:sp>
      <p:sp>
        <p:nvSpPr>
          <p:cNvPr id="3" name="Rectangle 2"/>
          <p:cNvSpPr/>
          <p:nvPr userDrawn="1"/>
        </p:nvSpPr>
        <p:spPr>
          <a:xfrm>
            <a:off x="1072800" y="561600"/>
            <a:ext cx="10670400" cy="5133600"/>
          </a:xfrm>
          <a:prstGeom prst="rect">
            <a:avLst/>
          </a:prstGeom>
          <a:noFill/>
          <a:ln w="12700">
            <a:solidFill>
              <a:srgbClr val="E492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t="10503" b="-2685"/>
          <a:stretch/>
        </p:blipFill>
        <p:spPr>
          <a:xfrm>
            <a:off x="420000" y="7200"/>
            <a:ext cx="11772000" cy="7045200"/>
          </a:xfrm>
          <a:prstGeom prst="rect">
            <a:avLst/>
          </a:prstGeom>
        </p:spPr>
      </p:pic>
      <p:sp>
        <p:nvSpPr>
          <p:cNvPr id="5" name="TextBox 4"/>
          <p:cNvSpPr txBox="1"/>
          <p:nvPr userDrawn="1"/>
        </p:nvSpPr>
        <p:spPr>
          <a:xfrm>
            <a:off x="1483200" y="1420089"/>
            <a:ext cx="10104000" cy="5632311"/>
          </a:xfrm>
          <a:prstGeom prst="rect">
            <a:avLst/>
          </a:prstGeom>
          <a:noFill/>
        </p:spPr>
        <p:txBody>
          <a:bodyPr wrap="square" rtlCol="0">
            <a:spAutoFit/>
          </a:bodyPr>
          <a:lstStyle/>
          <a:p>
            <a:pPr marL="285750" indent="-285750">
              <a:buFont typeface="Arial" panose="020B0604020202020204" pitchFamily="34" charset="0"/>
              <a:buChar char="•"/>
            </a:pPr>
            <a:r>
              <a:rPr lang="en-US" b="1" dirty="0" smtClean="0">
                <a:solidFill>
                  <a:schemeClr val="tx1">
                    <a:lumMod val="65000"/>
                    <a:lumOff val="35000"/>
                  </a:schemeClr>
                </a:solidFill>
              </a:rPr>
              <a:t>Centerstone is a private, not-for-profit healthcare organization with services available nationally</a:t>
            </a:r>
          </a:p>
          <a:p>
            <a:pPr marL="285750" indent="-285750">
              <a:buFont typeface="Arial" panose="020B0604020202020204" pitchFamily="34" charset="0"/>
              <a:buChar char="•"/>
            </a:pPr>
            <a:endParaRPr lang="en-US" b="1" dirty="0" smtClean="0">
              <a:solidFill>
                <a:schemeClr val="tx1">
                  <a:lumMod val="65000"/>
                  <a:lumOff val="35000"/>
                </a:schemeClr>
              </a:solidFill>
            </a:endParaRPr>
          </a:p>
          <a:p>
            <a:pPr marL="285750" indent="-285750">
              <a:buFont typeface="Arial" panose="020B0604020202020204" pitchFamily="34" charset="0"/>
              <a:buChar char="•"/>
            </a:pPr>
            <a:r>
              <a:rPr lang="en-US" b="1" dirty="0" smtClean="0">
                <a:solidFill>
                  <a:schemeClr val="tx1">
                    <a:lumMod val="65000"/>
                    <a:lumOff val="35000"/>
                  </a:schemeClr>
                </a:solidFill>
              </a:rPr>
              <a:t>Specialized </a:t>
            </a:r>
            <a:r>
              <a:rPr lang="en-US" b="1" dirty="0">
                <a:solidFill>
                  <a:schemeClr val="tx1">
                    <a:lumMod val="65000"/>
                    <a:lumOff val="35000"/>
                  </a:schemeClr>
                </a:solidFill>
              </a:rPr>
              <a:t>programs for the military community, therapeutic foster care, children’s services and employee assistance </a:t>
            </a:r>
            <a:r>
              <a:rPr lang="en-US" b="1" dirty="0" smtClean="0">
                <a:solidFill>
                  <a:schemeClr val="tx1">
                    <a:lumMod val="65000"/>
                    <a:lumOff val="35000"/>
                  </a:schemeClr>
                </a:solidFill>
              </a:rPr>
              <a:t>programs (eap)</a:t>
            </a:r>
          </a:p>
          <a:p>
            <a:pPr marL="285750" indent="-285750">
              <a:buFont typeface="Arial" panose="020B0604020202020204" pitchFamily="34" charset="0"/>
              <a:buChar char="•"/>
            </a:pPr>
            <a:endParaRPr lang="en-US" b="1" dirty="0" smtClean="0">
              <a:solidFill>
                <a:schemeClr val="tx1">
                  <a:lumMod val="65000"/>
                  <a:lumOff val="35000"/>
                </a:schemeClr>
              </a:solidFill>
            </a:endParaRPr>
          </a:p>
          <a:p>
            <a:pPr marL="285750" indent="-285750">
              <a:buFont typeface="Arial" panose="020B0604020202020204" pitchFamily="34" charset="0"/>
              <a:buChar char="•"/>
            </a:pPr>
            <a:r>
              <a:rPr lang="en-US" b="1" dirty="0" smtClean="0">
                <a:solidFill>
                  <a:schemeClr val="tx1">
                    <a:lumMod val="65000"/>
                    <a:lumOff val="35000"/>
                  </a:schemeClr>
                </a:solidFill>
              </a:rPr>
              <a:t>60+ years in operation</a:t>
            </a:r>
          </a:p>
          <a:p>
            <a:pPr marL="285750" indent="-285750">
              <a:buFont typeface="Arial" panose="020B0604020202020204" pitchFamily="34" charset="0"/>
              <a:buChar char="•"/>
            </a:pPr>
            <a:endParaRPr lang="en-US" b="1" dirty="0">
              <a:solidFill>
                <a:schemeClr val="tx1">
                  <a:lumMod val="65000"/>
                  <a:lumOff val="35000"/>
                </a:schemeClr>
              </a:solidFill>
            </a:endParaRPr>
          </a:p>
          <a:p>
            <a:pPr marL="285750" indent="-285750">
              <a:buFont typeface="Arial" panose="020B0604020202020204" pitchFamily="34" charset="0"/>
              <a:buChar char="•"/>
            </a:pPr>
            <a:r>
              <a:rPr lang="en-US" b="1" dirty="0" smtClean="0">
                <a:solidFill>
                  <a:schemeClr val="tx1">
                    <a:lumMod val="65000"/>
                    <a:lumOff val="35000"/>
                  </a:schemeClr>
                </a:solidFill>
              </a:rPr>
              <a:t>CARF and Joint Commission Accredited</a:t>
            </a:r>
          </a:p>
          <a:p>
            <a:pPr marL="285750" indent="-285750">
              <a:buFont typeface="Arial" panose="020B0604020202020204" pitchFamily="34" charset="0"/>
              <a:buChar char="•"/>
            </a:pPr>
            <a:endParaRPr lang="en-US" b="1" dirty="0">
              <a:solidFill>
                <a:schemeClr val="tx1">
                  <a:lumMod val="65000"/>
                  <a:lumOff val="35000"/>
                </a:schemeClr>
              </a:solidFill>
            </a:endParaRPr>
          </a:p>
          <a:p>
            <a:pPr marL="285750" indent="-285750">
              <a:buFont typeface="Arial" panose="020B0604020202020204" pitchFamily="34" charset="0"/>
              <a:buChar char="•"/>
            </a:pPr>
            <a:r>
              <a:rPr lang="en-US" b="1" dirty="0">
                <a:solidFill>
                  <a:schemeClr val="tx1">
                    <a:lumMod val="65000"/>
                    <a:lumOff val="35000"/>
                  </a:schemeClr>
                </a:solidFill>
              </a:rPr>
              <a:t>Centerstone’s Research Institute provides guidance through research and technology, leveraging the best practices for use in all our </a:t>
            </a:r>
            <a:r>
              <a:rPr lang="en-US" b="1" dirty="0" smtClean="0">
                <a:solidFill>
                  <a:schemeClr val="tx1">
                    <a:lumMod val="65000"/>
                    <a:lumOff val="35000"/>
                  </a:schemeClr>
                </a:solidFill>
              </a:rPr>
              <a:t>communities</a:t>
            </a:r>
          </a:p>
          <a:p>
            <a:pPr marL="285750" indent="-285750">
              <a:buFont typeface="Arial" panose="020B0604020202020204" pitchFamily="34" charset="0"/>
              <a:buChar char="•"/>
            </a:pPr>
            <a:endParaRPr lang="en-US" b="1" dirty="0">
              <a:solidFill>
                <a:schemeClr val="tx1">
                  <a:lumMod val="65000"/>
                  <a:lumOff val="35000"/>
                </a:schemeClr>
              </a:solidFill>
            </a:endParaRPr>
          </a:p>
          <a:p>
            <a:pPr marL="285750" indent="-285750">
              <a:buFont typeface="Arial" panose="020B0604020202020204" pitchFamily="34" charset="0"/>
              <a:buChar char="•"/>
            </a:pPr>
            <a:r>
              <a:rPr lang="en-US" b="1" dirty="0">
                <a:solidFill>
                  <a:schemeClr val="tx1">
                    <a:lumMod val="65000"/>
                    <a:lumOff val="35000"/>
                  </a:schemeClr>
                </a:solidFill>
              </a:rPr>
              <a:t>Centerstone’s Foundation secures philanthropic resources to support the work and mission of delivering care that changes people’s </a:t>
            </a:r>
            <a:r>
              <a:rPr lang="en-US" b="1" dirty="0" smtClean="0">
                <a:solidFill>
                  <a:schemeClr val="tx1">
                    <a:lumMod val="65000"/>
                    <a:lumOff val="35000"/>
                  </a:schemeClr>
                </a:solidFill>
              </a:rPr>
              <a:t>lives</a:t>
            </a:r>
            <a:endParaRPr lang="en-US" b="1" dirty="0">
              <a:solidFill>
                <a:schemeClr val="tx1">
                  <a:lumMod val="65000"/>
                  <a:lumOff val="35000"/>
                </a:schemeClr>
              </a:solidFill>
            </a:endParaRPr>
          </a:p>
          <a:p>
            <a:pPr marL="285750" indent="-285750">
              <a:buFont typeface="Arial" panose="020B0604020202020204" pitchFamily="34" charset="0"/>
              <a:buChar char="•"/>
            </a:pPr>
            <a:endParaRPr lang="en-US" dirty="0" smtClean="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smtClean="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smtClean="0"/>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17408033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About Centerstone - Slide 2">
    <p:spTree>
      <p:nvGrpSpPr>
        <p:cNvPr id="1" name=""/>
        <p:cNvGrpSpPr/>
        <p:nvPr/>
      </p:nvGrpSpPr>
      <p:grpSpPr>
        <a:xfrm>
          <a:off x="0" y="0"/>
          <a:ext cx="0" cy="0"/>
          <a:chOff x="0" y="0"/>
          <a:chExt cx="0" cy="0"/>
        </a:xfrm>
      </p:grpSpPr>
      <p:sp>
        <p:nvSpPr>
          <p:cNvPr id="6" name="Title 1"/>
          <p:cNvSpPr>
            <a:spLocks noGrp="1"/>
          </p:cNvSpPr>
          <p:nvPr>
            <p:ph type="title"/>
          </p:nvPr>
        </p:nvSpPr>
        <p:spPr>
          <a:xfrm>
            <a:off x="816600" y="0"/>
            <a:ext cx="10515600" cy="1325563"/>
          </a:xfrm>
        </p:spPr>
        <p:txBody>
          <a:bodyPr/>
          <a:lstStyle/>
          <a:p>
            <a:r>
              <a:rPr lang="en-US" b="1" dirty="0" smtClean="0">
                <a:solidFill>
                  <a:srgbClr val="54A49D"/>
                </a:solidFill>
              </a:rPr>
              <a:t>Centerstone at a glance</a:t>
            </a:r>
            <a:endParaRPr lang="en-US" b="1" dirty="0">
              <a:solidFill>
                <a:srgbClr val="54A49D"/>
              </a:solidFill>
            </a:endParaRPr>
          </a:p>
        </p:txBody>
      </p:sp>
      <p:pic>
        <p:nvPicPr>
          <p:cNvPr id="7" name="Content Placeholder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17400" y="1325563"/>
            <a:ext cx="3827400" cy="3818222"/>
          </a:xfrm>
          <a:prstGeom prst="rect">
            <a:avLst/>
          </a:prstGeom>
        </p:spPr>
      </p:pic>
      <p:sp>
        <p:nvSpPr>
          <p:cNvPr id="8" name="TextBox 7"/>
          <p:cNvSpPr txBox="1"/>
          <p:nvPr userDrawn="1"/>
        </p:nvSpPr>
        <p:spPr>
          <a:xfrm>
            <a:off x="5191200" y="1776967"/>
            <a:ext cx="3177071" cy="2800767"/>
          </a:xfrm>
          <a:prstGeom prst="rect">
            <a:avLst/>
          </a:prstGeom>
          <a:noFill/>
          <a:ln w="28575">
            <a:noFill/>
          </a:ln>
        </p:spPr>
        <p:txBody>
          <a:bodyPr wrap="square" rtlCol="0">
            <a:spAutoFit/>
          </a:bodyPr>
          <a:lstStyle/>
          <a:p>
            <a:r>
              <a:rPr lang="en-US" b="1" dirty="0" smtClean="0">
                <a:solidFill>
                  <a:srgbClr val="367689"/>
                </a:solidFill>
              </a:rPr>
              <a:t>People Served:</a:t>
            </a:r>
          </a:p>
          <a:p>
            <a:r>
              <a:rPr lang="en-US" b="1" dirty="0" smtClean="0">
                <a:solidFill>
                  <a:srgbClr val="54A49D"/>
                </a:solidFill>
              </a:rPr>
              <a:t>140,000+ </a:t>
            </a:r>
            <a:r>
              <a:rPr lang="en-US" dirty="0" smtClean="0">
                <a:solidFill>
                  <a:schemeClr val="bg1">
                    <a:lumMod val="50000"/>
                  </a:schemeClr>
                </a:solidFill>
              </a:rPr>
              <a:t>total</a:t>
            </a:r>
          </a:p>
          <a:p>
            <a:r>
              <a:rPr lang="en-US" dirty="0" smtClean="0">
                <a:solidFill>
                  <a:schemeClr val="bg1">
                    <a:lumMod val="50000"/>
                  </a:schemeClr>
                </a:solidFill>
              </a:rPr>
              <a:t>        44,500 children</a:t>
            </a:r>
          </a:p>
          <a:p>
            <a:r>
              <a:rPr lang="en-US" dirty="0">
                <a:solidFill>
                  <a:schemeClr val="bg1">
                    <a:lumMod val="50000"/>
                  </a:schemeClr>
                </a:solidFill>
              </a:rPr>
              <a:t> </a:t>
            </a:r>
            <a:r>
              <a:rPr lang="en-US" dirty="0" smtClean="0">
                <a:solidFill>
                  <a:schemeClr val="bg1">
                    <a:lumMod val="50000"/>
                  </a:schemeClr>
                </a:solidFill>
              </a:rPr>
              <a:t>       95,500 adults</a:t>
            </a:r>
          </a:p>
          <a:p>
            <a:endParaRPr lang="en-US" dirty="0"/>
          </a:p>
          <a:p>
            <a:r>
              <a:rPr lang="en-US" b="1" dirty="0" smtClean="0">
                <a:solidFill>
                  <a:srgbClr val="367689"/>
                </a:solidFill>
              </a:rPr>
              <a:t>Services Provided:</a:t>
            </a:r>
          </a:p>
          <a:p>
            <a:r>
              <a:rPr lang="en-US" b="1" dirty="0" smtClean="0">
                <a:solidFill>
                  <a:srgbClr val="54A49D"/>
                </a:solidFill>
              </a:rPr>
              <a:t>2,955,500+ </a:t>
            </a:r>
            <a:r>
              <a:rPr lang="en-US" dirty="0" smtClean="0">
                <a:solidFill>
                  <a:schemeClr val="bg1">
                    <a:lumMod val="50000"/>
                  </a:schemeClr>
                </a:solidFill>
              </a:rPr>
              <a:t>total</a:t>
            </a:r>
            <a:endParaRPr lang="en-US" dirty="0">
              <a:solidFill>
                <a:schemeClr val="bg1">
                  <a:lumMod val="50000"/>
                </a:schemeClr>
              </a:solidFill>
            </a:endParaRPr>
          </a:p>
          <a:p>
            <a:endParaRPr lang="en-US" sz="1600" b="1" dirty="0" smtClean="0">
              <a:solidFill>
                <a:srgbClr val="367689"/>
              </a:solidFill>
            </a:endParaRPr>
          </a:p>
          <a:p>
            <a:endParaRPr lang="en-US" sz="1600" dirty="0"/>
          </a:p>
          <a:p>
            <a:endParaRPr lang="en-US" dirty="0"/>
          </a:p>
        </p:txBody>
      </p:sp>
      <p:sp>
        <p:nvSpPr>
          <p:cNvPr id="9" name="TextBox 8"/>
          <p:cNvSpPr txBox="1"/>
          <p:nvPr userDrawn="1"/>
        </p:nvSpPr>
        <p:spPr>
          <a:xfrm>
            <a:off x="5191200" y="4555763"/>
            <a:ext cx="3290400" cy="2123658"/>
          </a:xfrm>
          <a:prstGeom prst="rect">
            <a:avLst/>
          </a:prstGeom>
          <a:noFill/>
          <a:ln w="28575">
            <a:noFill/>
          </a:ln>
        </p:spPr>
        <p:txBody>
          <a:bodyPr wrap="square" rtlCol="0">
            <a:spAutoFit/>
          </a:bodyPr>
          <a:lstStyle/>
          <a:p>
            <a:endParaRPr lang="en-US" b="1" dirty="0"/>
          </a:p>
          <a:p>
            <a:r>
              <a:rPr lang="en-US" sz="1600" b="1" dirty="0" smtClean="0">
                <a:solidFill>
                  <a:srgbClr val="54A49D"/>
                </a:solidFill>
              </a:rPr>
              <a:t>1 </a:t>
            </a:r>
            <a:r>
              <a:rPr lang="en-US" sz="1600" dirty="0" smtClean="0">
                <a:solidFill>
                  <a:schemeClr val="bg1">
                    <a:lumMod val="50000"/>
                  </a:schemeClr>
                </a:solidFill>
              </a:rPr>
              <a:t>Inpatient Behavioral Hospital &amp; Addiction Center</a:t>
            </a:r>
          </a:p>
          <a:p>
            <a:endParaRPr lang="en-US" sz="1600" b="1" dirty="0" smtClean="0">
              <a:solidFill>
                <a:schemeClr val="bg1">
                  <a:lumMod val="50000"/>
                </a:schemeClr>
              </a:solidFill>
            </a:endParaRPr>
          </a:p>
          <a:p>
            <a:r>
              <a:rPr lang="en-US" sz="1600" b="1" dirty="0" smtClean="0">
                <a:solidFill>
                  <a:srgbClr val="54A49D"/>
                </a:solidFill>
              </a:rPr>
              <a:t>95</a:t>
            </a:r>
            <a:r>
              <a:rPr lang="en-US" sz="1600" b="1" dirty="0" smtClean="0">
                <a:solidFill>
                  <a:schemeClr val="bg1">
                    <a:lumMod val="50000"/>
                  </a:schemeClr>
                </a:solidFill>
              </a:rPr>
              <a:t> </a:t>
            </a:r>
            <a:r>
              <a:rPr lang="en-US" sz="1600" dirty="0" smtClean="0">
                <a:solidFill>
                  <a:schemeClr val="bg1">
                    <a:lumMod val="50000"/>
                  </a:schemeClr>
                </a:solidFill>
              </a:rPr>
              <a:t>Outpatient Community-Based Clinics</a:t>
            </a:r>
          </a:p>
          <a:p>
            <a:endParaRPr lang="en-US" sz="1600" b="1" dirty="0">
              <a:solidFill>
                <a:schemeClr val="bg1">
                  <a:lumMod val="50000"/>
                </a:schemeClr>
              </a:solidFill>
            </a:endParaRPr>
          </a:p>
          <a:p>
            <a:endParaRPr lang="en-US" dirty="0"/>
          </a:p>
        </p:txBody>
      </p:sp>
      <p:sp>
        <p:nvSpPr>
          <p:cNvPr id="10" name="Rectangle 9"/>
          <p:cNvSpPr/>
          <p:nvPr userDrawn="1"/>
        </p:nvSpPr>
        <p:spPr>
          <a:xfrm>
            <a:off x="5140800" y="1178338"/>
            <a:ext cx="5327858" cy="646331"/>
          </a:xfrm>
          <a:prstGeom prst="rect">
            <a:avLst/>
          </a:prstGeom>
        </p:spPr>
        <p:txBody>
          <a:bodyPr wrap="square">
            <a:spAutoFit/>
          </a:bodyPr>
          <a:lstStyle/>
          <a:p>
            <a:r>
              <a:rPr lang="en-US" sz="3600" b="1" dirty="0" smtClean="0">
                <a:solidFill>
                  <a:srgbClr val="367689"/>
                </a:solidFill>
              </a:rPr>
              <a:t>Care In FY 2020</a:t>
            </a:r>
            <a:endParaRPr lang="en-US" sz="3600" b="1" dirty="0">
              <a:solidFill>
                <a:srgbClr val="367689"/>
              </a:solidFill>
            </a:endParaRPr>
          </a:p>
        </p:txBody>
      </p:sp>
      <p:sp>
        <p:nvSpPr>
          <p:cNvPr id="11" name="Rectangle 10"/>
          <p:cNvSpPr/>
          <p:nvPr userDrawn="1"/>
        </p:nvSpPr>
        <p:spPr>
          <a:xfrm>
            <a:off x="7788601" y="1776967"/>
            <a:ext cx="4060800" cy="2308324"/>
          </a:xfrm>
          <a:prstGeom prst="rect">
            <a:avLst/>
          </a:prstGeom>
        </p:spPr>
        <p:txBody>
          <a:bodyPr wrap="square">
            <a:spAutoFit/>
          </a:bodyPr>
          <a:lstStyle/>
          <a:p>
            <a:r>
              <a:rPr lang="en-US" b="1" dirty="0">
                <a:solidFill>
                  <a:srgbClr val="367689"/>
                </a:solidFill>
              </a:rPr>
              <a:t>Staff:</a:t>
            </a:r>
          </a:p>
          <a:p>
            <a:r>
              <a:rPr lang="en-US" b="1" dirty="0" smtClean="0">
                <a:solidFill>
                  <a:srgbClr val="54A49D"/>
                </a:solidFill>
              </a:rPr>
              <a:t>3,800</a:t>
            </a:r>
            <a:r>
              <a:rPr lang="en-US" dirty="0" smtClean="0">
                <a:solidFill>
                  <a:schemeClr val="bg1">
                    <a:lumMod val="50000"/>
                  </a:schemeClr>
                </a:solidFill>
              </a:rPr>
              <a:t> </a:t>
            </a:r>
            <a:r>
              <a:rPr lang="en-US" dirty="0">
                <a:solidFill>
                  <a:schemeClr val="bg1">
                    <a:lumMod val="50000"/>
                  </a:schemeClr>
                </a:solidFill>
              </a:rPr>
              <a:t>clinical </a:t>
            </a:r>
            <a:r>
              <a:rPr lang="en-US" dirty="0" smtClean="0">
                <a:solidFill>
                  <a:schemeClr val="bg1">
                    <a:lumMod val="50000"/>
                  </a:schemeClr>
                </a:solidFill>
              </a:rPr>
              <a:t>and administrative </a:t>
            </a:r>
            <a:r>
              <a:rPr lang="en-US" dirty="0">
                <a:solidFill>
                  <a:schemeClr val="bg1">
                    <a:lumMod val="50000"/>
                  </a:schemeClr>
                </a:solidFill>
              </a:rPr>
              <a:t>staff  </a:t>
            </a:r>
            <a:r>
              <a:rPr lang="en-US" dirty="0" smtClean="0">
                <a:solidFill>
                  <a:schemeClr val="bg1">
                    <a:lumMod val="50000"/>
                  </a:schemeClr>
                </a:solidFill>
              </a:rPr>
              <a:t>plus </a:t>
            </a:r>
            <a:r>
              <a:rPr lang="en-US" dirty="0">
                <a:solidFill>
                  <a:schemeClr val="bg1">
                    <a:lumMod val="50000"/>
                  </a:schemeClr>
                </a:solidFill>
              </a:rPr>
              <a:t>a </a:t>
            </a:r>
            <a:r>
              <a:rPr lang="en-US" dirty="0" smtClean="0">
                <a:solidFill>
                  <a:schemeClr val="bg1">
                    <a:lumMod val="50000"/>
                  </a:schemeClr>
                </a:solidFill>
              </a:rPr>
              <a:t>nationwide network </a:t>
            </a:r>
            <a:r>
              <a:rPr lang="en-US" dirty="0">
                <a:solidFill>
                  <a:schemeClr val="bg1">
                    <a:lumMod val="50000"/>
                  </a:schemeClr>
                </a:solidFill>
              </a:rPr>
              <a:t>of </a:t>
            </a:r>
            <a:r>
              <a:rPr lang="en-US" dirty="0" smtClean="0">
                <a:solidFill>
                  <a:schemeClr val="bg1">
                    <a:lumMod val="50000"/>
                  </a:schemeClr>
                </a:solidFill>
              </a:rPr>
              <a:t>contracted behavioral health providers.</a:t>
            </a:r>
          </a:p>
          <a:p>
            <a:endParaRPr lang="en-US" dirty="0" smtClean="0">
              <a:solidFill>
                <a:schemeClr val="bg1">
                  <a:lumMod val="50000"/>
                </a:schemeClr>
              </a:solidFill>
            </a:endParaRPr>
          </a:p>
          <a:p>
            <a:r>
              <a:rPr lang="en-US" b="1" dirty="0" smtClean="0">
                <a:solidFill>
                  <a:srgbClr val="367689"/>
                </a:solidFill>
              </a:rPr>
              <a:t>Operating Budget:</a:t>
            </a:r>
          </a:p>
          <a:p>
            <a:r>
              <a:rPr lang="en-US" b="1" dirty="0" smtClean="0">
                <a:solidFill>
                  <a:srgbClr val="54A49D"/>
                </a:solidFill>
              </a:rPr>
              <a:t>$278 million</a:t>
            </a:r>
            <a:endParaRPr lang="en-US" dirty="0" smtClean="0">
              <a:solidFill>
                <a:schemeClr val="bg1">
                  <a:lumMod val="50000"/>
                </a:schemeClr>
              </a:solidFill>
            </a:endParaRPr>
          </a:p>
          <a:p>
            <a:endParaRPr lang="en-US" dirty="0">
              <a:solidFill>
                <a:schemeClr val="bg1">
                  <a:lumMod val="50000"/>
                </a:schemeClr>
              </a:solidFill>
            </a:endParaRPr>
          </a:p>
        </p:txBody>
      </p:sp>
      <p:sp>
        <p:nvSpPr>
          <p:cNvPr id="12" name="Rectangle 11"/>
          <p:cNvSpPr/>
          <p:nvPr userDrawn="1"/>
        </p:nvSpPr>
        <p:spPr>
          <a:xfrm>
            <a:off x="5191200" y="4172129"/>
            <a:ext cx="5277458" cy="646331"/>
          </a:xfrm>
          <a:prstGeom prst="rect">
            <a:avLst/>
          </a:prstGeom>
        </p:spPr>
        <p:txBody>
          <a:bodyPr wrap="square">
            <a:spAutoFit/>
          </a:bodyPr>
          <a:lstStyle/>
          <a:p>
            <a:r>
              <a:rPr lang="en-US" sz="3600" b="1" dirty="0" smtClean="0">
                <a:solidFill>
                  <a:srgbClr val="367689"/>
                </a:solidFill>
              </a:rPr>
              <a:t>Centerstone Facilities</a:t>
            </a:r>
            <a:endParaRPr lang="en-US" sz="3600" b="1" dirty="0">
              <a:solidFill>
                <a:srgbClr val="367689"/>
              </a:solidFill>
            </a:endParaRPr>
          </a:p>
        </p:txBody>
      </p:sp>
      <p:sp>
        <p:nvSpPr>
          <p:cNvPr id="13" name="Rectangle 12"/>
          <p:cNvSpPr/>
          <p:nvPr userDrawn="1"/>
        </p:nvSpPr>
        <p:spPr>
          <a:xfrm>
            <a:off x="8481600" y="4863091"/>
            <a:ext cx="6415801" cy="923330"/>
          </a:xfrm>
          <a:prstGeom prst="rect">
            <a:avLst/>
          </a:prstGeom>
        </p:spPr>
        <p:txBody>
          <a:bodyPr wrap="square">
            <a:spAutoFit/>
          </a:bodyPr>
          <a:lstStyle/>
          <a:p>
            <a:r>
              <a:rPr lang="en-US" b="1" dirty="0" smtClean="0">
                <a:solidFill>
                  <a:srgbClr val="54A49D"/>
                </a:solidFill>
              </a:rPr>
              <a:t>74</a:t>
            </a:r>
            <a:r>
              <a:rPr lang="en-US" b="1" dirty="0" smtClean="0">
                <a:solidFill>
                  <a:schemeClr val="bg1">
                    <a:lumMod val="50000"/>
                  </a:schemeClr>
                </a:solidFill>
              </a:rPr>
              <a:t> </a:t>
            </a:r>
            <a:r>
              <a:rPr lang="en-US" dirty="0">
                <a:solidFill>
                  <a:schemeClr val="bg1">
                    <a:lumMod val="50000"/>
                  </a:schemeClr>
                </a:solidFill>
              </a:rPr>
              <a:t>Residential Facilities</a:t>
            </a:r>
          </a:p>
          <a:p>
            <a:endParaRPr lang="en-US" dirty="0">
              <a:solidFill>
                <a:schemeClr val="bg1">
                  <a:lumMod val="50000"/>
                </a:schemeClr>
              </a:solidFill>
            </a:endParaRPr>
          </a:p>
          <a:p>
            <a:r>
              <a:rPr lang="en-US" b="1" dirty="0">
                <a:solidFill>
                  <a:srgbClr val="54A49D"/>
                </a:solidFill>
              </a:rPr>
              <a:t>7</a:t>
            </a:r>
            <a:r>
              <a:rPr lang="en-US" b="1" dirty="0" smtClean="0">
                <a:solidFill>
                  <a:srgbClr val="54A49D"/>
                </a:solidFill>
              </a:rPr>
              <a:t>00</a:t>
            </a:r>
            <a:r>
              <a:rPr lang="en-US" b="1" dirty="0">
                <a:solidFill>
                  <a:srgbClr val="54A49D"/>
                </a:solidFill>
              </a:rPr>
              <a:t>+</a:t>
            </a:r>
            <a:r>
              <a:rPr lang="en-US" dirty="0">
                <a:solidFill>
                  <a:srgbClr val="54A49D"/>
                </a:solidFill>
              </a:rPr>
              <a:t> </a:t>
            </a:r>
            <a:r>
              <a:rPr lang="en-US" dirty="0">
                <a:solidFill>
                  <a:schemeClr val="bg1">
                    <a:lumMod val="50000"/>
                  </a:schemeClr>
                </a:solidFill>
              </a:rPr>
              <a:t>Schools</a:t>
            </a:r>
          </a:p>
        </p:txBody>
      </p:sp>
      <p:cxnSp>
        <p:nvCxnSpPr>
          <p:cNvPr id="14" name="Straight Connector 13"/>
          <p:cNvCxnSpPr/>
          <p:nvPr userDrawn="1"/>
        </p:nvCxnSpPr>
        <p:spPr>
          <a:xfrm>
            <a:off x="5260236" y="4060800"/>
            <a:ext cx="6329400" cy="14400"/>
          </a:xfrm>
          <a:prstGeom prst="line">
            <a:avLst/>
          </a:prstGeom>
          <a:ln w="12700">
            <a:solidFill>
              <a:srgbClr val="E4923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01509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355770" y="1122363"/>
            <a:ext cx="5910944" cy="2387600"/>
          </a:xfrm>
        </p:spPr>
        <p:txBody>
          <a:bodyPr anchor="b">
            <a:normAutofit/>
          </a:bodyPr>
          <a:lstStyle>
            <a:lvl1pPr algn="l">
              <a:defRPr sz="6000">
                <a:solidFill>
                  <a:srgbClr val="367689"/>
                </a:solidFill>
                <a:latin typeface="Arial" panose="020B0604020202020204" pitchFamily="34" charset="0"/>
                <a:cs typeface="Arial" panose="020B0604020202020204" pitchFamily="34" charset="0"/>
              </a:defRPr>
            </a:lvl1pPr>
          </a:lstStyle>
          <a:p>
            <a:r>
              <a:rPr lang="en-US" dirty="0" smtClean="0"/>
              <a:t>CLICK TO EDIT MASTER TITLE STYLE</a:t>
            </a:r>
            <a:endParaRPr lang="en-US" dirty="0"/>
          </a:p>
        </p:txBody>
      </p:sp>
      <p:sp>
        <p:nvSpPr>
          <p:cNvPr id="3" name="Subtitle 2"/>
          <p:cNvSpPr>
            <a:spLocks noGrp="1"/>
          </p:cNvSpPr>
          <p:nvPr>
            <p:ph type="subTitle" idx="1" hasCustomPrompt="1"/>
          </p:nvPr>
        </p:nvSpPr>
        <p:spPr>
          <a:xfrm>
            <a:off x="5355770" y="3602038"/>
            <a:ext cx="5910944" cy="1655762"/>
          </a:xfrm>
        </p:spPr>
        <p:txBody>
          <a:bodyPr/>
          <a:lstStyle>
            <a:lvl1pPr marL="0" indent="0" algn="l">
              <a:buNone/>
              <a:defRPr sz="2400">
                <a:solidFill>
                  <a:srgbClr val="54A49D"/>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CLICK TO EDIT MASTER SUBTITLE STYLE</a:t>
            </a:r>
            <a:endParaRPr lang="en-US" dirty="0"/>
          </a:p>
        </p:txBody>
      </p:sp>
      <p:cxnSp>
        <p:nvCxnSpPr>
          <p:cNvPr id="9" name="Straight Connector 8"/>
          <p:cNvCxnSpPr/>
          <p:nvPr userDrawn="1"/>
        </p:nvCxnSpPr>
        <p:spPr>
          <a:xfrm>
            <a:off x="5081452" y="1122363"/>
            <a:ext cx="0" cy="4135437"/>
          </a:xfrm>
          <a:prstGeom prst="line">
            <a:avLst/>
          </a:prstGeom>
          <a:ln w="28575">
            <a:solidFill>
              <a:srgbClr val="E4923F"/>
            </a:solidFill>
            <a:prstDash val="sysDot"/>
          </a:ln>
        </p:spPr>
        <p:style>
          <a:lnRef idx="1">
            <a:schemeClr val="accent1"/>
          </a:lnRef>
          <a:fillRef idx="0">
            <a:schemeClr val="accent1"/>
          </a:fillRef>
          <a:effectRef idx="0">
            <a:schemeClr val="accent1"/>
          </a:effectRef>
          <a:fontRef idx="minor">
            <a:schemeClr val="tx1"/>
          </a:fontRef>
        </p:style>
      </p:cxnSp>
      <p:sp>
        <p:nvSpPr>
          <p:cNvPr id="17" name="Rectangle 16"/>
          <p:cNvSpPr/>
          <p:nvPr userDrawn="1"/>
        </p:nvSpPr>
        <p:spPr>
          <a:xfrm>
            <a:off x="1156063" y="1436914"/>
            <a:ext cx="3396343" cy="3396343"/>
          </a:xfrm>
          <a:prstGeom prst="rect">
            <a:avLst/>
          </a:prstGeom>
          <a:blipFill dpi="0" rotWithShape="1">
            <a:blip r:embed="rId2">
              <a:alphaModFix amt="30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3571459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Section Header - Title only">
    <p:spTree>
      <p:nvGrpSpPr>
        <p:cNvPr id="1" name=""/>
        <p:cNvGrpSpPr/>
        <p:nvPr/>
      </p:nvGrpSpPr>
      <p:grpSpPr>
        <a:xfrm>
          <a:off x="0" y="0"/>
          <a:ext cx="0" cy="0"/>
          <a:chOff x="0" y="0"/>
          <a:chExt cx="0" cy="0"/>
        </a:xfrm>
      </p:grpSpPr>
      <p:pic>
        <p:nvPicPr>
          <p:cNvPr id="12" name="Picture 11"/>
          <p:cNvPicPr>
            <a:picLocks noChangeAspect="1"/>
          </p:cNvPicPr>
          <p:nvPr userDrawn="1"/>
        </p:nvPicPr>
        <p:blipFill rotWithShape="1">
          <a:blip r:embed="rId2"/>
          <a:srcRect l="13894" b="41420"/>
          <a:stretch/>
        </p:blipFill>
        <p:spPr>
          <a:xfrm>
            <a:off x="-23447" y="0"/>
            <a:ext cx="12304185" cy="6896012"/>
          </a:xfrm>
          <a:prstGeom prst="rect">
            <a:avLst/>
          </a:prstGeom>
        </p:spPr>
      </p:pic>
      <p:sp>
        <p:nvSpPr>
          <p:cNvPr id="2" name="Title 1"/>
          <p:cNvSpPr>
            <a:spLocks noGrp="1"/>
          </p:cNvSpPr>
          <p:nvPr>
            <p:ph type="title" hasCustomPrompt="1"/>
          </p:nvPr>
        </p:nvSpPr>
        <p:spPr>
          <a:xfrm>
            <a:off x="4764618" y="1137338"/>
            <a:ext cx="6802349" cy="3419771"/>
          </a:xfrm>
        </p:spPr>
        <p:txBody>
          <a:bodyPr>
            <a:noAutofit/>
          </a:bodyPr>
          <a:lstStyle>
            <a:lvl1pPr>
              <a:defRPr sz="6000">
                <a:solidFill>
                  <a:schemeClr val="bg1"/>
                </a:solidFill>
              </a:defRPr>
            </a:lvl1pPr>
          </a:lstStyle>
          <a:p>
            <a:r>
              <a:rPr lang="en-US" dirty="0" smtClean="0"/>
              <a:t>CLICK TO EDIT MASTER TITLE STYLE</a:t>
            </a:r>
            <a:endParaRPr lang="en-US" dirty="0"/>
          </a:p>
        </p:txBody>
      </p:sp>
      <p:pic>
        <p:nvPicPr>
          <p:cNvPr id="16" name="Picture 1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794830" y="5257801"/>
            <a:ext cx="2892366" cy="1156946"/>
          </a:xfrm>
          <a:prstGeom prst="rect">
            <a:avLst/>
          </a:prstGeom>
        </p:spPr>
      </p:pic>
    </p:spTree>
    <p:extLst>
      <p:ext uri="{BB962C8B-B14F-4D97-AF65-F5344CB8AC3E}">
        <p14:creationId xmlns:p14="http://schemas.microsoft.com/office/powerpoint/2010/main" val="20714312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with subheading">
    <p:spTree>
      <p:nvGrpSpPr>
        <p:cNvPr id="1" name=""/>
        <p:cNvGrpSpPr/>
        <p:nvPr/>
      </p:nvGrpSpPr>
      <p:grpSpPr>
        <a:xfrm>
          <a:off x="0" y="0"/>
          <a:ext cx="0" cy="0"/>
          <a:chOff x="0" y="0"/>
          <a:chExt cx="0" cy="0"/>
        </a:xfrm>
      </p:grpSpPr>
      <p:sp>
        <p:nvSpPr>
          <p:cNvPr id="31" name="Rectangle 30"/>
          <p:cNvSpPr/>
          <p:nvPr userDrawn="1"/>
        </p:nvSpPr>
        <p:spPr>
          <a:xfrm>
            <a:off x="0" y="0"/>
            <a:ext cx="12191998" cy="6858000"/>
          </a:xfrm>
          <a:prstGeom prst="rect">
            <a:avLst/>
          </a:prstGeom>
          <a:solidFill>
            <a:srgbClr val="54A4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p:cNvSpPr/>
          <p:nvPr userDrawn="1"/>
        </p:nvSpPr>
        <p:spPr>
          <a:xfrm>
            <a:off x="-11575" y="0"/>
            <a:ext cx="3795994" cy="6863788"/>
          </a:xfrm>
          <a:prstGeom prst="rect">
            <a:avLst/>
          </a:prstGeom>
          <a:blipFill dpi="0" rotWithShape="1">
            <a:blip r:embed="rId2">
              <a:alphaModFix amt="10000"/>
              <a:extLst>
                <a:ext uri="{28A0092B-C50C-407E-A947-70E740481C1C}">
                  <a14:useLocalDpi xmlns:a14="http://schemas.microsoft.com/office/drawing/2010/main" val="0"/>
                </a:ext>
              </a:extLst>
            </a:blip>
            <a:srcRect/>
            <a:stretch>
              <a:fillRect l="-99390" t="-4574" b="-448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hasCustomPrompt="1"/>
          </p:nvPr>
        </p:nvSpPr>
        <p:spPr>
          <a:xfrm>
            <a:off x="0" y="1539239"/>
            <a:ext cx="12191999" cy="2657747"/>
          </a:xfrm>
        </p:spPr>
        <p:txBody>
          <a:bodyPr anchor="b">
            <a:normAutofit/>
          </a:bodyPr>
          <a:lstStyle>
            <a:lvl1pPr algn="ctr">
              <a:defRPr sz="6000">
                <a:solidFill>
                  <a:schemeClr val="bg1"/>
                </a:solidFill>
              </a:defRPr>
            </a:lvl1pPr>
          </a:lstStyle>
          <a:p>
            <a:r>
              <a:rPr lang="en-US" dirty="0" smtClean="0"/>
              <a:t>CLICK TO EDIT MASTER </a:t>
            </a:r>
            <a:br>
              <a:rPr lang="en-US" dirty="0" smtClean="0"/>
            </a:br>
            <a:r>
              <a:rPr lang="en-US" dirty="0" smtClean="0"/>
              <a:t>TITLE STYLE</a:t>
            </a:r>
            <a:endParaRPr lang="en-US" dirty="0"/>
          </a:p>
        </p:txBody>
      </p:sp>
      <p:sp>
        <p:nvSpPr>
          <p:cNvPr id="3" name="Text Placeholder 2"/>
          <p:cNvSpPr>
            <a:spLocks noGrp="1"/>
          </p:cNvSpPr>
          <p:nvPr>
            <p:ph type="body" idx="1"/>
          </p:nvPr>
        </p:nvSpPr>
        <p:spPr>
          <a:xfrm>
            <a:off x="0" y="4419600"/>
            <a:ext cx="12192000" cy="1471930"/>
          </a:xfrm>
        </p:spPr>
        <p:txBody>
          <a:bodyPr>
            <a:normAutofit/>
          </a:bodyPr>
          <a:lstStyle>
            <a:lvl1pPr marL="0" indent="0" algn="ctr">
              <a:buNone/>
              <a:defRPr sz="32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Tree>
    <p:extLst>
      <p:ext uri="{BB962C8B-B14F-4D97-AF65-F5344CB8AC3E}">
        <p14:creationId xmlns:p14="http://schemas.microsoft.com/office/powerpoint/2010/main" val="23052790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rmAutofit/>
          </a:bodyPr>
          <a:lstStyle>
            <a:lvl1pPr>
              <a:defRPr sz="4000"/>
            </a:lvl1pPr>
          </a:lstStyle>
          <a:p>
            <a:r>
              <a:rPr lang="en-US" dirty="0" smtClean="0"/>
              <a:t>CLICK TO EDIT MASTER TITLE STYLE</a:t>
            </a:r>
            <a:endParaRPr lang="en-US" dirty="0"/>
          </a:p>
        </p:txBody>
      </p:sp>
      <p:sp>
        <p:nvSpPr>
          <p:cNvPr id="3" name="Content Placeholder 2"/>
          <p:cNvSpPr>
            <a:spLocks noGrp="1"/>
          </p:cNvSpPr>
          <p:nvPr>
            <p:ph idx="1"/>
          </p:nvPr>
        </p:nvSpPr>
        <p:spPr>
          <a:xfrm>
            <a:off x="838200" y="1825625"/>
            <a:ext cx="10515600" cy="3889375"/>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4795663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rmAutofit/>
          </a:bodyPr>
          <a:lstStyle>
            <a:lvl1pPr>
              <a:defRPr sz="4000"/>
            </a:lvl1pPr>
          </a:lstStyle>
          <a:p>
            <a:r>
              <a:rPr lang="en-US" dirty="0" smtClean="0"/>
              <a:t>CLICK TO EDIT MASTER TITLE STYLE</a:t>
            </a:r>
            <a:endParaRPr lang="en-US" dirty="0"/>
          </a:p>
        </p:txBody>
      </p:sp>
      <p:sp>
        <p:nvSpPr>
          <p:cNvPr id="3" name="Content Placeholder 2"/>
          <p:cNvSpPr>
            <a:spLocks noGrp="1"/>
          </p:cNvSpPr>
          <p:nvPr>
            <p:ph sz="half" idx="1"/>
          </p:nvPr>
        </p:nvSpPr>
        <p:spPr>
          <a:xfrm>
            <a:off x="838200" y="1825625"/>
            <a:ext cx="5181600" cy="3896995"/>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3896995"/>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cxnSp>
        <p:nvCxnSpPr>
          <p:cNvPr id="8" name="Straight Connector 7"/>
          <p:cNvCxnSpPr/>
          <p:nvPr userDrawn="1"/>
        </p:nvCxnSpPr>
        <p:spPr>
          <a:xfrm>
            <a:off x="838200" y="1703751"/>
            <a:ext cx="10515600" cy="0"/>
          </a:xfrm>
          <a:prstGeom prst="line">
            <a:avLst/>
          </a:prstGeom>
          <a:ln w="28575">
            <a:solidFill>
              <a:srgbClr val="E4923F"/>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165655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p:nvPr userDrawn="1"/>
        </p:nvSpPr>
        <p:spPr>
          <a:xfrm>
            <a:off x="6183313" y="2024743"/>
            <a:ext cx="5170487" cy="492782"/>
          </a:xfrm>
          <a:prstGeom prst="rect">
            <a:avLst/>
          </a:prstGeom>
          <a:solidFill>
            <a:srgbClr val="98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367689"/>
              </a:solidFill>
            </a:endParaRPr>
          </a:p>
        </p:txBody>
      </p:sp>
      <p:sp>
        <p:nvSpPr>
          <p:cNvPr id="10" name="Rectangle 9"/>
          <p:cNvSpPr/>
          <p:nvPr userDrawn="1"/>
        </p:nvSpPr>
        <p:spPr>
          <a:xfrm>
            <a:off x="838200" y="2024743"/>
            <a:ext cx="5170487" cy="492782"/>
          </a:xfrm>
          <a:prstGeom prst="rect">
            <a:avLst/>
          </a:prstGeom>
          <a:solidFill>
            <a:srgbClr val="3676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367689"/>
              </a:solidFill>
            </a:endParaRPr>
          </a:p>
        </p:txBody>
      </p:sp>
      <p:sp>
        <p:nvSpPr>
          <p:cNvPr id="2" name="Title 1"/>
          <p:cNvSpPr>
            <a:spLocks noGrp="1"/>
          </p:cNvSpPr>
          <p:nvPr>
            <p:ph type="title" hasCustomPrompt="1"/>
          </p:nvPr>
        </p:nvSpPr>
        <p:spPr>
          <a:xfrm>
            <a:off x="839788" y="365125"/>
            <a:ext cx="10515600" cy="1325563"/>
          </a:xfrm>
        </p:spPr>
        <p:txBody>
          <a:bodyPr>
            <a:normAutofit/>
          </a:bodyPr>
          <a:lstStyle>
            <a:lvl1pPr>
              <a:defRPr sz="4000">
                <a:solidFill>
                  <a:srgbClr val="98CDCD"/>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lgn="ctr">
              <a:buNone/>
              <a:defRPr sz="24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671761"/>
            <a:ext cx="5157787" cy="3035619"/>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lgn="ctr">
              <a:buNone/>
              <a:defRPr sz="24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671761"/>
            <a:ext cx="5183188" cy="3035619"/>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13" name="Straight Connector 12"/>
          <p:cNvCxnSpPr/>
          <p:nvPr userDrawn="1"/>
        </p:nvCxnSpPr>
        <p:spPr>
          <a:xfrm>
            <a:off x="838200" y="1681163"/>
            <a:ext cx="10515600" cy="0"/>
          </a:xfrm>
          <a:prstGeom prst="line">
            <a:avLst/>
          </a:prstGeom>
          <a:ln w="28575">
            <a:solidFill>
              <a:srgbClr val="E4923F"/>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060496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smtClean="0"/>
              <a:t>CLICK TO EDIT MASTER TITLE STYLE</a:t>
            </a:r>
            <a:endParaRPr lang="en-US" dirty="0"/>
          </a:p>
        </p:txBody>
      </p:sp>
      <p:cxnSp>
        <p:nvCxnSpPr>
          <p:cNvPr id="6" name="Straight Connector 5"/>
          <p:cNvCxnSpPr/>
          <p:nvPr userDrawn="1"/>
        </p:nvCxnSpPr>
        <p:spPr>
          <a:xfrm>
            <a:off x="838200" y="1703751"/>
            <a:ext cx="10515600" cy="0"/>
          </a:xfrm>
          <a:prstGeom prst="line">
            <a:avLst/>
          </a:prstGeom>
          <a:ln w="28575">
            <a:solidFill>
              <a:srgbClr val="E4923F"/>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434108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Multiple Imag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smtClean="0"/>
              <a:t>CLICK TO EDIT MASTER TITLE STYLE</a:t>
            </a:r>
            <a:endParaRPr lang="en-US" dirty="0"/>
          </a:p>
        </p:txBody>
      </p:sp>
      <p:cxnSp>
        <p:nvCxnSpPr>
          <p:cNvPr id="6" name="Straight Connector 5"/>
          <p:cNvCxnSpPr/>
          <p:nvPr userDrawn="1"/>
        </p:nvCxnSpPr>
        <p:spPr>
          <a:xfrm>
            <a:off x="838200" y="1703751"/>
            <a:ext cx="10515600" cy="0"/>
          </a:xfrm>
          <a:prstGeom prst="line">
            <a:avLst/>
          </a:prstGeom>
          <a:ln w="28575">
            <a:solidFill>
              <a:srgbClr val="E4923F"/>
            </a:solidFill>
            <a:prstDash val="sysDot"/>
          </a:ln>
        </p:spPr>
        <p:style>
          <a:lnRef idx="1">
            <a:schemeClr val="accent1"/>
          </a:lnRef>
          <a:fillRef idx="0">
            <a:schemeClr val="accent1"/>
          </a:fillRef>
          <a:effectRef idx="0">
            <a:schemeClr val="accent1"/>
          </a:effectRef>
          <a:fontRef idx="minor">
            <a:schemeClr val="tx1"/>
          </a:fontRef>
        </p:style>
      </p:cxnSp>
      <p:sp>
        <p:nvSpPr>
          <p:cNvPr id="7" name="Rectangle 6"/>
          <p:cNvSpPr/>
          <p:nvPr userDrawn="1"/>
        </p:nvSpPr>
        <p:spPr>
          <a:xfrm>
            <a:off x="8127617" y="4828903"/>
            <a:ext cx="3226183" cy="750570"/>
          </a:xfrm>
          <a:prstGeom prst="rect">
            <a:avLst/>
          </a:prstGeom>
          <a:solidFill>
            <a:srgbClr val="3676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Picture Placeholder 2"/>
          <p:cNvSpPr>
            <a:spLocks noGrp="1"/>
          </p:cNvSpPr>
          <p:nvPr>
            <p:ph type="pic" idx="10"/>
          </p:nvPr>
        </p:nvSpPr>
        <p:spPr>
          <a:xfrm>
            <a:off x="8127617" y="2034539"/>
            <a:ext cx="3226183" cy="278129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10" name="Rectangle 9"/>
          <p:cNvSpPr/>
          <p:nvPr userDrawn="1"/>
        </p:nvSpPr>
        <p:spPr>
          <a:xfrm>
            <a:off x="4482908" y="4828903"/>
            <a:ext cx="3226183" cy="750570"/>
          </a:xfrm>
          <a:prstGeom prst="rect">
            <a:avLst/>
          </a:prstGeom>
          <a:solidFill>
            <a:srgbClr val="3676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Picture Placeholder 2"/>
          <p:cNvSpPr>
            <a:spLocks noGrp="1"/>
          </p:cNvSpPr>
          <p:nvPr>
            <p:ph type="pic" idx="11"/>
          </p:nvPr>
        </p:nvSpPr>
        <p:spPr>
          <a:xfrm>
            <a:off x="4482907" y="2047604"/>
            <a:ext cx="3226183" cy="278129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12" name="Rectangle 11"/>
          <p:cNvSpPr/>
          <p:nvPr userDrawn="1"/>
        </p:nvSpPr>
        <p:spPr>
          <a:xfrm>
            <a:off x="838200" y="4821011"/>
            <a:ext cx="3226183" cy="750570"/>
          </a:xfrm>
          <a:prstGeom prst="rect">
            <a:avLst/>
          </a:prstGeom>
          <a:solidFill>
            <a:srgbClr val="3676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Picture Placeholder 2"/>
          <p:cNvSpPr>
            <a:spLocks noGrp="1"/>
          </p:cNvSpPr>
          <p:nvPr>
            <p:ph type="pic" idx="12"/>
          </p:nvPr>
        </p:nvSpPr>
        <p:spPr>
          <a:xfrm>
            <a:off x="838199" y="2047604"/>
            <a:ext cx="3226183" cy="278129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14" name="Text Placeholder 2"/>
          <p:cNvSpPr>
            <a:spLocks noGrp="1"/>
          </p:cNvSpPr>
          <p:nvPr>
            <p:ph type="body" idx="13"/>
          </p:nvPr>
        </p:nvSpPr>
        <p:spPr>
          <a:xfrm>
            <a:off x="838199" y="5042263"/>
            <a:ext cx="3226183" cy="537210"/>
          </a:xfrm>
        </p:spPr>
        <p:txBody>
          <a:bodyPr>
            <a:normAutofit/>
          </a:bodyPr>
          <a:lstStyle>
            <a:lvl1pPr marL="0" indent="0" algn="ctr">
              <a:buNone/>
              <a:defRPr sz="1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15" name="Text Placeholder 2"/>
          <p:cNvSpPr>
            <a:spLocks noGrp="1"/>
          </p:cNvSpPr>
          <p:nvPr>
            <p:ph type="body" idx="14"/>
          </p:nvPr>
        </p:nvSpPr>
        <p:spPr>
          <a:xfrm>
            <a:off x="4482907" y="5034371"/>
            <a:ext cx="3226183" cy="537210"/>
          </a:xfrm>
        </p:spPr>
        <p:txBody>
          <a:bodyPr>
            <a:normAutofit/>
          </a:bodyPr>
          <a:lstStyle>
            <a:lvl1pPr marL="0" indent="0" algn="ctr">
              <a:buNone/>
              <a:defRPr sz="1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16" name="Text Placeholder 2"/>
          <p:cNvSpPr>
            <a:spLocks noGrp="1"/>
          </p:cNvSpPr>
          <p:nvPr>
            <p:ph type="body" idx="15"/>
          </p:nvPr>
        </p:nvSpPr>
        <p:spPr>
          <a:xfrm>
            <a:off x="8127617" y="5033010"/>
            <a:ext cx="3226183" cy="537210"/>
          </a:xfrm>
        </p:spPr>
        <p:txBody>
          <a:bodyPr>
            <a:normAutofit/>
          </a:bodyPr>
          <a:lstStyle>
            <a:lvl1pPr marL="0" indent="0" algn="ctr">
              <a:buNone/>
              <a:defRPr sz="1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Tree>
    <p:extLst>
      <p:ext uri="{BB962C8B-B14F-4D97-AF65-F5344CB8AC3E}">
        <p14:creationId xmlns:p14="http://schemas.microsoft.com/office/powerpoint/2010/main" val="21588911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044474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9788" y="457200"/>
            <a:ext cx="3932237" cy="1600200"/>
          </a:xfrm>
        </p:spPr>
        <p:txBody>
          <a:bodyPr anchor="b"/>
          <a:lstStyle>
            <a:lvl1pPr>
              <a:defRPr sz="3200"/>
            </a:lvl1pPr>
          </a:lstStyle>
          <a:p>
            <a:r>
              <a:rPr lang="en-US" dirty="0" smtClean="0"/>
              <a:t>CLICK TO EDIT MASTER TITLE STYLE</a:t>
            </a:r>
            <a:endParaRPr lang="en-US" dirty="0"/>
          </a:p>
        </p:txBody>
      </p:sp>
      <p:sp>
        <p:nvSpPr>
          <p:cNvPr id="3" name="Content Placeholder 2"/>
          <p:cNvSpPr>
            <a:spLocks noGrp="1"/>
          </p:cNvSpPr>
          <p:nvPr>
            <p:ph idx="1"/>
          </p:nvPr>
        </p:nvSpPr>
        <p:spPr>
          <a:xfrm>
            <a:off x="5183188" y="987425"/>
            <a:ext cx="6172200" cy="47123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64236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Tree>
    <p:extLst>
      <p:ext uri="{BB962C8B-B14F-4D97-AF65-F5344CB8AC3E}">
        <p14:creationId xmlns:p14="http://schemas.microsoft.com/office/powerpoint/2010/main" val="32642488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9788" y="457200"/>
            <a:ext cx="3932237" cy="1600200"/>
          </a:xfrm>
        </p:spPr>
        <p:txBody>
          <a:bodyPr anchor="b"/>
          <a:lstStyle>
            <a:lvl1pPr>
              <a:defRPr sz="3200"/>
            </a:lvl1pPr>
          </a:lstStyle>
          <a:p>
            <a:r>
              <a:rPr lang="en-US" dirty="0" smtClean="0"/>
              <a:t>CLICK TO EDIT MASTER TITLE STYLE</a:t>
            </a:r>
            <a:endParaRPr lang="en-US" dirty="0"/>
          </a:p>
        </p:txBody>
      </p:sp>
      <p:sp>
        <p:nvSpPr>
          <p:cNvPr id="3" name="Picture Placeholder 2"/>
          <p:cNvSpPr>
            <a:spLocks noGrp="1"/>
          </p:cNvSpPr>
          <p:nvPr>
            <p:ph type="pic" idx="1"/>
          </p:nvPr>
        </p:nvSpPr>
        <p:spPr>
          <a:xfrm>
            <a:off x="5183188" y="987425"/>
            <a:ext cx="6172200" cy="468185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839788" y="2057400"/>
            <a:ext cx="3932237" cy="361188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cxnSp>
        <p:nvCxnSpPr>
          <p:cNvPr id="8" name="Straight Connector 7"/>
          <p:cNvCxnSpPr/>
          <p:nvPr userDrawn="1"/>
        </p:nvCxnSpPr>
        <p:spPr>
          <a:xfrm>
            <a:off x="839788" y="2057400"/>
            <a:ext cx="3932237" cy="0"/>
          </a:xfrm>
          <a:prstGeom prst="line">
            <a:avLst/>
          </a:prstGeom>
          <a:ln w="28575">
            <a:solidFill>
              <a:srgbClr val="E4923F"/>
            </a:solidFill>
            <a:prstDash val="sysDot"/>
          </a:ln>
        </p:spPr>
        <p:style>
          <a:lnRef idx="1">
            <a:schemeClr val="accent1"/>
          </a:lnRef>
          <a:fillRef idx="0">
            <a:schemeClr val="accent1"/>
          </a:fillRef>
          <a:effectRef idx="0">
            <a:schemeClr val="accent1"/>
          </a:effectRef>
          <a:fontRef idx="minor">
            <a:schemeClr val="tx1"/>
          </a:fontRef>
        </p:style>
      </p:cxnSp>
      <p:sp>
        <p:nvSpPr>
          <p:cNvPr id="10" name="Rectangle 9"/>
          <p:cNvSpPr/>
          <p:nvPr userDrawn="1"/>
        </p:nvSpPr>
        <p:spPr>
          <a:xfrm>
            <a:off x="5183188" y="4839788"/>
            <a:ext cx="6172200" cy="829491"/>
          </a:xfrm>
          <a:prstGeom prst="rect">
            <a:avLst/>
          </a:prstGeom>
          <a:solidFill>
            <a:srgbClr val="3676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 Placeholder 2"/>
          <p:cNvSpPr>
            <a:spLocks noGrp="1"/>
          </p:cNvSpPr>
          <p:nvPr>
            <p:ph type="body" idx="10"/>
          </p:nvPr>
        </p:nvSpPr>
        <p:spPr>
          <a:xfrm>
            <a:off x="5183188" y="5074920"/>
            <a:ext cx="6172200" cy="594360"/>
          </a:xfrm>
        </p:spPr>
        <p:txBody>
          <a:bodyPr>
            <a:normAutofit/>
          </a:bodyPr>
          <a:lstStyle>
            <a:lvl1pPr marL="0" indent="0" algn="ctr">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Tree>
    <p:extLst>
      <p:ext uri="{BB962C8B-B14F-4D97-AF65-F5344CB8AC3E}">
        <p14:creationId xmlns:p14="http://schemas.microsoft.com/office/powerpoint/2010/main" val="13509017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smtClean="0"/>
              <a:t>CLICK TO EDIT MASTER TITLE STYLE</a:t>
            </a:r>
            <a:endParaRPr lang="en-US" dirty="0"/>
          </a:p>
        </p:txBody>
      </p:sp>
      <p:sp>
        <p:nvSpPr>
          <p:cNvPr id="3" name="Vertical Text Placeholder 2"/>
          <p:cNvSpPr>
            <a:spLocks noGrp="1"/>
          </p:cNvSpPr>
          <p:nvPr>
            <p:ph type="body" orient="vert" idx="1"/>
          </p:nvPr>
        </p:nvSpPr>
        <p:spPr>
          <a:xfrm>
            <a:off x="838200" y="1825625"/>
            <a:ext cx="10515600" cy="3813175"/>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cxnSp>
        <p:nvCxnSpPr>
          <p:cNvPr id="7" name="Straight Connector 6"/>
          <p:cNvCxnSpPr/>
          <p:nvPr userDrawn="1"/>
        </p:nvCxnSpPr>
        <p:spPr>
          <a:xfrm>
            <a:off x="838200" y="1703751"/>
            <a:ext cx="10515600" cy="0"/>
          </a:xfrm>
          <a:prstGeom prst="line">
            <a:avLst/>
          </a:prstGeom>
          <a:ln w="28575">
            <a:solidFill>
              <a:srgbClr val="E4923F"/>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78105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hasCustomPrompt="1"/>
          </p:nvPr>
        </p:nvSpPr>
        <p:spPr>
          <a:xfrm>
            <a:off x="8724900" y="365125"/>
            <a:ext cx="2628900" cy="5189855"/>
          </a:xfrm>
        </p:spPr>
        <p:txBody>
          <a:bodyPr vert="eaVert"/>
          <a:lstStyle/>
          <a:p>
            <a:r>
              <a:rPr lang="en-US" dirty="0" smtClean="0"/>
              <a:t>CLICK TO EDIT MASTER TITLE STYLE</a:t>
            </a:r>
            <a:endParaRPr lang="en-US" dirty="0"/>
          </a:p>
        </p:txBody>
      </p:sp>
      <p:sp>
        <p:nvSpPr>
          <p:cNvPr id="3" name="Vertical Text Placeholder 2"/>
          <p:cNvSpPr>
            <a:spLocks noGrp="1"/>
          </p:cNvSpPr>
          <p:nvPr>
            <p:ph type="body" orient="vert" idx="1"/>
          </p:nvPr>
        </p:nvSpPr>
        <p:spPr>
          <a:xfrm>
            <a:off x="838200" y="365125"/>
            <a:ext cx="7734300" cy="5189855"/>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2611765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1825625"/>
            <a:ext cx="10515600" cy="3634649"/>
          </a:xfrm>
          <a:prstGeom prst="rect">
            <a:avLst/>
          </a:prstGeom>
        </p:spPr>
        <p:txBody>
          <a:bodyPr vert="horz" lIns="91440" tIns="45720" rIns="91440" bIns="45720" rtlCol="0">
            <a:normAutofit/>
          </a:body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7" name="Picture 6"/>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9601200" y="5905424"/>
            <a:ext cx="1817913" cy="635756"/>
          </a:xfrm>
          <a:prstGeom prst="rect">
            <a:avLst/>
          </a:prstGeom>
        </p:spPr>
      </p:pic>
      <p:sp>
        <p:nvSpPr>
          <p:cNvPr id="9" name="Rectangle 8"/>
          <p:cNvSpPr/>
          <p:nvPr userDrawn="1"/>
        </p:nvSpPr>
        <p:spPr>
          <a:xfrm>
            <a:off x="3" y="-7575"/>
            <a:ext cx="424542" cy="2571294"/>
          </a:xfrm>
          <a:prstGeom prst="rect">
            <a:avLst/>
          </a:prstGeom>
          <a:solidFill>
            <a:srgbClr val="54A4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userDrawn="1"/>
        </p:nvSpPr>
        <p:spPr>
          <a:xfrm>
            <a:off x="2" y="1423852"/>
            <a:ext cx="424542" cy="2571294"/>
          </a:xfrm>
          <a:prstGeom prst="rect">
            <a:avLst/>
          </a:prstGeom>
          <a:solidFill>
            <a:srgbClr val="98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userDrawn="1"/>
        </p:nvSpPr>
        <p:spPr>
          <a:xfrm>
            <a:off x="3" y="2855279"/>
            <a:ext cx="424542" cy="2571294"/>
          </a:xfrm>
          <a:prstGeom prst="rect">
            <a:avLst/>
          </a:prstGeom>
          <a:solidFill>
            <a:srgbClr val="3676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userDrawn="1"/>
        </p:nvSpPr>
        <p:spPr>
          <a:xfrm>
            <a:off x="1" y="4286706"/>
            <a:ext cx="424542" cy="2571294"/>
          </a:xfrm>
          <a:prstGeom prst="rect">
            <a:avLst/>
          </a:prstGeom>
          <a:solidFill>
            <a:srgbClr val="E492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916685586"/>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49" r:id="rId3"/>
    <p:sldLayoutId id="2147483660" r:id="rId4"/>
    <p:sldLayoutId id="2147483651" r:id="rId5"/>
    <p:sldLayoutId id="2147483650" r:id="rId6"/>
    <p:sldLayoutId id="2147483652" r:id="rId7"/>
    <p:sldLayoutId id="2147483653" r:id="rId8"/>
    <p:sldLayoutId id="2147483654" r:id="rId9"/>
    <p:sldLayoutId id="2147483661" r:id="rId10"/>
    <p:sldLayoutId id="2147483655" r:id="rId11"/>
    <p:sldLayoutId id="2147483656" r:id="rId12"/>
    <p:sldLayoutId id="2147483657" r:id="rId13"/>
    <p:sldLayoutId id="2147483658" r:id="rId14"/>
    <p:sldLayoutId id="2147483659" r:id="rId15"/>
  </p:sldLayoutIdLst>
  <p:txStyles>
    <p:titleStyle>
      <a:lvl1pPr algn="l" defTabSz="914400" rtl="0" eaLnBrk="1" latinLnBrk="0" hangingPunct="1">
        <a:lnSpc>
          <a:spcPct val="90000"/>
        </a:lnSpc>
        <a:spcBef>
          <a:spcPct val="0"/>
        </a:spcBef>
        <a:buNone/>
        <a:defRPr sz="4000" kern="1200">
          <a:solidFill>
            <a:srgbClr val="98CDCD"/>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Clr>
          <a:srgbClr val="E4923F"/>
        </a:buClr>
        <a:buFont typeface="Arial" panose="020B0604020202020204" pitchFamily="34" charset="0"/>
        <a:buChar char="•"/>
        <a:defRPr sz="2800" kern="1200">
          <a:solidFill>
            <a:srgbClr val="414142"/>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E4923F"/>
        </a:buClr>
        <a:buFont typeface="Arial" panose="020B0604020202020204" pitchFamily="34" charset="0"/>
        <a:buChar char="•"/>
        <a:defRPr sz="2400" kern="1200">
          <a:solidFill>
            <a:srgbClr val="41414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E4923F"/>
        </a:buClr>
        <a:buFont typeface="Arial" panose="020B0604020202020204" pitchFamily="34" charset="0"/>
        <a:buChar char="•"/>
        <a:defRPr sz="2000" kern="1200">
          <a:solidFill>
            <a:srgbClr val="414142"/>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rgbClr val="E4923F"/>
        </a:buClr>
        <a:buFont typeface="Arial" panose="020B0604020202020204" pitchFamily="34" charset="0"/>
        <a:buChar char="•"/>
        <a:defRPr sz="1800" kern="1200">
          <a:solidFill>
            <a:srgbClr val="414142"/>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E4923F"/>
        </a:buClr>
        <a:buFont typeface="Arial" panose="020B0604020202020204" pitchFamily="34" charset="0"/>
        <a:buChar char="•"/>
        <a:defRPr sz="1800" kern="1200">
          <a:solidFill>
            <a:srgbClr val="41414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6.xml"/><Relationship Id="rId5" Type="http://schemas.openxmlformats.org/officeDocument/2006/relationships/image" Target="../media/image10.jpeg"/><Relationship Id="rId4" Type="http://schemas.openxmlformats.org/officeDocument/2006/relationships/image" Target="../media/image9.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1.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9.xml"/><Relationship Id="rId1" Type="http://schemas.openxmlformats.org/officeDocument/2006/relationships/slideLayout" Target="../slideLayouts/slideLayout11.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10.xml"/><Relationship Id="rId4" Type="http://schemas.openxmlformats.org/officeDocument/2006/relationships/image" Target="../media/image15.jp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hyperlink" Target="mailto:taylor.marks@Centerstone.org" TargetMode="External"/><Relationship Id="rId2" Type="http://schemas.openxmlformats.org/officeDocument/2006/relationships/hyperlink" Target="mailto:nicole.grajewski@centerstone.org" TargetMode="External"/><Relationship Id="rId1" Type="http://schemas.openxmlformats.org/officeDocument/2006/relationships/slideLayout" Target="../slideLayouts/slideLayout6.xml"/><Relationship Id="rId5" Type="http://schemas.openxmlformats.org/officeDocument/2006/relationships/image" Target="../media/image17.jpg"/><Relationship Id="rId4" Type="http://schemas.openxmlformats.org/officeDocument/2006/relationships/hyperlink" Target="mailto:megan.regan@Centerstone.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Systems of Care At Work</a:t>
            </a:r>
            <a:endParaRPr lang="en-US" dirty="0"/>
          </a:p>
        </p:txBody>
      </p:sp>
      <p:sp>
        <p:nvSpPr>
          <p:cNvPr id="3" name="Subtitle 2"/>
          <p:cNvSpPr>
            <a:spLocks noGrp="1"/>
          </p:cNvSpPr>
          <p:nvPr>
            <p:ph type="subTitle" idx="1"/>
          </p:nvPr>
        </p:nvSpPr>
        <p:spPr>
          <a:xfrm>
            <a:off x="5355770" y="3602037"/>
            <a:ext cx="5910944" cy="3149491"/>
          </a:xfrm>
        </p:spPr>
        <p:txBody>
          <a:bodyPr/>
          <a:lstStyle/>
          <a:p>
            <a:r>
              <a:rPr lang="en-US" dirty="0" smtClean="0"/>
              <a:t>Applying</a:t>
            </a:r>
            <a:r>
              <a:rPr lang="en-US" dirty="0" smtClean="0"/>
              <a:t> </a:t>
            </a:r>
            <a:r>
              <a:rPr lang="en-US" dirty="0"/>
              <a:t>P</a:t>
            </a:r>
            <a:r>
              <a:rPr lang="en-US" dirty="0" smtClean="0"/>
              <a:t>rinciples </a:t>
            </a:r>
            <a:r>
              <a:rPr lang="en-US" dirty="0" smtClean="0"/>
              <a:t>of Systems of Care into Community and School Partnerships</a:t>
            </a:r>
          </a:p>
          <a:p>
            <a:endParaRPr lang="en-US" dirty="0"/>
          </a:p>
          <a:p>
            <a:r>
              <a:rPr lang="en-US" sz="2000" i="1" dirty="0" smtClean="0"/>
              <a:t>Niki Grajewski, </a:t>
            </a:r>
            <a:r>
              <a:rPr lang="en-US" sz="2000" i="1" dirty="0" smtClean="0"/>
              <a:t>LCSW</a:t>
            </a:r>
          </a:p>
          <a:p>
            <a:r>
              <a:rPr lang="en-US" sz="2000" i="1" dirty="0" smtClean="0"/>
              <a:t>Megan </a:t>
            </a:r>
            <a:r>
              <a:rPr lang="en-US" sz="2000" i="1" dirty="0" smtClean="0"/>
              <a:t>Ragan, </a:t>
            </a:r>
            <a:r>
              <a:rPr lang="en-US" sz="2000" i="1" dirty="0" smtClean="0"/>
              <a:t>MSW</a:t>
            </a:r>
          </a:p>
          <a:p>
            <a:r>
              <a:rPr lang="en-US" sz="2000" i="1" dirty="0" smtClean="0"/>
              <a:t>Taylor Marks, LCSW</a:t>
            </a:r>
            <a:endParaRPr lang="en-US" sz="2000" i="1" dirty="0"/>
          </a:p>
        </p:txBody>
      </p:sp>
    </p:spTree>
    <p:extLst>
      <p:ext uri="{BB962C8B-B14F-4D97-AF65-F5344CB8AC3E}">
        <p14:creationId xmlns:p14="http://schemas.microsoft.com/office/powerpoint/2010/main" val="269395169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Introductions</a:t>
            </a:r>
            <a:endParaRPr lang="en-US" dirty="0"/>
          </a:p>
        </p:txBody>
      </p:sp>
      <p:sp>
        <p:nvSpPr>
          <p:cNvPr id="3" name="Content Placeholder 2"/>
          <p:cNvSpPr>
            <a:spLocks noGrp="1"/>
          </p:cNvSpPr>
          <p:nvPr>
            <p:ph idx="1"/>
          </p:nvPr>
        </p:nvSpPr>
        <p:spPr>
          <a:xfrm>
            <a:off x="838200" y="1377863"/>
            <a:ext cx="10515600" cy="4337137"/>
          </a:xfrm>
        </p:spPr>
        <p:txBody>
          <a:bodyPr>
            <a:normAutofit fontScale="92500" lnSpcReduction="20000"/>
          </a:bodyPr>
          <a:lstStyle/>
          <a:p>
            <a:pPr marL="0" indent="0">
              <a:buNone/>
            </a:pPr>
            <a:endParaRPr lang="en-US" dirty="0" smtClean="0"/>
          </a:p>
          <a:p>
            <a:pPr marL="0" indent="0">
              <a:buNone/>
            </a:pPr>
            <a:r>
              <a:rPr lang="en-US" i="1" dirty="0" smtClean="0"/>
              <a:t>Meet </a:t>
            </a:r>
            <a:r>
              <a:rPr lang="en-US" i="1" dirty="0"/>
              <a:t>y</a:t>
            </a:r>
            <a:r>
              <a:rPr lang="en-US" i="1" dirty="0" smtClean="0"/>
              <a:t>our </a:t>
            </a:r>
            <a:r>
              <a:rPr lang="en-US" i="1" dirty="0"/>
              <a:t>facilitators &amp; </a:t>
            </a:r>
            <a:r>
              <a:rPr lang="en-US" i="1" dirty="0" smtClean="0"/>
              <a:t>tell </a:t>
            </a:r>
            <a:r>
              <a:rPr lang="en-US" i="1" dirty="0"/>
              <a:t>us about you!!</a:t>
            </a:r>
            <a:endParaRPr lang="en-US" i="1" dirty="0" smtClean="0"/>
          </a:p>
          <a:p>
            <a:pPr marL="0" indent="0">
              <a:buNone/>
            </a:pPr>
            <a:endParaRPr lang="en-US" i="1" dirty="0"/>
          </a:p>
          <a:p>
            <a:pPr marL="0" indent="0">
              <a:buNone/>
            </a:pPr>
            <a:r>
              <a:rPr lang="en-US" i="1" dirty="0" smtClean="0"/>
              <a:t>		</a:t>
            </a:r>
          </a:p>
          <a:p>
            <a:pPr>
              <a:buFont typeface="Wingdings" panose="05000000000000000000" pitchFamily="2" charset="2"/>
              <a:buChar char="v"/>
            </a:pPr>
            <a:r>
              <a:rPr lang="en-US" i="1" dirty="0" smtClean="0"/>
              <a:t>School Counselor		</a:t>
            </a:r>
          </a:p>
          <a:p>
            <a:pPr>
              <a:buFont typeface="Wingdings" panose="05000000000000000000" pitchFamily="2" charset="2"/>
              <a:buChar char="v"/>
            </a:pPr>
            <a:r>
              <a:rPr lang="en-US" i="1" dirty="0" smtClean="0"/>
              <a:t>School Social Worker</a:t>
            </a:r>
          </a:p>
          <a:p>
            <a:pPr>
              <a:buFont typeface="Wingdings" panose="05000000000000000000" pitchFamily="2" charset="2"/>
              <a:buChar char="v"/>
            </a:pPr>
            <a:r>
              <a:rPr lang="en-US" i="1" dirty="0" smtClean="0"/>
              <a:t>Administrator</a:t>
            </a:r>
          </a:p>
          <a:p>
            <a:pPr>
              <a:buFont typeface="Wingdings" panose="05000000000000000000" pitchFamily="2" charset="2"/>
              <a:buChar char="v"/>
            </a:pPr>
            <a:r>
              <a:rPr lang="en-US" i="1" dirty="0" smtClean="0"/>
              <a:t>Length of time in education?</a:t>
            </a:r>
          </a:p>
          <a:p>
            <a:pPr>
              <a:buFont typeface="Wingdings" panose="05000000000000000000" pitchFamily="2" charset="2"/>
              <a:buChar char="v"/>
            </a:pPr>
            <a:r>
              <a:rPr lang="en-US" i="1" dirty="0" smtClean="0"/>
              <a:t>Region of State employed</a:t>
            </a:r>
            <a:r>
              <a:rPr lang="en-US" i="1" dirty="0" smtClean="0"/>
              <a:t>?</a:t>
            </a:r>
            <a:endParaRPr lang="en-US" i="1" dirty="0"/>
          </a:p>
          <a:p>
            <a:pPr>
              <a:buFont typeface="Wingdings" panose="05000000000000000000" pitchFamily="2" charset="2"/>
              <a:buChar char="v"/>
            </a:pPr>
            <a:r>
              <a:rPr lang="en-US" i="1" dirty="0" smtClean="0"/>
              <a:t>Familiarity with Systems of Care principles and philosophy?</a:t>
            </a:r>
            <a:endParaRPr lang="en-US" i="1" dirty="0"/>
          </a:p>
        </p:txBody>
      </p:sp>
      <p:pic>
        <p:nvPicPr>
          <p:cNvPr id="4" name="Picture 3" descr="Introductions &amp; Conclusions - Excelsior College OWL"/>
          <p:cNvPicPr>
            <a:picLocks noChangeAspect="1"/>
          </p:cNvPicPr>
          <p:nvPr/>
        </p:nvPicPr>
        <p:blipFill>
          <a:blip r:embed="rId3">
            <a:duotone>
              <a:prstClr val="black"/>
              <a:srgbClr val="54A49D">
                <a:tint val="45000"/>
                <a:satMod val="400000"/>
              </a:srgbClr>
            </a:duotone>
            <a:extLst>
              <a:ext uri="{28A0092B-C50C-407E-A947-70E740481C1C}">
                <a14:useLocalDpi xmlns:a14="http://schemas.microsoft.com/office/drawing/2010/main" val="0"/>
              </a:ext>
            </a:extLst>
          </a:blip>
          <a:stretch>
            <a:fillRect/>
          </a:stretch>
        </p:blipFill>
        <p:spPr>
          <a:xfrm>
            <a:off x="7415443" y="1690688"/>
            <a:ext cx="3938357" cy="2670279"/>
          </a:xfrm>
          <a:prstGeom prst="rect">
            <a:avLst/>
          </a:prstGeom>
        </p:spPr>
      </p:pic>
    </p:spTree>
    <p:extLst>
      <p:ext uri="{BB962C8B-B14F-4D97-AF65-F5344CB8AC3E}">
        <p14:creationId xmlns:p14="http://schemas.microsoft.com/office/powerpoint/2010/main" val="71475717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a:t>
            </a:r>
            <a:endParaRPr lang="en-US" dirty="0"/>
          </a:p>
        </p:txBody>
      </p:sp>
      <p:sp>
        <p:nvSpPr>
          <p:cNvPr id="3" name="Content Placeholder 2"/>
          <p:cNvSpPr>
            <a:spLocks noGrp="1"/>
          </p:cNvSpPr>
          <p:nvPr>
            <p:ph idx="1"/>
          </p:nvPr>
        </p:nvSpPr>
        <p:spPr/>
        <p:txBody>
          <a:bodyPr>
            <a:normAutofit fontScale="92500" lnSpcReduction="20000"/>
          </a:bodyPr>
          <a:lstStyle/>
          <a:p>
            <a:pPr>
              <a:buFont typeface="Wingdings" panose="05000000000000000000" pitchFamily="2" charset="2"/>
              <a:buChar char="v"/>
            </a:pPr>
            <a:r>
              <a:rPr lang="en-US" dirty="0" smtClean="0"/>
              <a:t>Overview of Mental Health Systems of Care</a:t>
            </a:r>
          </a:p>
          <a:p>
            <a:pPr marL="0" indent="0">
              <a:buNone/>
            </a:pPr>
            <a:endParaRPr lang="en-US" dirty="0" smtClean="0"/>
          </a:p>
          <a:p>
            <a:pPr>
              <a:buFont typeface="Wingdings" panose="05000000000000000000" pitchFamily="2" charset="2"/>
              <a:buChar char="v"/>
            </a:pPr>
            <a:r>
              <a:rPr lang="en-US" dirty="0" smtClean="0"/>
              <a:t>Community and School Integration – Program Overview</a:t>
            </a:r>
          </a:p>
          <a:p>
            <a:pPr lvl="1">
              <a:buFont typeface="Wingdings" panose="05000000000000000000" pitchFamily="2" charset="2"/>
              <a:buChar char="v"/>
            </a:pPr>
            <a:r>
              <a:rPr lang="en-US" dirty="0"/>
              <a:t>Building Compassionate Communities</a:t>
            </a:r>
          </a:p>
          <a:p>
            <a:pPr lvl="1">
              <a:buFont typeface="Wingdings" panose="05000000000000000000" pitchFamily="2" charset="2"/>
              <a:buChar char="v"/>
            </a:pPr>
            <a:r>
              <a:rPr lang="en-US" dirty="0"/>
              <a:t>TREE and Flourish</a:t>
            </a:r>
          </a:p>
          <a:p>
            <a:pPr lvl="1">
              <a:buFont typeface="Wingdings" panose="05000000000000000000" pitchFamily="2" charset="2"/>
              <a:buChar char="v"/>
            </a:pPr>
            <a:r>
              <a:rPr lang="en-US" dirty="0" smtClean="0"/>
              <a:t>CT3</a:t>
            </a:r>
          </a:p>
          <a:p>
            <a:pPr marL="457200" lvl="1" indent="0">
              <a:buNone/>
            </a:pPr>
            <a:endParaRPr lang="en-US" dirty="0" smtClean="0"/>
          </a:p>
          <a:p>
            <a:pPr>
              <a:buFont typeface="Wingdings" panose="05000000000000000000" pitchFamily="2" charset="2"/>
              <a:buChar char="v"/>
            </a:pPr>
            <a:r>
              <a:rPr lang="en-US" dirty="0" smtClean="0"/>
              <a:t>Wrap </a:t>
            </a:r>
            <a:r>
              <a:rPr lang="en-US" dirty="0" smtClean="0"/>
              <a:t>Up</a:t>
            </a:r>
          </a:p>
          <a:p>
            <a:pPr>
              <a:buFont typeface="Wingdings" panose="05000000000000000000" pitchFamily="2" charset="2"/>
              <a:buChar char="v"/>
            </a:pPr>
            <a:endParaRPr lang="en-US" dirty="0" smtClean="0"/>
          </a:p>
          <a:p>
            <a:pPr>
              <a:buFont typeface="Wingdings" panose="05000000000000000000" pitchFamily="2" charset="2"/>
              <a:buChar char="v"/>
            </a:pPr>
            <a:r>
              <a:rPr lang="en-US" dirty="0" smtClean="0"/>
              <a:t>Questions</a:t>
            </a:r>
          </a:p>
        </p:txBody>
      </p:sp>
    </p:spTree>
    <p:extLst>
      <p:ext uri="{BB962C8B-B14F-4D97-AF65-F5344CB8AC3E}">
        <p14:creationId xmlns:p14="http://schemas.microsoft.com/office/powerpoint/2010/main" val="238327861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5940935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Centerstone at a glance</a:t>
            </a:r>
            <a:endParaRPr lang="en-US" dirty="0"/>
          </a:p>
        </p:txBody>
      </p:sp>
    </p:spTree>
    <p:extLst>
      <p:ext uri="{BB962C8B-B14F-4D97-AF65-F5344CB8AC3E}">
        <p14:creationId xmlns:p14="http://schemas.microsoft.com/office/powerpoint/2010/main" val="131947028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Definition of a System of Care</a:t>
            </a:r>
            <a:endParaRPr lang="en-US" dirty="0"/>
          </a:p>
        </p:txBody>
      </p:sp>
      <p:sp>
        <p:nvSpPr>
          <p:cNvPr id="3" name="Content Placeholder 2"/>
          <p:cNvSpPr>
            <a:spLocks noGrp="1"/>
          </p:cNvSpPr>
          <p:nvPr>
            <p:ph idx="1"/>
          </p:nvPr>
        </p:nvSpPr>
        <p:spPr/>
        <p:txBody>
          <a:bodyPr/>
          <a:lstStyle/>
          <a:p>
            <a:pPr marL="0" indent="0">
              <a:buNone/>
            </a:pPr>
            <a:r>
              <a:rPr lang="en-US" dirty="0" smtClean="0"/>
              <a:t>A </a:t>
            </a:r>
            <a:r>
              <a:rPr lang="en-US" dirty="0"/>
              <a:t>system of care incorporates a </a:t>
            </a:r>
            <a:r>
              <a:rPr lang="en-US" u="sng" dirty="0"/>
              <a:t>broad, flexible array </a:t>
            </a:r>
            <a:r>
              <a:rPr lang="en-US" u="sng" dirty="0" smtClean="0"/>
              <a:t>of </a:t>
            </a:r>
            <a:r>
              <a:rPr lang="en-US" u="sng" dirty="0"/>
              <a:t>effective services and supports </a:t>
            </a:r>
            <a:r>
              <a:rPr lang="en-US" dirty="0"/>
              <a:t>for a defined population that is organized into a </a:t>
            </a:r>
            <a:r>
              <a:rPr lang="en-US" u="sng" dirty="0"/>
              <a:t>coordinated network</a:t>
            </a:r>
            <a:r>
              <a:rPr lang="en-US" dirty="0"/>
              <a:t>, </a:t>
            </a:r>
            <a:r>
              <a:rPr lang="en-US" u="sng" dirty="0"/>
              <a:t>integrates care planning and management</a:t>
            </a:r>
            <a:r>
              <a:rPr lang="en-US" dirty="0"/>
              <a:t> across multiple levels, is </a:t>
            </a:r>
            <a:r>
              <a:rPr lang="en-US" u="sng" dirty="0"/>
              <a:t>culturally and linguistically competent</a:t>
            </a:r>
            <a:r>
              <a:rPr lang="en-US" dirty="0"/>
              <a:t>, builds meaningful </a:t>
            </a:r>
            <a:r>
              <a:rPr lang="en-US" u="sng" dirty="0"/>
              <a:t>partnerships with families and youth</a:t>
            </a:r>
            <a:r>
              <a:rPr lang="en-US" dirty="0"/>
              <a:t> at service delivery, management, and policy levels, has supportive policy and management infrastructure, and is </a:t>
            </a:r>
            <a:r>
              <a:rPr lang="en-US" u="sng" dirty="0"/>
              <a:t>data-driven.</a:t>
            </a:r>
          </a:p>
          <a:p>
            <a:endParaRPr lang="en-US" dirty="0"/>
          </a:p>
        </p:txBody>
      </p:sp>
    </p:spTree>
    <p:extLst>
      <p:ext uri="{BB962C8B-B14F-4D97-AF65-F5344CB8AC3E}">
        <p14:creationId xmlns:p14="http://schemas.microsoft.com/office/powerpoint/2010/main" val="57917547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2"/>
          <p:cNvSpPr>
            <a:spLocks noGrp="1" noChangeArrowheads="1"/>
          </p:cNvSpPr>
          <p:nvPr>
            <p:ph type="title"/>
          </p:nvPr>
        </p:nvSpPr>
        <p:spPr>
          <a:xfrm>
            <a:off x="737991" y="139656"/>
            <a:ext cx="10515600" cy="1325563"/>
          </a:xfrm>
        </p:spPr>
        <p:txBody>
          <a:bodyPr/>
          <a:lstStyle/>
          <a:p>
            <a:r>
              <a:rPr lang="en-US" dirty="0" smtClean="0"/>
              <a:t>Historic/Current Systems Problems</a:t>
            </a:r>
            <a:endParaRPr lang="en-US" dirty="0"/>
          </a:p>
        </p:txBody>
      </p:sp>
      <p:sp>
        <p:nvSpPr>
          <p:cNvPr id="181252" name="Text Box 4"/>
          <p:cNvSpPr txBox="1">
            <a:spLocks noChangeArrowheads="1"/>
          </p:cNvSpPr>
          <p:nvPr/>
        </p:nvSpPr>
        <p:spPr bwMode="auto">
          <a:xfrm>
            <a:off x="2441531" y="6248400"/>
            <a:ext cx="7315200" cy="400110"/>
          </a:xfrm>
          <a:prstGeom prst="rect">
            <a:avLst/>
          </a:prstGeom>
          <a:noFill/>
          <a:ln w="9525">
            <a:noFill/>
            <a:miter lim="800000"/>
            <a:headEnd/>
            <a:tailEnd/>
          </a:ln>
          <a:effectLst/>
        </p:spPr>
        <p:txBody>
          <a:bodyPr>
            <a:spAutoFit/>
          </a:bodyPr>
          <a:lstStyle/>
          <a:p>
            <a:pPr algn="ctr">
              <a:defRPr/>
            </a:pPr>
            <a:r>
              <a:rPr lang="en-US" sz="1000" b="1" dirty="0">
                <a:solidFill>
                  <a:srgbClr val="367689"/>
                </a:solidFill>
                <a:effectLst>
                  <a:outerShdw blurRad="38100" dist="38100" dir="2700000" algn="tl">
                    <a:srgbClr val="000000"/>
                  </a:outerShdw>
                </a:effectLst>
              </a:rPr>
              <a:t/>
            </a:r>
            <a:br>
              <a:rPr lang="en-US" sz="1000" b="1" dirty="0">
                <a:solidFill>
                  <a:srgbClr val="367689"/>
                </a:solidFill>
                <a:effectLst>
                  <a:outerShdw blurRad="38100" dist="38100" dir="2700000" algn="tl">
                    <a:srgbClr val="000000"/>
                  </a:outerShdw>
                </a:effectLst>
              </a:rPr>
            </a:br>
            <a:r>
              <a:rPr lang="en-US" sz="1000" b="1" dirty="0">
                <a:effectLst>
                  <a:outerShdw blurRad="38100" dist="38100" dir="2700000" algn="tl">
                    <a:srgbClr val="000000"/>
                  </a:outerShdw>
                </a:effectLst>
              </a:rPr>
              <a:t> </a:t>
            </a:r>
            <a:r>
              <a:rPr lang="en-US" sz="1000" dirty="0"/>
              <a:t>Pires, S. (1996). Human Service Collaborative, Washington, D.C.</a:t>
            </a:r>
          </a:p>
        </p:txBody>
      </p:sp>
      <p:graphicFrame>
        <p:nvGraphicFramePr>
          <p:cNvPr id="7" name="Diagram 6"/>
          <p:cNvGraphicFramePr/>
          <p:nvPr>
            <p:extLst>
              <p:ext uri="{D42A27DB-BD31-4B8C-83A1-F6EECF244321}">
                <p14:modId xmlns:p14="http://schemas.microsoft.com/office/powerpoint/2010/main" val="1979482889"/>
              </p:ext>
            </p:extLst>
          </p:nvPr>
        </p:nvGraphicFramePr>
        <p:xfrm>
          <a:off x="2022475" y="1371600"/>
          <a:ext cx="8147050" cy="4876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7626877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7888" y="102078"/>
            <a:ext cx="10515600" cy="1325563"/>
          </a:xfrm>
        </p:spPr>
        <p:txBody>
          <a:bodyPr/>
          <a:lstStyle/>
          <a:p>
            <a:r>
              <a:rPr lang="en-US" dirty="0" smtClean="0"/>
              <a:t>Alignment with CASSP Principles</a:t>
            </a:r>
            <a:endParaRPr lang="en-US" dirty="0"/>
          </a:p>
        </p:txBody>
      </p:sp>
      <p:sp>
        <p:nvSpPr>
          <p:cNvPr id="3" name="Content Placeholder 2"/>
          <p:cNvSpPr>
            <a:spLocks noGrp="1"/>
          </p:cNvSpPr>
          <p:nvPr>
            <p:ph idx="1"/>
          </p:nvPr>
        </p:nvSpPr>
        <p:spPr/>
        <p:txBody>
          <a:bodyPr/>
          <a:lstStyle/>
          <a:p>
            <a:pPr marL="0" indent="0">
              <a:buNone/>
            </a:pPr>
            <a:r>
              <a:rPr lang="en-US" dirty="0" smtClean="0"/>
              <a:t>1</a:t>
            </a:r>
            <a:r>
              <a:rPr lang="en-US" dirty="0"/>
              <a:t>) </a:t>
            </a:r>
            <a:r>
              <a:rPr lang="en-US" dirty="0" smtClean="0"/>
              <a:t>Services </a:t>
            </a:r>
            <a:r>
              <a:rPr lang="en-US" dirty="0"/>
              <a:t>are child-centered</a:t>
            </a:r>
          </a:p>
          <a:p>
            <a:pPr marL="0" indent="0">
              <a:buNone/>
            </a:pPr>
            <a:r>
              <a:rPr lang="en-US" dirty="0"/>
              <a:t>2) Services are family-based</a:t>
            </a:r>
          </a:p>
          <a:p>
            <a:pPr marL="0" indent="0">
              <a:buNone/>
            </a:pPr>
            <a:r>
              <a:rPr lang="en-US" dirty="0"/>
              <a:t>3) Services are community-based</a:t>
            </a:r>
          </a:p>
          <a:p>
            <a:pPr marL="0" indent="0">
              <a:buNone/>
            </a:pPr>
            <a:r>
              <a:rPr lang="en-US" dirty="0"/>
              <a:t>4) Services are multi-system</a:t>
            </a:r>
          </a:p>
          <a:p>
            <a:pPr marL="0" indent="0">
              <a:buNone/>
            </a:pPr>
            <a:r>
              <a:rPr lang="en-US" dirty="0"/>
              <a:t>5) Services are culturally competent</a:t>
            </a:r>
          </a:p>
          <a:p>
            <a:pPr marL="0" indent="0">
              <a:buNone/>
            </a:pPr>
            <a:r>
              <a:rPr lang="en-US" dirty="0"/>
              <a:t>6) Services are least restrictive and intrusive as possible</a:t>
            </a:r>
          </a:p>
          <a:p>
            <a:endParaRPr lang="en-US" dirty="0"/>
          </a:p>
        </p:txBody>
      </p:sp>
    </p:spTree>
    <p:extLst>
      <p:ext uri="{BB962C8B-B14F-4D97-AF65-F5344CB8AC3E}">
        <p14:creationId xmlns:p14="http://schemas.microsoft.com/office/powerpoint/2010/main" val="819728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Text Box 2"/>
          <p:cNvSpPr txBox="1">
            <a:spLocks noChangeArrowheads="1"/>
          </p:cNvSpPr>
          <p:nvPr/>
        </p:nvSpPr>
        <p:spPr bwMode="auto">
          <a:xfrm>
            <a:off x="850366" y="92937"/>
            <a:ext cx="8077200" cy="1200329"/>
          </a:xfrm>
          <a:prstGeom prst="rect">
            <a:avLst/>
          </a:prstGeom>
          <a:noFill/>
          <a:ln w="9525">
            <a:noFill/>
            <a:miter lim="800000"/>
            <a:headEnd/>
            <a:tailEnd/>
          </a:ln>
        </p:spPr>
        <p:txBody>
          <a:bodyPr wrap="square">
            <a:spAutoFit/>
          </a:bodyPr>
          <a:lstStyle/>
          <a:p>
            <a:r>
              <a:rPr lang="en-US" sz="3600" dirty="0">
                <a:solidFill>
                  <a:srgbClr val="98CDCD"/>
                </a:solidFill>
                <a:latin typeface="Arial" panose="020B0604020202020204" pitchFamily="34" charset="0"/>
                <a:cs typeface="Arial" panose="020B0604020202020204" pitchFamily="34" charset="0"/>
              </a:rPr>
              <a:t>Characteristics of Systems of Care as </a:t>
            </a:r>
          </a:p>
          <a:p>
            <a:r>
              <a:rPr lang="en-US" sz="3600" dirty="0">
                <a:solidFill>
                  <a:srgbClr val="98CDCD"/>
                </a:solidFill>
                <a:latin typeface="Arial" panose="020B0604020202020204" pitchFamily="34" charset="0"/>
                <a:cs typeface="Arial" panose="020B0604020202020204" pitchFamily="34" charset="0"/>
              </a:rPr>
              <a:t>Systems Reform Initiatives</a:t>
            </a:r>
          </a:p>
        </p:txBody>
      </p:sp>
      <p:sp>
        <p:nvSpPr>
          <p:cNvPr id="26628" name="Text Box 3"/>
          <p:cNvSpPr txBox="1">
            <a:spLocks noChangeArrowheads="1"/>
          </p:cNvSpPr>
          <p:nvPr/>
        </p:nvSpPr>
        <p:spPr bwMode="auto">
          <a:xfrm>
            <a:off x="1193430" y="1310420"/>
            <a:ext cx="4219360" cy="4893647"/>
          </a:xfrm>
          <a:prstGeom prst="rect">
            <a:avLst/>
          </a:prstGeom>
          <a:noFill/>
          <a:ln w="9525">
            <a:noFill/>
            <a:miter lim="800000"/>
            <a:headEnd/>
            <a:tailEnd/>
          </a:ln>
        </p:spPr>
        <p:txBody>
          <a:bodyPr wrap="none">
            <a:spAutoFit/>
          </a:bodyPr>
          <a:lstStyle/>
          <a:p>
            <a:pPr>
              <a:lnSpc>
                <a:spcPts val="2400"/>
              </a:lnSpc>
              <a:spcBef>
                <a:spcPct val="50000"/>
              </a:spcBef>
              <a:buClr>
                <a:schemeClr val="tx2"/>
              </a:buClr>
            </a:pPr>
            <a:r>
              <a:rPr lang="en-US" sz="2000" b="1" u="sng" dirty="0"/>
              <a:t>FROM</a:t>
            </a:r>
          </a:p>
          <a:p>
            <a:pPr>
              <a:lnSpc>
                <a:spcPts val="2400"/>
              </a:lnSpc>
              <a:spcBef>
                <a:spcPct val="50000"/>
              </a:spcBef>
              <a:buClr>
                <a:schemeClr val="tx2"/>
              </a:buClr>
            </a:pPr>
            <a:r>
              <a:rPr lang="en-US" sz="2400" dirty="0"/>
              <a:t>Fragmented service delivery</a:t>
            </a:r>
          </a:p>
          <a:p>
            <a:pPr>
              <a:lnSpc>
                <a:spcPts val="2400"/>
              </a:lnSpc>
              <a:spcBef>
                <a:spcPct val="50000"/>
              </a:spcBef>
              <a:buClr>
                <a:schemeClr val="tx2"/>
              </a:buClr>
            </a:pPr>
            <a:r>
              <a:rPr lang="en-US" sz="2400" dirty="0"/>
              <a:t>Categorical programs/funding</a:t>
            </a:r>
          </a:p>
          <a:p>
            <a:pPr>
              <a:lnSpc>
                <a:spcPts val="2400"/>
              </a:lnSpc>
              <a:spcBef>
                <a:spcPct val="50000"/>
              </a:spcBef>
              <a:buClr>
                <a:schemeClr val="tx2"/>
              </a:buClr>
            </a:pPr>
            <a:r>
              <a:rPr lang="en-US" sz="2400" dirty="0"/>
              <a:t>Limited services</a:t>
            </a:r>
          </a:p>
          <a:p>
            <a:pPr>
              <a:lnSpc>
                <a:spcPts val="2400"/>
              </a:lnSpc>
              <a:spcBef>
                <a:spcPct val="50000"/>
              </a:spcBef>
              <a:buClr>
                <a:schemeClr val="tx2"/>
              </a:buClr>
            </a:pPr>
            <a:r>
              <a:rPr lang="en-US" sz="2400" dirty="0"/>
              <a:t>Reactive, crisis-oriented </a:t>
            </a:r>
          </a:p>
          <a:p>
            <a:pPr>
              <a:lnSpc>
                <a:spcPts val="2400"/>
              </a:lnSpc>
              <a:spcBef>
                <a:spcPct val="50000"/>
              </a:spcBef>
              <a:buClr>
                <a:schemeClr val="tx2"/>
              </a:buClr>
            </a:pPr>
            <a:r>
              <a:rPr lang="en-US" sz="2400" dirty="0" smtClean="0"/>
              <a:t>Focus </a:t>
            </a:r>
            <a:r>
              <a:rPr lang="en-US" sz="2400" dirty="0"/>
              <a:t>on “deep end,” restrictive </a:t>
            </a:r>
          </a:p>
          <a:p>
            <a:pPr>
              <a:lnSpc>
                <a:spcPts val="2400"/>
              </a:lnSpc>
              <a:spcBef>
                <a:spcPct val="50000"/>
              </a:spcBef>
              <a:buClr>
                <a:schemeClr val="tx2"/>
              </a:buClr>
            </a:pPr>
            <a:r>
              <a:rPr lang="en-US" sz="2400" dirty="0"/>
              <a:t>Children/youth out-of-home</a:t>
            </a:r>
          </a:p>
          <a:p>
            <a:pPr>
              <a:lnSpc>
                <a:spcPts val="2400"/>
              </a:lnSpc>
              <a:spcBef>
                <a:spcPct val="50000"/>
              </a:spcBef>
              <a:buClr>
                <a:schemeClr val="tx2"/>
              </a:buClr>
            </a:pPr>
            <a:r>
              <a:rPr lang="en-US" sz="2400" dirty="0"/>
              <a:t>Centralized authority</a:t>
            </a:r>
          </a:p>
          <a:p>
            <a:pPr>
              <a:lnSpc>
                <a:spcPts val="2400"/>
              </a:lnSpc>
              <a:spcBef>
                <a:spcPct val="50000"/>
              </a:spcBef>
              <a:buClr>
                <a:schemeClr val="tx2"/>
              </a:buClr>
            </a:pPr>
            <a:r>
              <a:rPr lang="en-US" sz="2400" dirty="0"/>
              <a:t>Foster “dependency”</a:t>
            </a:r>
          </a:p>
          <a:p>
            <a:pPr>
              <a:spcBef>
                <a:spcPct val="50000"/>
              </a:spcBef>
            </a:pPr>
            <a:endParaRPr lang="en-US" sz="2400" dirty="0"/>
          </a:p>
        </p:txBody>
      </p:sp>
      <p:sp>
        <p:nvSpPr>
          <p:cNvPr id="26629" name="Text Box 4"/>
          <p:cNvSpPr txBox="1">
            <a:spLocks noChangeArrowheads="1"/>
          </p:cNvSpPr>
          <p:nvPr/>
        </p:nvSpPr>
        <p:spPr bwMode="auto">
          <a:xfrm>
            <a:off x="6070229" y="1352730"/>
            <a:ext cx="5779393" cy="4708981"/>
          </a:xfrm>
          <a:prstGeom prst="rect">
            <a:avLst/>
          </a:prstGeom>
          <a:noFill/>
          <a:ln w="9525">
            <a:noFill/>
            <a:miter lim="800000"/>
            <a:headEnd/>
            <a:tailEnd/>
          </a:ln>
        </p:spPr>
        <p:txBody>
          <a:bodyPr wrap="square">
            <a:spAutoFit/>
          </a:bodyPr>
          <a:lstStyle/>
          <a:p>
            <a:pPr>
              <a:lnSpc>
                <a:spcPts val="2400"/>
              </a:lnSpc>
              <a:spcBef>
                <a:spcPct val="50000"/>
              </a:spcBef>
              <a:buClr>
                <a:schemeClr val="tx2"/>
              </a:buClr>
            </a:pPr>
            <a:r>
              <a:rPr lang="en-US" sz="2000" b="1" u="sng" dirty="0"/>
              <a:t>TO</a:t>
            </a:r>
          </a:p>
          <a:p>
            <a:pPr>
              <a:lnSpc>
                <a:spcPts val="2400"/>
              </a:lnSpc>
              <a:spcBef>
                <a:spcPct val="50000"/>
              </a:spcBef>
              <a:buClr>
                <a:schemeClr val="tx2"/>
              </a:buClr>
            </a:pPr>
            <a:r>
              <a:rPr lang="en-US" sz="2400" dirty="0"/>
              <a:t>Coordinated service delivery</a:t>
            </a:r>
          </a:p>
          <a:p>
            <a:pPr>
              <a:lnSpc>
                <a:spcPts val="2400"/>
              </a:lnSpc>
              <a:spcBef>
                <a:spcPct val="50000"/>
              </a:spcBef>
              <a:buClr>
                <a:schemeClr val="tx2"/>
              </a:buClr>
            </a:pPr>
            <a:r>
              <a:rPr lang="en-US" sz="2400" dirty="0"/>
              <a:t>Blended resources</a:t>
            </a:r>
          </a:p>
          <a:p>
            <a:pPr>
              <a:lnSpc>
                <a:spcPts val="2400"/>
              </a:lnSpc>
              <a:spcBef>
                <a:spcPct val="50000"/>
              </a:spcBef>
              <a:buClr>
                <a:schemeClr val="tx2"/>
              </a:buClr>
            </a:pPr>
            <a:r>
              <a:rPr lang="en-US" sz="2400" dirty="0"/>
              <a:t>Comprehensive service array</a:t>
            </a:r>
          </a:p>
          <a:p>
            <a:pPr>
              <a:lnSpc>
                <a:spcPts val="2400"/>
              </a:lnSpc>
              <a:spcBef>
                <a:spcPct val="50000"/>
              </a:spcBef>
              <a:buClr>
                <a:schemeClr val="tx2"/>
              </a:buClr>
            </a:pPr>
            <a:r>
              <a:rPr lang="en-US" sz="2400" dirty="0"/>
              <a:t>Focus on prevention/early </a:t>
            </a:r>
            <a:r>
              <a:rPr lang="en-US" sz="2400" dirty="0" smtClean="0"/>
              <a:t>intervention</a:t>
            </a:r>
            <a:endParaRPr lang="en-US" sz="2400" dirty="0"/>
          </a:p>
          <a:p>
            <a:pPr>
              <a:lnSpc>
                <a:spcPts val="2400"/>
              </a:lnSpc>
              <a:spcBef>
                <a:spcPct val="50000"/>
              </a:spcBef>
              <a:buClr>
                <a:schemeClr val="tx2"/>
              </a:buClr>
            </a:pPr>
            <a:r>
              <a:rPr lang="en-US" sz="2400" dirty="0" smtClean="0"/>
              <a:t>Least </a:t>
            </a:r>
            <a:r>
              <a:rPr lang="en-US" sz="2400" dirty="0"/>
              <a:t>restrictive settings</a:t>
            </a:r>
          </a:p>
          <a:p>
            <a:pPr>
              <a:lnSpc>
                <a:spcPts val="2400"/>
              </a:lnSpc>
              <a:spcBef>
                <a:spcPct val="50000"/>
              </a:spcBef>
              <a:buClr>
                <a:schemeClr val="tx2"/>
              </a:buClr>
            </a:pPr>
            <a:r>
              <a:rPr lang="en-US" sz="2400" dirty="0"/>
              <a:t>Children/youth within families</a:t>
            </a:r>
          </a:p>
          <a:p>
            <a:pPr>
              <a:lnSpc>
                <a:spcPts val="2400"/>
              </a:lnSpc>
              <a:spcBef>
                <a:spcPct val="50000"/>
              </a:spcBef>
              <a:buClr>
                <a:schemeClr val="tx2"/>
              </a:buClr>
            </a:pPr>
            <a:r>
              <a:rPr lang="en-US" sz="2400" dirty="0"/>
              <a:t>Community-based ownership</a:t>
            </a:r>
          </a:p>
          <a:p>
            <a:pPr>
              <a:lnSpc>
                <a:spcPts val="2400"/>
              </a:lnSpc>
              <a:spcBef>
                <a:spcPct val="50000"/>
              </a:spcBef>
              <a:buClr>
                <a:schemeClr val="tx2"/>
              </a:buClr>
            </a:pPr>
            <a:r>
              <a:rPr lang="en-US" sz="2400" dirty="0"/>
              <a:t>Build on strengths and resiliency </a:t>
            </a:r>
          </a:p>
          <a:p>
            <a:endParaRPr lang="en-US" sz="2400" dirty="0"/>
          </a:p>
        </p:txBody>
      </p:sp>
      <p:sp>
        <p:nvSpPr>
          <p:cNvPr id="26630" name="Text Box 5"/>
          <p:cNvSpPr txBox="1">
            <a:spLocks noChangeArrowheads="1"/>
          </p:cNvSpPr>
          <p:nvPr/>
        </p:nvSpPr>
        <p:spPr bwMode="auto">
          <a:xfrm>
            <a:off x="2209800" y="6350000"/>
            <a:ext cx="6737350" cy="508000"/>
          </a:xfrm>
          <a:prstGeom prst="rect">
            <a:avLst/>
          </a:prstGeom>
          <a:noFill/>
          <a:ln w="9525">
            <a:noFill/>
            <a:miter lim="800000"/>
            <a:headEnd/>
            <a:tailEnd/>
          </a:ln>
        </p:spPr>
        <p:txBody>
          <a:bodyPr wrap="none">
            <a:spAutoFit/>
          </a:bodyPr>
          <a:lstStyle/>
          <a:p>
            <a:r>
              <a:rPr lang="en-US" sz="900" dirty="0"/>
              <a:t>Pires, S. (2010). </a:t>
            </a:r>
            <a:r>
              <a:rPr lang="en-US" sz="900" i="1" dirty="0"/>
              <a:t>Building systems of care: A primer, 2</a:t>
            </a:r>
            <a:r>
              <a:rPr lang="en-US" sz="900" i="1" baseline="30000" dirty="0"/>
              <a:t>nd</a:t>
            </a:r>
            <a:r>
              <a:rPr lang="en-US" sz="900" i="1" dirty="0"/>
              <a:t> Edition. </a:t>
            </a:r>
            <a:r>
              <a:rPr lang="en-US" sz="900" dirty="0"/>
              <a:t>Washington, D.C.: Human Service Collaborative for Georgetown University</a:t>
            </a:r>
          </a:p>
          <a:p>
            <a:r>
              <a:rPr lang="en-US" sz="900" dirty="0"/>
              <a:t>National Technical Assistance Center for Children’s Mental Health.</a:t>
            </a:r>
          </a:p>
          <a:p>
            <a:endParaRPr lang="en-US" sz="900" dirty="0">
              <a:solidFill>
                <a:srgbClr val="FFFF99"/>
              </a:solidFill>
            </a:endParaRPr>
          </a:p>
        </p:txBody>
      </p:sp>
      <p:sp>
        <p:nvSpPr>
          <p:cNvPr id="26631" name="AutoShape 16"/>
          <p:cNvSpPr>
            <a:spLocks noChangeArrowheads="1"/>
          </p:cNvSpPr>
          <p:nvPr/>
        </p:nvSpPr>
        <p:spPr bwMode="auto">
          <a:xfrm>
            <a:off x="4943605" y="1937930"/>
            <a:ext cx="990600" cy="136525"/>
          </a:xfrm>
          <a:prstGeom prst="rightArrow">
            <a:avLst>
              <a:gd name="adj1" fmla="val 50000"/>
              <a:gd name="adj2" fmla="val 181395"/>
            </a:avLst>
          </a:prstGeom>
          <a:solidFill>
            <a:srgbClr val="54A49D"/>
          </a:solidFill>
          <a:ln w="9525">
            <a:solidFill>
              <a:srgbClr val="000000"/>
            </a:solidFill>
            <a:miter lim="800000"/>
            <a:headEnd/>
            <a:tailEnd/>
          </a:ln>
        </p:spPr>
        <p:txBody>
          <a:bodyPr wrap="none" anchor="ctr"/>
          <a:lstStyle/>
          <a:p>
            <a:endParaRPr lang="en-US" dirty="0"/>
          </a:p>
        </p:txBody>
      </p:sp>
      <p:sp>
        <p:nvSpPr>
          <p:cNvPr id="26632" name="AutoShape 17"/>
          <p:cNvSpPr>
            <a:spLocks noChangeArrowheads="1"/>
          </p:cNvSpPr>
          <p:nvPr/>
        </p:nvSpPr>
        <p:spPr bwMode="auto">
          <a:xfrm>
            <a:off x="5143500" y="2435405"/>
            <a:ext cx="838200" cy="136525"/>
          </a:xfrm>
          <a:prstGeom prst="rightArrow">
            <a:avLst>
              <a:gd name="adj1" fmla="val 50000"/>
              <a:gd name="adj2" fmla="val 153488"/>
            </a:avLst>
          </a:prstGeom>
          <a:solidFill>
            <a:srgbClr val="54A49D"/>
          </a:solidFill>
          <a:ln w="9525">
            <a:solidFill>
              <a:srgbClr val="000000"/>
            </a:solidFill>
            <a:miter lim="800000"/>
            <a:headEnd/>
            <a:tailEnd/>
          </a:ln>
        </p:spPr>
        <p:txBody>
          <a:bodyPr wrap="none" anchor="ctr"/>
          <a:lstStyle/>
          <a:p>
            <a:endParaRPr lang="en-US" dirty="0"/>
          </a:p>
        </p:txBody>
      </p:sp>
      <p:sp>
        <p:nvSpPr>
          <p:cNvPr id="26633" name="AutoShape 18"/>
          <p:cNvSpPr>
            <a:spLocks noChangeArrowheads="1"/>
          </p:cNvSpPr>
          <p:nvPr/>
        </p:nvSpPr>
        <p:spPr bwMode="auto">
          <a:xfrm>
            <a:off x="3422988" y="2919797"/>
            <a:ext cx="2514600" cy="136525"/>
          </a:xfrm>
          <a:prstGeom prst="rightArrow">
            <a:avLst>
              <a:gd name="adj1" fmla="val 50000"/>
              <a:gd name="adj2" fmla="val 460465"/>
            </a:avLst>
          </a:prstGeom>
          <a:solidFill>
            <a:srgbClr val="54A49D"/>
          </a:solidFill>
          <a:ln w="9525">
            <a:solidFill>
              <a:srgbClr val="000000"/>
            </a:solidFill>
            <a:miter lim="800000"/>
            <a:headEnd/>
            <a:tailEnd/>
          </a:ln>
        </p:spPr>
        <p:txBody>
          <a:bodyPr wrap="none" anchor="ctr"/>
          <a:lstStyle/>
          <a:p>
            <a:endParaRPr lang="en-US" dirty="0"/>
          </a:p>
        </p:txBody>
      </p:sp>
      <p:sp>
        <p:nvSpPr>
          <p:cNvPr id="26634" name="AutoShape 19"/>
          <p:cNvSpPr>
            <a:spLocks noChangeArrowheads="1"/>
          </p:cNvSpPr>
          <p:nvPr/>
        </p:nvSpPr>
        <p:spPr bwMode="auto">
          <a:xfrm>
            <a:off x="4410205" y="3316672"/>
            <a:ext cx="1524000" cy="136525"/>
          </a:xfrm>
          <a:prstGeom prst="rightArrow">
            <a:avLst>
              <a:gd name="adj1" fmla="val 50000"/>
              <a:gd name="adj2" fmla="val 279070"/>
            </a:avLst>
          </a:prstGeom>
          <a:solidFill>
            <a:srgbClr val="54A49D"/>
          </a:solidFill>
          <a:ln w="9525">
            <a:solidFill>
              <a:srgbClr val="000000"/>
            </a:solidFill>
            <a:miter lim="800000"/>
            <a:headEnd/>
            <a:tailEnd/>
          </a:ln>
        </p:spPr>
        <p:txBody>
          <a:bodyPr wrap="none" anchor="ctr"/>
          <a:lstStyle/>
          <a:p>
            <a:endParaRPr lang="en-US" dirty="0"/>
          </a:p>
        </p:txBody>
      </p:sp>
      <p:sp>
        <p:nvSpPr>
          <p:cNvPr id="26635" name="AutoShape 20"/>
          <p:cNvSpPr>
            <a:spLocks noChangeArrowheads="1"/>
          </p:cNvSpPr>
          <p:nvPr/>
        </p:nvSpPr>
        <p:spPr bwMode="auto">
          <a:xfrm>
            <a:off x="5324605" y="3882093"/>
            <a:ext cx="609600" cy="136525"/>
          </a:xfrm>
          <a:prstGeom prst="rightArrow">
            <a:avLst>
              <a:gd name="adj1" fmla="val 50000"/>
              <a:gd name="adj2" fmla="val 111628"/>
            </a:avLst>
          </a:prstGeom>
          <a:solidFill>
            <a:srgbClr val="54A49D"/>
          </a:solidFill>
          <a:ln w="9525">
            <a:solidFill>
              <a:srgbClr val="000000"/>
            </a:solidFill>
            <a:miter lim="800000"/>
            <a:headEnd/>
            <a:tailEnd/>
          </a:ln>
        </p:spPr>
        <p:txBody>
          <a:bodyPr wrap="none" anchor="ctr"/>
          <a:lstStyle/>
          <a:p>
            <a:endParaRPr lang="en-US" dirty="0"/>
          </a:p>
        </p:txBody>
      </p:sp>
      <p:sp>
        <p:nvSpPr>
          <p:cNvPr id="26636" name="AutoShape 21"/>
          <p:cNvSpPr>
            <a:spLocks noChangeArrowheads="1"/>
          </p:cNvSpPr>
          <p:nvPr/>
        </p:nvSpPr>
        <p:spPr bwMode="auto">
          <a:xfrm>
            <a:off x="5017880" y="4376870"/>
            <a:ext cx="914400" cy="141287"/>
          </a:xfrm>
          <a:prstGeom prst="rightArrow">
            <a:avLst>
              <a:gd name="adj1" fmla="val 50000"/>
              <a:gd name="adj2" fmla="val 161798"/>
            </a:avLst>
          </a:prstGeom>
          <a:solidFill>
            <a:srgbClr val="54A49D"/>
          </a:solidFill>
          <a:ln w="9525">
            <a:solidFill>
              <a:srgbClr val="000000"/>
            </a:solidFill>
            <a:miter lim="800000"/>
            <a:headEnd/>
            <a:tailEnd/>
          </a:ln>
        </p:spPr>
        <p:txBody>
          <a:bodyPr wrap="none" anchor="ctr"/>
          <a:lstStyle/>
          <a:p>
            <a:endParaRPr lang="en-US" dirty="0"/>
          </a:p>
        </p:txBody>
      </p:sp>
      <p:sp>
        <p:nvSpPr>
          <p:cNvPr id="26637" name="AutoShape 22"/>
          <p:cNvSpPr>
            <a:spLocks noChangeArrowheads="1"/>
          </p:cNvSpPr>
          <p:nvPr/>
        </p:nvSpPr>
        <p:spPr bwMode="auto">
          <a:xfrm>
            <a:off x="4000500" y="4850059"/>
            <a:ext cx="1981200" cy="136525"/>
          </a:xfrm>
          <a:prstGeom prst="rightArrow">
            <a:avLst>
              <a:gd name="adj1" fmla="val 50000"/>
              <a:gd name="adj2" fmla="val 362791"/>
            </a:avLst>
          </a:prstGeom>
          <a:solidFill>
            <a:srgbClr val="54A49D"/>
          </a:solidFill>
          <a:ln w="9525">
            <a:solidFill>
              <a:srgbClr val="000000"/>
            </a:solidFill>
            <a:miter lim="800000"/>
            <a:headEnd/>
            <a:tailEnd/>
          </a:ln>
        </p:spPr>
        <p:txBody>
          <a:bodyPr wrap="none" anchor="ctr"/>
          <a:lstStyle/>
          <a:p>
            <a:endParaRPr lang="en-US" dirty="0"/>
          </a:p>
        </p:txBody>
      </p:sp>
      <p:sp>
        <p:nvSpPr>
          <p:cNvPr id="26638" name="AutoShape 23"/>
          <p:cNvSpPr>
            <a:spLocks noChangeArrowheads="1"/>
          </p:cNvSpPr>
          <p:nvPr/>
        </p:nvSpPr>
        <p:spPr bwMode="auto">
          <a:xfrm>
            <a:off x="4560680" y="5349598"/>
            <a:ext cx="1371600" cy="136525"/>
          </a:xfrm>
          <a:prstGeom prst="rightArrow">
            <a:avLst>
              <a:gd name="adj1" fmla="val 50000"/>
              <a:gd name="adj2" fmla="val 251163"/>
            </a:avLst>
          </a:prstGeom>
          <a:solidFill>
            <a:srgbClr val="54A49D"/>
          </a:solidFill>
          <a:ln w="9525">
            <a:solidFill>
              <a:srgbClr val="000000"/>
            </a:solidFill>
            <a:miter lim="800000"/>
            <a:headEnd/>
            <a:tailEnd/>
          </a:ln>
        </p:spPr>
        <p:txBody>
          <a:bodyPr wrap="none" anchor="ctr"/>
          <a:lstStyle/>
          <a:p>
            <a:endParaRPr lang="en-US" dirty="0"/>
          </a:p>
        </p:txBody>
      </p:sp>
    </p:spTree>
    <p:extLst>
      <p:ext uri="{BB962C8B-B14F-4D97-AF65-F5344CB8AC3E}">
        <p14:creationId xmlns:p14="http://schemas.microsoft.com/office/powerpoint/2010/main" val="154694459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System of Care Partners</a:t>
            </a:r>
            <a:endParaRPr lang="en-US" dirty="0"/>
          </a:p>
        </p:txBody>
      </p:sp>
      <p:sp>
        <p:nvSpPr>
          <p:cNvPr id="3" name="Content Placeholder 2"/>
          <p:cNvSpPr>
            <a:spLocks noGrp="1"/>
          </p:cNvSpPr>
          <p:nvPr>
            <p:ph idx="1"/>
          </p:nvPr>
        </p:nvSpPr>
        <p:spPr/>
        <p:txBody>
          <a:bodyPr>
            <a:normAutofit lnSpcReduction="10000"/>
          </a:bodyPr>
          <a:lstStyle/>
          <a:p>
            <a:pPr>
              <a:buFont typeface="Wingdings" panose="05000000000000000000" pitchFamily="2" charset="2"/>
              <a:buChar char="v"/>
            </a:pPr>
            <a:r>
              <a:rPr lang="en-US" dirty="0" smtClean="0"/>
              <a:t>Parents					</a:t>
            </a:r>
          </a:p>
          <a:p>
            <a:pPr>
              <a:buFont typeface="Wingdings" panose="05000000000000000000" pitchFamily="2" charset="2"/>
              <a:buChar char="v"/>
            </a:pPr>
            <a:r>
              <a:rPr lang="en-US" dirty="0" smtClean="0"/>
              <a:t>Youth</a:t>
            </a:r>
          </a:p>
          <a:p>
            <a:pPr>
              <a:buFont typeface="Wingdings" panose="05000000000000000000" pitchFamily="2" charset="2"/>
              <a:buChar char="v"/>
            </a:pPr>
            <a:r>
              <a:rPr lang="en-US" dirty="0" smtClean="0"/>
              <a:t>Mental Health Providers</a:t>
            </a:r>
          </a:p>
          <a:p>
            <a:pPr>
              <a:buFont typeface="Wingdings" panose="05000000000000000000" pitchFamily="2" charset="2"/>
              <a:buChar char="v"/>
            </a:pPr>
            <a:r>
              <a:rPr lang="en-US" dirty="0" smtClean="0"/>
              <a:t>Schools</a:t>
            </a:r>
          </a:p>
          <a:p>
            <a:pPr>
              <a:buFont typeface="Wingdings" panose="05000000000000000000" pitchFamily="2" charset="2"/>
              <a:buChar char="v"/>
            </a:pPr>
            <a:r>
              <a:rPr lang="en-US" dirty="0" smtClean="0"/>
              <a:t>Child Welfare</a:t>
            </a:r>
          </a:p>
          <a:p>
            <a:pPr>
              <a:buFont typeface="Wingdings" panose="05000000000000000000" pitchFamily="2" charset="2"/>
              <a:buChar char="v"/>
            </a:pPr>
            <a:r>
              <a:rPr lang="en-US" dirty="0" smtClean="0"/>
              <a:t>Juvenile Justice</a:t>
            </a:r>
          </a:p>
          <a:p>
            <a:pPr>
              <a:buFont typeface="Wingdings" panose="05000000000000000000" pitchFamily="2" charset="2"/>
              <a:buChar char="v"/>
            </a:pPr>
            <a:r>
              <a:rPr lang="en-US" dirty="0" smtClean="0"/>
              <a:t>Medical Staff</a:t>
            </a:r>
          </a:p>
          <a:p>
            <a:pPr>
              <a:buFont typeface="Wingdings" panose="05000000000000000000" pitchFamily="2" charset="2"/>
              <a:buChar char="v"/>
            </a:pPr>
            <a:r>
              <a:rPr lang="en-US" dirty="0" smtClean="0"/>
              <a:t>Natural Supports</a:t>
            </a:r>
          </a:p>
          <a:p>
            <a:pPr>
              <a:buFont typeface="Wingdings" panose="05000000000000000000" pitchFamily="2" charset="2"/>
              <a:buChar char="v"/>
            </a:pPr>
            <a:endParaRPr lang="en-US" dirty="0"/>
          </a:p>
        </p:txBody>
      </p:sp>
      <p:pic>
        <p:nvPicPr>
          <p:cNvPr id="4" name="Picture 3" descr="Foundations of Education and Instructional Assessment ..."/>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42610" y="2644755"/>
            <a:ext cx="3099496" cy="2324622"/>
          </a:xfrm>
          <a:prstGeom prst="rect">
            <a:avLst/>
          </a:prstGeom>
        </p:spPr>
      </p:pic>
      <p:pic>
        <p:nvPicPr>
          <p:cNvPr id="5" name="Picture 4" descr="Being Healthy is Beautiful | Army Medicine | Flick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00986" y="1281267"/>
            <a:ext cx="3278787" cy="2186925"/>
          </a:xfrm>
          <a:prstGeom prst="rect">
            <a:avLst/>
          </a:prstGeom>
        </p:spPr>
      </p:pic>
      <p:pic>
        <p:nvPicPr>
          <p:cNvPr id="6" name="Picture 5" descr="File:St Paul Catholic Church - Burlington Iowa.jp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326334" y="3770312"/>
            <a:ext cx="3028090" cy="2778064"/>
          </a:xfrm>
          <a:prstGeom prst="rect">
            <a:avLst/>
          </a:prstGeom>
        </p:spPr>
      </p:pic>
    </p:spTree>
    <p:extLst>
      <p:ext uri="{BB962C8B-B14F-4D97-AF65-F5344CB8AC3E}">
        <p14:creationId xmlns:p14="http://schemas.microsoft.com/office/powerpoint/2010/main" val="71967746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64618" y="125260"/>
            <a:ext cx="6802349" cy="6375748"/>
          </a:xfrm>
        </p:spPr>
        <p:txBody>
          <a:bodyPr/>
          <a:lstStyle/>
          <a:p>
            <a:pPr>
              <a:spcAft>
                <a:spcPts val="1200"/>
              </a:spcAft>
            </a:pPr>
            <a:r>
              <a:rPr lang="en-US" dirty="0"/>
              <a:t>Building </a:t>
            </a:r>
            <a:r>
              <a:rPr lang="en-US" dirty="0" smtClean="0"/>
              <a:t>Compassionate </a:t>
            </a:r>
            <a:r>
              <a:rPr lang="en-US" dirty="0" smtClean="0"/>
              <a:t>C</a:t>
            </a:r>
            <a:r>
              <a:rPr lang="en-US" dirty="0" smtClean="0"/>
              <a:t>ommunities</a:t>
            </a:r>
            <a:br>
              <a:rPr lang="en-US" dirty="0" smtClean="0"/>
            </a:br>
            <a:r>
              <a:rPr lang="en-US" sz="2800" i="1" dirty="0" smtClean="0"/>
              <a:t>Strengthening child </a:t>
            </a:r>
            <a:r>
              <a:rPr lang="en-US" sz="2800" i="1" dirty="0"/>
              <a:t>and family resiliency through a trauma-informed system of care</a:t>
            </a:r>
            <a:r>
              <a:rPr lang="en-US" dirty="0"/>
              <a:t/>
            </a:r>
            <a:br>
              <a:rPr lang="en-US" dirty="0"/>
            </a:br>
            <a:endParaRPr lang="en-US" dirty="0"/>
          </a:p>
        </p:txBody>
      </p:sp>
    </p:spTree>
    <p:extLst>
      <p:ext uri="{BB962C8B-B14F-4D97-AF65-F5344CB8AC3E}">
        <p14:creationId xmlns:p14="http://schemas.microsoft.com/office/powerpoint/2010/main" val="64224763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nvPr>
        </p:nvGraphicFramePr>
        <p:xfrm>
          <a:off x="764771" y="374073"/>
          <a:ext cx="10623665" cy="55838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4781005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Projected </a:t>
            </a:r>
            <a:r>
              <a:rPr lang="en-US" dirty="0" smtClean="0"/>
              <a:t>Outcomes</a:t>
            </a:r>
            <a:endParaRPr lang="en-US" dirty="0"/>
          </a:p>
        </p:txBody>
      </p:sp>
      <p:sp>
        <p:nvSpPr>
          <p:cNvPr id="3" name="Content Placeholder 2"/>
          <p:cNvSpPr>
            <a:spLocks noGrp="1"/>
          </p:cNvSpPr>
          <p:nvPr>
            <p:ph idx="1"/>
          </p:nvPr>
        </p:nvSpPr>
        <p:spPr/>
        <p:txBody>
          <a:bodyPr/>
          <a:lstStyle/>
          <a:p>
            <a:pPr>
              <a:buFont typeface="Wingdings" panose="05000000000000000000" pitchFamily="2" charset="2"/>
              <a:buChar char="v"/>
            </a:pPr>
            <a:r>
              <a:rPr lang="en-US" dirty="0" smtClean="0"/>
              <a:t>Further Integration of MH into schools – Increase to 85%</a:t>
            </a:r>
          </a:p>
          <a:p>
            <a:pPr>
              <a:buFont typeface="Wingdings" panose="05000000000000000000" pitchFamily="2" charset="2"/>
              <a:buChar char="v"/>
            </a:pPr>
            <a:r>
              <a:rPr lang="en-US" dirty="0" smtClean="0"/>
              <a:t>Increase in school attendance – Truancy decrease by 15%</a:t>
            </a:r>
          </a:p>
          <a:p>
            <a:pPr>
              <a:buFont typeface="Wingdings" panose="05000000000000000000" pitchFamily="2" charset="2"/>
              <a:buChar char="v"/>
            </a:pPr>
            <a:r>
              <a:rPr lang="en-US" dirty="0" smtClean="0"/>
              <a:t>Increase in Peer Provided Services – Parent Supports</a:t>
            </a:r>
          </a:p>
          <a:p>
            <a:pPr>
              <a:buFont typeface="Wingdings" panose="05000000000000000000" pitchFamily="2" charset="2"/>
              <a:buChar char="v"/>
            </a:pPr>
            <a:r>
              <a:rPr lang="en-US" dirty="0" smtClean="0"/>
              <a:t>Decrease in crisis referrals</a:t>
            </a:r>
          </a:p>
          <a:p>
            <a:pPr>
              <a:buFont typeface="Wingdings" panose="05000000000000000000" pitchFamily="2" charset="2"/>
              <a:buChar char="v"/>
            </a:pPr>
            <a:r>
              <a:rPr lang="en-US" dirty="0" smtClean="0"/>
              <a:t>Decrease in parent depression</a:t>
            </a:r>
          </a:p>
          <a:p>
            <a:pPr>
              <a:buFont typeface="Wingdings" panose="05000000000000000000" pitchFamily="2" charset="2"/>
              <a:buChar char="v"/>
            </a:pPr>
            <a:r>
              <a:rPr lang="en-US" dirty="0" smtClean="0"/>
              <a:t>Increase in availability of Evidence Based / Informed Practices (MST, High </a:t>
            </a:r>
            <a:r>
              <a:rPr lang="en-US" dirty="0" smtClean="0"/>
              <a:t>Fidelity Wraparound</a:t>
            </a:r>
            <a:r>
              <a:rPr lang="en-US" dirty="0" smtClean="0"/>
              <a:t>, TFCBT, </a:t>
            </a:r>
            <a:r>
              <a:rPr lang="en-US" dirty="0" smtClean="0"/>
              <a:t>etc.)</a:t>
            </a:r>
            <a:endParaRPr lang="en-US" dirty="0" smtClean="0"/>
          </a:p>
          <a:p>
            <a:pPr>
              <a:buFont typeface="Wingdings" panose="05000000000000000000" pitchFamily="2" charset="2"/>
              <a:buChar char="v"/>
            </a:pPr>
            <a:endParaRPr lang="en-US" dirty="0"/>
          </a:p>
        </p:txBody>
      </p:sp>
    </p:spTree>
    <p:extLst>
      <p:ext uri="{BB962C8B-B14F-4D97-AF65-F5344CB8AC3E}">
        <p14:creationId xmlns:p14="http://schemas.microsoft.com/office/powerpoint/2010/main" val="239819390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69502" y="1137338"/>
            <a:ext cx="8197466" cy="4599583"/>
          </a:xfrm>
        </p:spPr>
        <p:txBody>
          <a:bodyPr/>
          <a:lstStyle/>
          <a:p>
            <a:r>
              <a:rPr lang="en-US" b="1" dirty="0"/>
              <a:t>CT3</a:t>
            </a:r>
            <a:r>
              <a:rPr lang="en-US" dirty="0"/>
              <a:t>: </a:t>
            </a:r>
            <a:r>
              <a:rPr lang="en-US" i="1" dirty="0"/>
              <a:t>Centerstone Trauma, Training and Treatment</a:t>
            </a:r>
            <a:endParaRPr lang="en-US" dirty="0"/>
          </a:p>
        </p:txBody>
      </p:sp>
    </p:spTree>
    <p:extLst>
      <p:ext uri="{BB962C8B-B14F-4D97-AF65-F5344CB8AC3E}">
        <p14:creationId xmlns:p14="http://schemas.microsoft.com/office/powerpoint/2010/main" val="143390671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347951" y="0"/>
            <a:ext cx="11844050" cy="1431937"/>
          </a:xfrm>
          <a:prstGeom prst="rect">
            <a:avLst/>
          </a:prstGeom>
          <a:solidFill>
            <a:srgbClr val="54A4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5"/>
          <p:cNvSpPr txBox="1">
            <a:spLocks/>
          </p:cNvSpPr>
          <p:nvPr/>
        </p:nvSpPr>
        <p:spPr>
          <a:xfrm>
            <a:off x="2785888" y="257681"/>
            <a:ext cx="6718330" cy="2366386"/>
          </a:xfrm>
          <a:prstGeom prst="rect">
            <a:avLst/>
          </a:prstGeom>
        </p:spPr>
        <p:txBody>
          <a:bodyPr>
            <a:normAutofit/>
          </a:bodyPr>
          <a:lstStyle>
            <a:lvl1pPr marL="228600" indent="-228600" algn="l" defTabSz="914400" rtl="0" eaLnBrk="1" latinLnBrk="0" hangingPunct="1">
              <a:lnSpc>
                <a:spcPct val="90000"/>
              </a:lnSpc>
              <a:spcBef>
                <a:spcPts val="1000"/>
              </a:spcBef>
              <a:buClr>
                <a:srgbClr val="E4923F"/>
              </a:buClr>
              <a:buFont typeface="Arial" panose="020B0604020202020204" pitchFamily="34" charset="0"/>
              <a:buChar char="•"/>
              <a:defRPr sz="2800" kern="1200">
                <a:solidFill>
                  <a:srgbClr val="414142"/>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E4923F"/>
              </a:buClr>
              <a:buFont typeface="Arial" panose="020B0604020202020204" pitchFamily="34" charset="0"/>
              <a:buChar char="•"/>
              <a:defRPr sz="2400" kern="1200">
                <a:solidFill>
                  <a:srgbClr val="41414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E4923F"/>
              </a:buClr>
              <a:buFont typeface="Arial" panose="020B0604020202020204" pitchFamily="34" charset="0"/>
              <a:buChar char="•"/>
              <a:defRPr sz="2000" kern="1200">
                <a:solidFill>
                  <a:srgbClr val="414142"/>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rgbClr val="E4923F"/>
              </a:buClr>
              <a:buFont typeface="Arial" panose="020B0604020202020204" pitchFamily="34" charset="0"/>
              <a:buChar char="•"/>
              <a:defRPr sz="1800" kern="1200">
                <a:solidFill>
                  <a:srgbClr val="414142"/>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E4923F"/>
              </a:buClr>
              <a:buFont typeface="Arial" panose="020B0604020202020204" pitchFamily="34" charset="0"/>
              <a:buChar char="•"/>
              <a:defRPr sz="1800" kern="1200">
                <a:solidFill>
                  <a:srgbClr val="41414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6000" b="1" dirty="0" smtClean="0">
                <a:solidFill>
                  <a:schemeClr val="bg1"/>
                </a:solidFill>
                <a:latin typeface="Arial Narrow" panose="020B0606020202030204" pitchFamily="34" charset="0"/>
              </a:rPr>
              <a:t>Project Goals</a:t>
            </a:r>
          </a:p>
        </p:txBody>
      </p:sp>
      <p:graphicFrame>
        <p:nvGraphicFramePr>
          <p:cNvPr id="10" name="Diagram 9"/>
          <p:cNvGraphicFramePr/>
          <p:nvPr>
            <p:extLst>
              <p:ext uri="{D42A27DB-BD31-4B8C-83A1-F6EECF244321}">
                <p14:modId xmlns:p14="http://schemas.microsoft.com/office/powerpoint/2010/main" val="4095110649"/>
              </p:ext>
            </p:extLst>
          </p:nvPr>
        </p:nvGraphicFramePr>
        <p:xfrm>
          <a:off x="-178422" y="1791037"/>
          <a:ext cx="7374112" cy="469745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15" name="Straight Arrow Connector 14"/>
          <p:cNvCxnSpPr/>
          <p:nvPr/>
        </p:nvCxnSpPr>
        <p:spPr>
          <a:xfrm>
            <a:off x="6317673" y="2798618"/>
            <a:ext cx="2535382" cy="4156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V="1">
            <a:off x="6317673" y="4017818"/>
            <a:ext cx="1967345" cy="1385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V="1">
            <a:off x="6382608" y="5253157"/>
            <a:ext cx="1403647" cy="1385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1" name="Flowchart: Alternate Process 20"/>
          <p:cNvSpPr/>
          <p:nvPr/>
        </p:nvSpPr>
        <p:spPr>
          <a:xfrm>
            <a:off x="8285018" y="4918363"/>
            <a:ext cx="3532909" cy="832391"/>
          </a:xfrm>
          <a:prstGeom prst="flowChartAlternateProcess">
            <a:avLst/>
          </a:prstGeom>
          <a:solidFill>
            <a:srgbClr val="54A49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Providing training to build community capacity</a:t>
            </a:r>
            <a:endParaRPr lang="en-US" dirty="0"/>
          </a:p>
        </p:txBody>
      </p:sp>
      <p:sp>
        <p:nvSpPr>
          <p:cNvPr id="22" name="Flowchart: Alternate Process 21"/>
          <p:cNvSpPr/>
          <p:nvPr/>
        </p:nvSpPr>
        <p:spPr>
          <a:xfrm>
            <a:off x="8659092" y="3726872"/>
            <a:ext cx="3158836" cy="832391"/>
          </a:xfrm>
          <a:prstGeom prst="flowChartAlternateProcess">
            <a:avLst/>
          </a:prstGeom>
          <a:solidFill>
            <a:srgbClr val="54A49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Trauma-informed intervention, care coordination, consultation and support</a:t>
            </a:r>
            <a:endParaRPr lang="en-US" dirty="0"/>
          </a:p>
        </p:txBody>
      </p:sp>
      <p:sp>
        <p:nvSpPr>
          <p:cNvPr id="23" name="Flowchart: Alternate Process 22"/>
          <p:cNvSpPr/>
          <p:nvPr/>
        </p:nvSpPr>
        <p:spPr>
          <a:xfrm>
            <a:off x="9074727" y="2488551"/>
            <a:ext cx="2743200" cy="832391"/>
          </a:xfrm>
          <a:prstGeom prst="flowChartAlternateProcess">
            <a:avLst/>
          </a:prstGeom>
          <a:solidFill>
            <a:srgbClr val="54A49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Trauma-focused intervention</a:t>
            </a:r>
            <a:endParaRPr lang="en-US" dirty="0"/>
          </a:p>
        </p:txBody>
      </p:sp>
    </p:spTree>
    <p:extLst>
      <p:ext uri="{BB962C8B-B14F-4D97-AF65-F5344CB8AC3E}">
        <p14:creationId xmlns:p14="http://schemas.microsoft.com/office/powerpoint/2010/main" val="568398864"/>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9647" y="6911901"/>
            <a:ext cx="10515600" cy="1325563"/>
          </a:xfrm>
        </p:spPr>
        <p:txBody>
          <a:bodyPr>
            <a:normAutofit/>
          </a:bodyPr>
          <a:lstStyle/>
          <a:p>
            <a:pPr algn="ctr"/>
            <a:r>
              <a:rPr lang="en-US" sz="5400" dirty="0" smtClean="0"/>
              <a:t>What Makes CT3 Different</a:t>
            </a:r>
            <a:endParaRPr lang="en-US" sz="5400" dirty="0"/>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1783" y="942109"/>
            <a:ext cx="11790218" cy="8499546"/>
          </a:xfrm>
          <a:prstGeom prst="rect">
            <a:avLst/>
          </a:prstGeom>
        </p:spPr>
      </p:pic>
      <p:sp>
        <p:nvSpPr>
          <p:cNvPr id="3" name="Rectangle 2"/>
          <p:cNvSpPr/>
          <p:nvPr/>
        </p:nvSpPr>
        <p:spPr>
          <a:xfrm>
            <a:off x="401782" y="0"/>
            <a:ext cx="12718473" cy="1399309"/>
          </a:xfrm>
          <a:prstGeom prst="rect">
            <a:avLst/>
          </a:prstGeom>
          <a:solidFill>
            <a:srgbClr val="54A4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5"/>
          <p:cNvSpPr>
            <a:spLocks noGrp="1"/>
          </p:cNvSpPr>
          <p:nvPr>
            <p:ph sz="half" idx="1"/>
          </p:nvPr>
        </p:nvSpPr>
        <p:spPr>
          <a:xfrm>
            <a:off x="-317989" y="381587"/>
            <a:ext cx="13120254" cy="1017722"/>
          </a:xfrm>
        </p:spPr>
        <p:txBody>
          <a:bodyPr>
            <a:normAutofit/>
          </a:bodyPr>
          <a:lstStyle/>
          <a:p>
            <a:pPr marL="0" indent="0" algn="ctr">
              <a:buNone/>
            </a:pPr>
            <a:r>
              <a:rPr lang="en-US" sz="4000" b="1" dirty="0" smtClean="0">
                <a:solidFill>
                  <a:schemeClr val="bg1"/>
                </a:solidFill>
                <a:latin typeface="Arial Narrow" panose="020B0606020202030204" pitchFamily="34" charset="0"/>
              </a:rPr>
              <a:t>CT3</a:t>
            </a:r>
            <a:r>
              <a:rPr lang="en-US" sz="4000" b="1" i="1" dirty="0" smtClean="0">
                <a:solidFill>
                  <a:schemeClr val="bg1"/>
                </a:solidFill>
                <a:latin typeface="Arial Narrow" panose="020B0606020202030204" pitchFamily="34" charset="0"/>
              </a:rPr>
              <a:t>:  </a:t>
            </a:r>
            <a:r>
              <a:rPr lang="en-US" sz="4000" b="1" i="1" dirty="0" smtClean="0">
                <a:solidFill>
                  <a:schemeClr val="bg1"/>
                </a:solidFill>
                <a:latin typeface="Arial Narrow" panose="020B0606020202030204" pitchFamily="34" charset="0"/>
              </a:rPr>
              <a:t>Programming </a:t>
            </a:r>
            <a:r>
              <a:rPr lang="en-US" sz="4000" b="1" i="1" dirty="0" smtClean="0">
                <a:solidFill>
                  <a:schemeClr val="bg1"/>
                </a:solidFill>
                <a:latin typeface="Arial Narrow" panose="020B0606020202030204" pitchFamily="34" charset="0"/>
              </a:rPr>
              <a:t>designed with trauma survivors in mind</a:t>
            </a:r>
          </a:p>
        </p:txBody>
      </p:sp>
    </p:spTree>
    <p:extLst>
      <p:ext uri="{BB962C8B-B14F-4D97-AF65-F5344CB8AC3E}">
        <p14:creationId xmlns:p14="http://schemas.microsoft.com/office/powerpoint/2010/main" val="1171990199"/>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0804" y="0"/>
            <a:ext cx="11781196" cy="8516883"/>
          </a:xfrm>
          <a:prstGeom prst="rect">
            <a:avLst/>
          </a:prstGeom>
        </p:spPr>
      </p:pic>
      <p:sp>
        <p:nvSpPr>
          <p:cNvPr id="8" name="Rectangle 7"/>
          <p:cNvSpPr/>
          <p:nvPr/>
        </p:nvSpPr>
        <p:spPr>
          <a:xfrm>
            <a:off x="410804" y="-415637"/>
            <a:ext cx="2660073" cy="7730836"/>
          </a:xfrm>
          <a:prstGeom prst="rect">
            <a:avLst/>
          </a:prstGeom>
          <a:solidFill>
            <a:srgbClr val="98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5"/>
          <p:cNvSpPr txBox="1">
            <a:spLocks/>
          </p:cNvSpPr>
          <p:nvPr/>
        </p:nvSpPr>
        <p:spPr>
          <a:xfrm>
            <a:off x="444232" y="2386299"/>
            <a:ext cx="2593216" cy="2126963"/>
          </a:xfrm>
          <a:prstGeom prst="rect">
            <a:avLst/>
          </a:prstGeom>
        </p:spPr>
        <p:txBody>
          <a:bodyPr>
            <a:normAutofit/>
          </a:bodyPr>
          <a:lstStyle>
            <a:lvl1pPr marL="228600" indent="-228600" algn="l" defTabSz="914400" rtl="0" eaLnBrk="1" latinLnBrk="0" hangingPunct="1">
              <a:lnSpc>
                <a:spcPct val="90000"/>
              </a:lnSpc>
              <a:spcBef>
                <a:spcPts val="1000"/>
              </a:spcBef>
              <a:buClr>
                <a:srgbClr val="E4923F"/>
              </a:buClr>
              <a:buFont typeface="Arial" panose="020B0604020202020204" pitchFamily="34" charset="0"/>
              <a:buChar char="•"/>
              <a:defRPr sz="2800" kern="1200">
                <a:solidFill>
                  <a:srgbClr val="414142"/>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E4923F"/>
              </a:buClr>
              <a:buFont typeface="Arial" panose="020B0604020202020204" pitchFamily="34" charset="0"/>
              <a:buChar char="•"/>
              <a:defRPr sz="2400" kern="1200">
                <a:solidFill>
                  <a:srgbClr val="41414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E4923F"/>
              </a:buClr>
              <a:buFont typeface="Arial" panose="020B0604020202020204" pitchFamily="34" charset="0"/>
              <a:buChar char="•"/>
              <a:defRPr sz="2000" kern="1200">
                <a:solidFill>
                  <a:srgbClr val="414142"/>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rgbClr val="E4923F"/>
              </a:buClr>
              <a:buFont typeface="Arial" panose="020B0604020202020204" pitchFamily="34" charset="0"/>
              <a:buChar char="•"/>
              <a:defRPr sz="1800" kern="1200">
                <a:solidFill>
                  <a:srgbClr val="414142"/>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E4923F"/>
              </a:buClr>
              <a:buFont typeface="Arial" panose="020B0604020202020204" pitchFamily="34" charset="0"/>
              <a:buChar char="•"/>
              <a:defRPr sz="1800" kern="1200">
                <a:solidFill>
                  <a:srgbClr val="41414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4800" b="1" dirty="0" smtClean="0">
                <a:solidFill>
                  <a:schemeClr val="bg1"/>
                </a:solidFill>
                <a:latin typeface="Arial Narrow" panose="020B0606020202030204" pitchFamily="34" charset="0"/>
              </a:rPr>
              <a:t>Program Eligibility</a:t>
            </a:r>
          </a:p>
        </p:txBody>
      </p:sp>
    </p:spTree>
    <p:extLst>
      <p:ext uri="{BB962C8B-B14F-4D97-AF65-F5344CB8AC3E}">
        <p14:creationId xmlns:p14="http://schemas.microsoft.com/office/powerpoint/2010/main" val="2020442001"/>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p:cNvPicPr>
            <a:picLocks noGrp="1" noChangeAspect="1"/>
          </p:cNvPicPr>
          <p:nvPr>
            <p:ph type="pic" idx="10"/>
          </p:nvPr>
        </p:nvPicPr>
        <p:blipFill>
          <a:blip r:embed="rId2">
            <a:extLst>
              <a:ext uri="{28A0092B-C50C-407E-A947-70E740481C1C}">
                <a14:useLocalDpi xmlns:a14="http://schemas.microsoft.com/office/drawing/2010/main" val="0"/>
              </a:ext>
            </a:extLst>
          </a:blip>
          <a:srcRect l="11339" r="11339"/>
          <a:stretch>
            <a:fillRect/>
          </a:stretch>
        </p:blipFill>
        <p:spPr/>
      </p:pic>
      <p:pic>
        <p:nvPicPr>
          <p:cNvPr id="11" name="Picture Placeholder 10"/>
          <p:cNvPicPr>
            <a:picLocks noGrp="1" noChangeAspect="1"/>
          </p:cNvPicPr>
          <p:nvPr>
            <p:ph type="pic" idx="11"/>
          </p:nvPr>
        </p:nvPicPr>
        <p:blipFill>
          <a:blip r:embed="rId3" cstate="print">
            <a:extLst>
              <a:ext uri="{28A0092B-C50C-407E-A947-70E740481C1C}">
                <a14:useLocalDpi xmlns:a14="http://schemas.microsoft.com/office/drawing/2010/main" val="0"/>
              </a:ext>
            </a:extLst>
          </a:blip>
          <a:srcRect l="11339" r="11339"/>
          <a:stretch>
            <a:fillRect/>
          </a:stretch>
        </p:blipFill>
        <p:spPr/>
      </p:pic>
      <p:sp>
        <p:nvSpPr>
          <p:cNvPr id="6" name="Text Placeholder 5"/>
          <p:cNvSpPr>
            <a:spLocks noGrp="1"/>
          </p:cNvSpPr>
          <p:nvPr>
            <p:ph type="body" idx="13"/>
          </p:nvPr>
        </p:nvSpPr>
        <p:spPr/>
        <p:txBody>
          <a:bodyPr>
            <a:normAutofit fontScale="85000" lnSpcReduction="10000"/>
          </a:bodyPr>
          <a:lstStyle/>
          <a:p>
            <a:r>
              <a:rPr lang="en-US" dirty="0" smtClean="0"/>
              <a:t>Education systems, social services and child welfare agencies	</a:t>
            </a:r>
            <a:endParaRPr lang="en-US" dirty="0"/>
          </a:p>
        </p:txBody>
      </p:sp>
      <p:sp>
        <p:nvSpPr>
          <p:cNvPr id="7" name="Text Placeholder 6"/>
          <p:cNvSpPr>
            <a:spLocks noGrp="1"/>
          </p:cNvSpPr>
          <p:nvPr>
            <p:ph type="body" idx="14"/>
          </p:nvPr>
        </p:nvSpPr>
        <p:spPr/>
        <p:txBody>
          <a:bodyPr>
            <a:normAutofit fontScale="92500" lnSpcReduction="10000"/>
          </a:bodyPr>
          <a:lstStyle/>
          <a:p>
            <a:r>
              <a:rPr lang="en-US" dirty="0" smtClean="0"/>
              <a:t>Primary care providers, law enforcement, public health</a:t>
            </a:r>
            <a:endParaRPr lang="en-US" dirty="0"/>
          </a:p>
        </p:txBody>
      </p:sp>
      <p:sp>
        <p:nvSpPr>
          <p:cNvPr id="8" name="Text Placeholder 7"/>
          <p:cNvSpPr>
            <a:spLocks noGrp="1"/>
          </p:cNvSpPr>
          <p:nvPr>
            <p:ph type="body" idx="15"/>
          </p:nvPr>
        </p:nvSpPr>
        <p:spPr/>
        <p:txBody>
          <a:bodyPr>
            <a:normAutofit fontScale="85000" lnSpcReduction="10000"/>
          </a:bodyPr>
          <a:lstStyle/>
          <a:p>
            <a:r>
              <a:rPr lang="en-US" dirty="0" smtClean="0"/>
              <a:t>Churches, foster parents, caregivers, community members</a:t>
            </a:r>
            <a:endParaRPr lang="en-US" dirty="0"/>
          </a:p>
        </p:txBody>
      </p:sp>
      <p:pic>
        <p:nvPicPr>
          <p:cNvPr id="10" name="Picture Placeholder 9"/>
          <p:cNvPicPr>
            <a:picLocks noGrp="1" noChangeAspect="1"/>
          </p:cNvPicPr>
          <p:nvPr>
            <p:ph type="pic" idx="12"/>
          </p:nvPr>
        </p:nvPicPr>
        <p:blipFill>
          <a:blip r:embed="rId4">
            <a:extLst>
              <a:ext uri="{28A0092B-C50C-407E-A947-70E740481C1C}">
                <a14:useLocalDpi xmlns:a14="http://schemas.microsoft.com/office/drawing/2010/main" val="0"/>
              </a:ext>
            </a:extLst>
          </a:blip>
          <a:srcRect l="11317" r="11317"/>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637312" y="-193822"/>
            <a:ext cx="13466619" cy="2035958"/>
          </a:xfrm>
          <a:prstGeom prst="rect">
            <a:avLst/>
          </a:prstGeom>
          <a:solidFill>
            <a:srgbClr val="98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Content Placeholder 5"/>
          <p:cNvSpPr>
            <a:spLocks noGrp="1"/>
          </p:cNvSpPr>
          <p:nvPr>
            <p:ph type="title"/>
          </p:nvPr>
        </p:nvSpPr>
        <p:spPr/>
        <p:txBody>
          <a:bodyPr>
            <a:normAutofit/>
          </a:bodyPr>
          <a:lstStyle/>
          <a:p>
            <a:pPr marL="0" indent="0" algn="ctr">
              <a:buNone/>
            </a:pPr>
            <a:r>
              <a:rPr lang="en-US" sz="6000" b="1" dirty="0" smtClean="0">
                <a:solidFill>
                  <a:schemeClr val="bg1"/>
                </a:solidFill>
                <a:latin typeface="Arial Narrow" panose="020B0606020202030204" pitchFamily="34" charset="0"/>
              </a:rPr>
              <a:t>Target Training Audience</a:t>
            </a:r>
          </a:p>
        </p:txBody>
      </p:sp>
    </p:spTree>
    <p:extLst>
      <p:ext uri="{BB962C8B-B14F-4D97-AF65-F5344CB8AC3E}">
        <p14:creationId xmlns:p14="http://schemas.microsoft.com/office/powerpoint/2010/main" val="1412045286"/>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Youth and Family TREE</a:t>
            </a:r>
            <a:endParaRPr lang="en-US" dirty="0"/>
          </a:p>
        </p:txBody>
      </p:sp>
    </p:spTree>
    <p:extLst>
      <p:ext uri="{BB962C8B-B14F-4D97-AF65-F5344CB8AC3E}">
        <p14:creationId xmlns:p14="http://schemas.microsoft.com/office/powerpoint/2010/main" val="44838295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Youth &amp; Family TREE (TREE) </a:t>
            </a:r>
            <a:endParaRPr lang="en-US" dirty="0"/>
          </a:p>
        </p:txBody>
      </p:sp>
      <p:sp>
        <p:nvSpPr>
          <p:cNvPr id="3" name="Content Placeholder 2"/>
          <p:cNvSpPr>
            <a:spLocks noGrp="1"/>
          </p:cNvSpPr>
          <p:nvPr>
            <p:ph idx="1"/>
          </p:nvPr>
        </p:nvSpPr>
        <p:spPr>
          <a:xfrm>
            <a:off x="838200" y="1825625"/>
            <a:ext cx="10515600" cy="4662858"/>
          </a:xfrm>
        </p:spPr>
        <p:txBody>
          <a:bodyPr>
            <a:normAutofit fontScale="92500" lnSpcReduction="10000"/>
          </a:bodyPr>
          <a:lstStyle/>
          <a:p>
            <a:pPr>
              <a:buFont typeface="Wingdings" panose="05000000000000000000" pitchFamily="2" charset="2"/>
              <a:buChar char="v"/>
            </a:pPr>
            <a:r>
              <a:rPr lang="en-US" dirty="0" smtClean="0"/>
              <a:t>Substance use and tobacco/nicotine cessation program</a:t>
            </a:r>
          </a:p>
          <a:p>
            <a:pPr>
              <a:buFont typeface="Wingdings" panose="05000000000000000000" pitchFamily="2" charset="2"/>
              <a:buChar char="v"/>
            </a:pPr>
            <a:r>
              <a:rPr lang="en-US" dirty="0" smtClean="0"/>
              <a:t>Age </a:t>
            </a:r>
            <a:r>
              <a:rPr lang="en-US" dirty="0" smtClean="0"/>
              <a:t>12 - 25</a:t>
            </a:r>
            <a:endParaRPr lang="en-US" dirty="0" smtClean="0"/>
          </a:p>
          <a:p>
            <a:pPr>
              <a:buFont typeface="Wingdings" panose="05000000000000000000" pitchFamily="2" charset="2"/>
              <a:buChar char="v"/>
            </a:pPr>
            <a:r>
              <a:rPr lang="en-US" dirty="0" smtClean="0"/>
              <a:t>Includes individual, group, and families sessions</a:t>
            </a:r>
          </a:p>
          <a:p>
            <a:pPr>
              <a:buFont typeface="Wingdings" panose="05000000000000000000" pitchFamily="2" charset="2"/>
              <a:buChar char="v"/>
            </a:pPr>
            <a:r>
              <a:rPr lang="en-US" dirty="0" smtClean="0"/>
              <a:t>Sessions occur in the </a:t>
            </a:r>
            <a:r>
              <a:rPr lang="en-US" dirty="0" err="1" smtClean="0"/>
              <a:t>Centerstone</a:t>
            </a:r>
            <a:r>
              <a:rPr lang="en-US" dirty="0" smtClean="0"/>
              <a:t> office, within schools, via telehealth, and/or in the home</a:t>
            </a:r>
          </a:p>
          <a:p>
            <a:pPr>
              <a:buFont typeface="Wingdings" panose="05000000000000000000" pitchFamily="2" charset="2"/>
              <a:buChar char="v"/>
            </a:pPr>
            <a:r>
              <a:rPr lang="en-US" dirty="0" smtClean="0"/>
              <a:t>Referred by:</a:t>
            </a:r>
          </a:p>
          <a:p>
            <a:pPr lvl="1">
              <a:buFont typeface="Wingdings" panose="05000000000000000000" pitchFamily="2" charset="2"/>
              <a:buChar char="v"/>
            </a:pPr>
            <a:r>
              <a:rPr lang="en-US" dirty="0" smtClean="0"/>
              <a:t>Self		</a:t>
            </a:r>
          </a:p>
          <a:p>
            <a:pPr lvl="1">
              <a:buFont typeface="Wingdings" panose="05000000000000000000" pitchFamily="2" charset="2"/>
              <a:buChar char="v"/>
            </a:pPr>
            <a:r>
              <a:rPr lang="en-US" dirty="0" smtClean="0"/>
              <a:t>School social worker/counselor/administration </a:t>
            </a:r>
          </a:p>
          <a:p>
            <a:pPr lvl="1">
              <a:buFont typeface="Wingdings" panose="05000000000000000000" pitchFamily="2" charset="2"/>
              <a:buChar char="v"/>
            </a:pPr>
            <a:r>
              <a:rPr lang="en-US" dirty="0" smtClean="0"/>
              <a:t>Medical Professionals</a:t>
            </a:r>
          </a:p>
          <a:p>
            <a:pPr lvl="1">
              <a:buFont typeface="Wingdings" panose="05000000000000000000" pitchFamily="2" charset="2"/>
              <a:buChar char="v"/>
            </a:pPr>
            <a:r>
              <a:rPr lang="en-US" dirty="0" smtClean="0"/>
              <a:t>Parents</a:t>
            </a:r>
          </a:p>
          <a:p>
            <a:pPr lvl="1">
              <a:buFont typeface="Wingdings" panose="05000000000000000000" pitchFamily="2" charset="2"/>
              <a:buChar char="v"/>
            </a:pPr>
            <a:r>
              <a:rPr lang="en-US" dirty="0" smtClean="0"/>
              <a:t>Child Welfare</a:t>
            </a:r>
            <a:endParaRPr lang="en-US" dirty="0"/>
          </a:p>
          <a:p>
            <a:pPr lvl="1">
              <a:buFont typeface="Wingdings" panose="05000000000000000000" pitchFamily="2" charset="2"/>
              <a:buChar char="v"/>
            </a:pPr>
            <a:r>
              <a:rPr lang="en-US" dirty="0" smtClean="0"/>
              <a:t>Anyone who thinks this program can help! </a:t>
            </a:r>
          </a:p>
        </p:txBody>
      </p:sp>
    </p:spTree>
    <p:extLst>
      <p:ext uri="{BB962C8B-B14F-4D97-AF65-F5344CB8AC3E}">
        <p14:creationId xmlns:p14="http://schemas.microsoft.com/office/powerpoint/2010/main" val="294651970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3681147737"/>
              </p:ext>
            </p:extLst>
          </p:nvPr>
        </p:nvGraphicFramePr>
        <p:xfrm>
          <a:off x="626301" y="263047"/>
          <a:ext cx="11361107" cy="636322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6031843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r>
              <a:rPr lang="en-US" dirty="0" smtClean="0"/>
              <a:t>Flourish</a:t>
            </a:r>
            <a:endParaRPr lang="en-US" dirty="0"/>
          </a:p>
        </p:txBody>
      </p:sp>
    </p:spTree>
    <p:extLst>
      <p:ext uri="{BB962C8B-B14F-4D97-AF65-F5344CB8AC3E}">
        <p14:creationId xmlns:p14="http://schemas.microsoft.com/office/powerpoint/2010/main" val="14770527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Flourish </a:t>
            </a:r>
            <a:endParaRPr lang="en-US" dirty="0"/>
          </a:p>
        </p:txBody>
      </p:sp>
      <p:sp>
        <p:nvSpPr>
          <p:cNvPr id="3" name="Content Placeholder 2"/>
          <p:cNvSpPr>
            <a:spLocks noGrp="1"/>
          </p:cNvSpPr>
          <p:nvPr>
            <p:ph idx="1"/>
          </p:nvPr>
        </p:nvSpPr>
        <p:spPr>
          <a:xfrm>
            <a:off x="838200" y="1825625"/>
            <a:ext cx="10515600" cy="4412337"/>
          </a:xfrm>
        </p:spPr>
        <p:txBody>
          <a:bodyPr/>
          <a:lstStyle/>
          <a:p>
            <a:pPr>
              <a:buFont typeface="Wingdings" panose="05000000000000000000" pitchFamily="2" charset="2"/>
              <a:buChar char="v"/>
            </a:pPr>
            <a:r>
              <a:rPr lang="en-US" dirty="0" smtClean="0"/>
              <a:t>Families who have a DCFS case</a:t>
            </a:r>
          </a:p>
          <a:p>
            <a:pPr>
              <a:buFont typeface="Wingdings" panose="05000000000000000000" pitchFamily="2" charset="2"/>
              <a:buChar char="v"/>
            </a:pPr>
            <a:r>
              <a:rPr lang="en-US" dirty="0" smtClean="0"/>
              <a:t>Substance use is involved in the case </a:t>
            </a:r>
          </a:p>
          <a:p>
            <a:pPr>
              <a:buFont typeface="Wingdings" panose="05000000000000000000" pitchFamily="2" charset="2"/>
              <a:buChar char="v"/>
            </a:pPr>
            <a:r>
              <a:rPr lang="en-US" dirty="0" smtClean="0"/>
              <a:t>Goals:</a:t>
            </a:r>
          </a:p>
          <a:p>
            <a:pPr lvl="1">
              <a:buFont typeface="Wingdings" panose="05000000000000000000" pitchFamily="2" charset="2"/>
              <a:buChar char="v"/>
            </a:pPr>
            <a:r>
              <a:rPr lang="en-US" dirty="0" smtClean="0"/>
              <a:t>Involve the entire family in treatment </a:t>
            </a:r>
          </a:p>
          <a:p>
            <a:pPr lvl="1">
              <a:buFont typeface="Wingdings" panose="05000000000000000000" pitchFamily="2" charset="2"/>
              <a:buChar char="v"/>
            </a:pPr>
            <a:r>
              <a:rPr lang="en-US" dirty="0" smtClean="0"/>
              <a:t>Build healthy relationships within the family</a:t>
            </a:r>
          </a:p>
          <a:p>
            <a:pPr lvl="1">
              <a:buFont typeface="Wingdings" panose="05000000000000000000" pitchFamily="2" charset="2"/>
              <a:buChar char="v"/>
            </a:pPr>
            <a:r>
              <a:rPr lang="en-US" dirty="0" smtClean="0"/>
              <a:t>Improve parenting skills</a:t>
            </a:r>
          </a:p>
          <a:p>
            <a:pPr lvl="1">
              <a:buFont typeface="Wingdings" panose="05000000000000000000" pitchFamily="2" charset="2"/>
              <a:buChar char="v"/>
            </a:pPr>
            <a:r>
              <a:rPr lang="en-US" dirty="0" smtClean="0"/>
              <a:t>Decrease/eliminate trauma, substance use, mental health symptoms, behavior concerns</a:t>
            </a:r>
          </a:p>
          <a:p>
            <a:pPr lvl="1">
              <a:buFont typeface="Wingdings" panose="05000000000000000000" pitchFamily="2" charset="2"/>
              <a:buChar char="v"/>
            </a:pPr>
            <a:r>
              <a:rPr lang="en-US" dirty="0" smtClean="0"/>
              <a:t>Keep families together SAFELY </a:t>
            </a:r>
            <a:endParaRPr lang="en-US" dirty="0"/>
          </a:p>
        </p:txBody>
      </p:sp>
    </p:spTree>
    <p:extLst>
      <p:ext uri="{BB962C8B-B14F-4D97-AF65-F5344CB8AC3E}">
        <p14:creationId xmlns:p14="http://schemas.microsoft.com/office/powerpoint/2010/main" val="188017303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Flourish Systems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002847258"/>
              </p:ext>
            </p:extLst>
          </p:nvPr>
        </p:nvGraphicFramePr>
        <p:xfrm>
          <a:off x="-676406" y="1352811"/>
          <a:ext cx="11047957" cy="47223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p:cNvSpPr txBox="1"/>
          <p:nvPr/>
        </p:nvSpPr>
        <p:spPr>
          <a:xfrm>
            <a:off x="9582411" y="1828799"/>
            <a:ext cx="2292263" cy="2800767"/>
          </a:xfrm>
          <a:prstGeom prst="rect">
            <a:avLst/>
          </a:prstGeom>
          <a:noFill/>
        </p:spPr>
        <p:txBody>
          <a:bodyPr wrap="square" rtlCol="0">
            <a:spAutoFit/>
          </a:bodyPr>
          <a:lstStyle/>
          <a:p>
            <a:r>
              <a:rPr lang="en-US" sz="4400" dirty="0" smtClean="0"/>
              <a:t>Healthy, Safe, United Family</a:t>
            </a:r>
            <a:endParaRPr lang="en-US" sz="4400" dirty="0"/>
          </a:p>
        </p:txBody>
      </p:sp>
    </p:spTree>
    <p:extLst>
      <p:ext uri="{BB962C8B-B14F-4D97-AF65-F5344CB8AC3E}">
        <p14:creationId xmlns:p14="http://schemas.microsoft.com/office/powerpoint/2010/main" val="114572786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Wrap Up</a:t>
            </a:r>
            <a:endParaRPr lang="en-US" dirty="0"/>
          </a:p>
        </p:txBody>
      </p:sp>
      <p:pic>
        <p:nvPicPr>
          <p:cNvPr id="4" name="Content Placeholder 3" descr="5 Tips To Help Parents Improve Their Children’s Academic ..."/>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391089" y="1690688"/>
            <a:ext cx="7409822" cy="3889375"/>
          </a:xfrm>
        </p:spPr>
      </p:pic>
    </p:spTree>
    <p:extLst>
      <p:ext uri="{BB962C8B-B14F-4D97-AF65-F5344CB8AC3E}">
        <p14:creationId xmlns:p14="http://schemas.microsoft.com/office/powerpoint/2010/main" val="12275850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3" name="Content Placeholder 2"/>
          <p:cNvSpPr>
            <a:spLocks noGrp="1"/>
          </p:cNvSpPr>
          <p:nvPr>
            <p:ph idx="1"/>
          </p:nvPr>
        </p:nvSpPr>
        <p:spPr>
          <a:xfrm>
            <a:off x="838200" y="1825625"/>
            <a:ext cx="10515600" cy="4424863"/>
          </a:xfrm>
        </p:spPr>
        <p:txBody>
          <a:bodyPr>
            <a:normAutofit fontScale="92500" lnSpcReduction="10000"/>
          </a:bodyPr>
          <a:lstStyle/>
          <a:p>
            <a:endParaRPr lang="en-US" dirty="0" smtClean="0"/>
          </a:p>
          <a:p>
            <a:endParaRPr lang="en-US" dirty="0"/>
          </a:p>
          <a:p>
            <a:endParaRPr lang="en-US" dirty="0" smtClean="0"/>
          </a:p>
          <a:p>
            <a:endParaRPr lang="en-US" dirty="0"/>
          </a:p>
          <a:p>
            <a:endParaRPr lang="en-US" dirty="0" smtClean="0"/>
          </a:p>
          <a:p>
            <a:endParaRPr lang="en-US" dirty="0"/>
          </a:p>
          <a:p>
            <a:endParaRPr lang="en-US" sz="2200" dirty="0" smtClean="0"/>
          </a:p>
          <a:p>
            <a:pPr>
              <a:buFont typeface="Wingdings" panose="05000000000000000000" pitchFamily="2" charset="2"/>
              <a:buChar char="v"/>
            </a:pPr>
            <a:r>
              <a:rPr lang="en-US" sz="2200" dirty="0" smtClean="0"/>
              <a:t>Niki Grajewski, LCSW</a:t>
            </a:r>
            <a:r>
              <a:rPr lang="en-US" sz="2200" dirty="0"/>
              <a:t> </a:t>
            </a:r>
            <a:r>
              <a:rPr lang="en-US" sz="2200" dirty="0" smtClean="0"/>
              <a:t>-  </a:t>
            </a:r>
            <a:r>
              <a:rPr lang="en-US" sz="2200" dirty="0" smtClean="0">
                <a:hlinkClick r:id="rId2"/>
              </a:rPr>
              <a:t>ni</a:t>
            </a:r>
            <a:r>
              <a:rPr lang="en-US" sz="2200" dirty="0" smtClean="0">
                <a:hlinkClick r:id="rId2"/>
              </a:rPr>
              <a:t>cole.grajewski@Centerstone.org</a:t>
            </a:r>
            <a:endParaRPr lang="en-US" sz="2200" dirty="0" smtClean="0"/>
          </a:p>
          <a:p>
            <a:pPr>
              <a:buFont typeface="Wingdings" panose="05000000000000000000" pitchFamily="2" charset="2"/>
              <a:buChar char="v"/>
            </a:pPr>
            <a:r>
              <a:rPr lang="en-US" sz="2200" dirty="0" smtClean="0"/>
              <a:t>Taylor Marks, LCSW – </a:t>
            </a:r>
            <a:r>
              <a:rPr lang="en-US" sz="2200" dirty="0" smtClean="0">
                <a:hlinkClick r:id="rId3"/>
              </a:rPr>
              <a:t>taylor.marks@Centerstone.org</a:t>
            </a:r>
            <a:endParaRPr lang="en-US" sz="2200" dirty="0" smtClean="0"/>
          </a:p>
          <a:p>
            <a:pPr>
              <a:buFont typeface="Wingdings" panose="05000000000000000000" pitchFamily="2" charset="2"/>
              <a:buChar char="v"/>
            </a:pPr>
            <a:r>
              <a:rPr lang="en-US" sz="2200" dirty="0" smtClean="0"/>
              <a:t>Megan Regan, MSW – </a:t>
            </a:r>
            <a:r>
              <a:rPr lang="en-US" sz="2200" dirty="0" smtClean="0">
                <a:hlinkClick r:id="rId4"/>
              </a:rPr>
              <a:t>megan.regan@Centerstone.org</a:t>
            </a:r>
            <a:endParaRPr lang="en-US" sz="2200" dirty="0" smtClean="0"/>
          </a:p>
          <a:p>
            <a:pPr>
              <a:buFont typeface="Wingdings" panose="05000000000000000000" pitchFamily="2" charset="2"/>
              <a:buChar char="v"/>
            </a:pPr>
            <a:endParaRPr lang="en-US" dirty="0" smtClean="0"/>
          </a:p>
        </p:txBody>
      </p:sp>
      <p:pic>
        <p:nvPicPr>
          <p:cNvPr id="5" name="Picture 4" descr="Principal's Point of View: The Three Questions"/>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9567" y="1690688"/>
            <a:ext cx="3224147" cy="2740525"/>
          </a:xfrm>
          <a:prstGeom prst="rect">
            <a:avLst/>
          </a:prstGeom>
        </p:spPr>
      </p:pic>
    </p:spTree>
    <p:extLst>
      <p:ext uri="{BB962C8B-B14F-4D97-AF65-F5344CB8AC3E}">
        <p14:creationId xmlns:p14="http://schemas.microsoft.com/office/powerpoint/2010/main" val="13821085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enterstone_branded_powerpoint_template_2020_No.3" id="{E9562155-5D0E-40E1-AFF1-D0BECE7EFB17}" vid="{417EBDF5-15B2-45A1-9169-1CCCB9B0C5F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Centerstone_branded_powerpoint_template_2020_No.2</Template>
  <TotalTime>1381</TotalTime>
  <Words>2282</Words>
  <Application>Microsoft Office PowerPoint</Application>
  <PresentationFormat>Widescreen</PresentationFormat>
  <Paragraphs>307</Paragraphs>
  <Slides>26</Slides>
  <Notes>15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26</vt:i4>
      </vt:variant>
    </vt:vector>
  </HeadingPairs>
  <TitlesOfParts>
    <vt:vector size="31" baseType="lpstr">
      <vt:lpstr>Arial</vt:lpstr>
      <vt:lpstr>Arial Narrow</vt:lpstr>
      <vt:lpstr>Calibri</vt:lpstr>
      <vt:lpstr>Wingdings</vt:lpstr>
      <vt:lpstr>Office Theme</vt:lpstr>
      <vt:lpstr>Systems of Care At Work</vt:lpstr>
      <vt:lpstr>Introductions</vt:lpstr>
      <vt:lpstr>Agenda</vt:lpstr>
      <vt:lpstr>PowerPoint Presentation</vt:lpstr>
      <vt:lpstr>Centerstone at a glance</vt:lpstr>
      <vt:lpstr>Definition of a System of Care</vt:lpstr>
      <vt:lpstr>Historic/Current Systems Problems</vt:lpstr>
      <vt:lpstr>Alignment with CASSP Principles</vt:lpstr>
      <vt:lpstr>PowerPoint Presentation</vt:lpstr>
      <vt:lpstr>System of Care Partners</vt:lpstr>
      <vt:lpstr>Building Compassionate Communities Strengthening child and family resiliency through a trauma-informed system of care </vt:lpstr>
      <vt:lpstr>PowerPoint Presentation</vt:lpstr>
      <vt:lpstr>Projected Outcomes</vt:lpstr>
      <vt:lpstr>CT3: Centerstone Trauma, Training and Treatment</vt:lpstr>
      <vt:lpstr>PowerPoint Presentation</vt:lpstr>
      <vt:lpstr>What Makes CT3 Different</vt:lpstr>
      <vt:lpstr>PowerPoint Presentation</vt:lpstr>
      <vt:lpstr>Target Training Audience</vt:lpstr>
      <vt:lpstr>Youth and Family TREE</vt:lpstr>
      <vt:lpstr>Youth &amp; Family TREE (TREE) </vt:lpstr>
      <vt:lpstr>PowerPoint Presentation</vt:lpstr>
      <vt:lpstr> Flourish</vt:lpstr>
      <vt:lpstr>Flourish </vt:lpstr>
      <vt:lpstr>Flourish Systems</vt:lpstr>
      <vt:lpstr>Wrap Up</vt:lpstr>
      <vt:lpstr>Questions?</vt:lpstr>
    </vt:vector>
  </TitlesOfParts>
  <Company>Centerstone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Alexandra Cope</dc:creator>
  <cp:lastModifiedBy>Robert Lambert</cp:lastModifiedBy>
  <cp:revision>33</cp:revision>
  <dcterms:created xsi:type="dcterms:W3CDTF">2020-10-22T21:21:53Z</dcterms:created>
  <dcterms:modified xsi:type="dcterms:W3CDTF">2021-08-03T18:22:37Z</dcterms:modified>
</cp:coreProperties>
</file>